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33" r:id="rId1"/>
  </p:sldMasterIdLst>
  <p:notesMasterIdLst>
    <p:notesMasterId r:id="rId35"/>
  </p:notesMasterIdLst>
  <p:sldIdLst>
    <p:sldId id="256" r:id="rId2"/>
    <p:sldId id="2165" r:id="rId3"/>
    <p:sldId id="4481" r:id="rId4"/>
    <p:sldId id="4090" r:id="rId5"/>
    <p:sldId id="4493" r:id="rId6"/>
    <p:sldId id="4528" r:id="rId7"/>
    <p:sldId id="4498" r:id="rId8"/>
    <p:sldId id="4529" r:id="rId9"/>
    <p:sldId id="4501" r:id="rId10"/>
    <p:sldId id="2183" r:id="rId11"/>
    <p:sldId id="4559" r:id="rId12"/>
    <p:sldId id="4548" r:id="rId13"/>
    <p:sldId id="4283" r:id="rId14"/>
    <p:sldId id="4551" r:id="rId15"/>
    <p:sldId id="4549" r:id="rId16"/>
    <p:sldId id="4554" r:id="rId17"/>
    <p:sldId id="4540" r:id="rId18"/>
    <p:sldId id="4557" r:id="rId19"/>
    <p:sldId id="4106" r:id="rId20"/>
    <p:sldId id="4542" r:id="rId21"/>
    <p:sldId id="4552" r:id="rId22"/>
    <p:sldId id="4293" r:id="rId23"/>
    <p:sldId id="4553" r:id="rId24"/>
    <p:sldId id="4555" r:id="rId25"/>
    <p:sldId id="4556" r:id="rId26"/>
    <p:sldId id="4550" r:id="rId27"/>
    <p:sldId id="4119" r:id="rId28"/>
    <p:sldId id="4290" r:id="rId29"/>
    <p:sldId id="4281" r:id="rId30"/>
    <p:sldId id="4543" r:id="rId31"/>
    <p:sldId id="4544" r:id="rId32"/>
    <p:sldId id="4519" r:id="rId33"/>
    <p:sldId id="2203" r:id="rId34"/>
  </p:sldIdLst>
  <p:sldSz cx="9144000" cy="5143500" type="screen16x9"/>
  <p:notesSz cx="6799263" cy="9929813"/>
  <p:defaultTextStyle>
    <a:defPPr>
      <a:defRPr lang="fi-FI"/>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Tekijä" initials="K"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9" name="Tekijä" initials="A" lastIdx="0" clrIdx="9"/>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5CDE5"/>
    <a:srgbClr val="002E6C"/>
    <a:srgbClr val="002454"/>
    <a:srgbClr val="E5EFFB"/>
    <a:srgbClr val="8697C8"/>
    <a:srgbClr val="334371"/>
    <a:srgbClr val="005D8C"/>
    <a:srgbClr val="FFECB2"/>
    <a:srgbClr val="0050BB"/>
    <a:srgbClr val="D3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Ei tyyliä, taulukon ruudukko">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505E3EF-67EA-436B-97B2-0124C06EBD24}" styleName="Normaali tyyli 4 - Korostus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69CF1AB2-1976-4502-BF36-3FF5EA218861}" styleName="Normaali tyyli 4 - Korostu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799B23B-EC83-4686-B30A-512413B5E67A}" styleName="Vaalea tyyli 3 - Korostus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0" d="100"/>
          <a:sy n="100" d="100"/>
        </p:scale>
        <p:origin x="830" y="7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customXml" Target="../customXml/item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43" Type="http://schemas.openxmlformats.org/officeDocument/2006/relationships/customXml" Target="../customXml/item2.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8069BE4-5717-4350-8A5E-DEC76D8804DB}"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9BE9B09C-E585-46AB-99E3-2E9C5D587679}">
      <dgm:prSet phldrT="[Text]"/>
      <dgm:spPr/>
      <dgm:t>
        <a:bodyPr/>
        <a:lstStyle/>
        <a:p>
          <a:r>
            <a:rPr lang="fi-FI"/>
            <a:t>Johto </a:t>
          </a:r>
          <a:endParaRPr lang="en-US"/>
        </a:p>
      </dgm:t>
    </dgm:pt>
    <dgm:pt modelId="{21E67C7F-7DA7-4671-88D6-890AF8D812C6}" type="parTrans" cxnId="{5B5EDF99-7956-4211-91F7-1704F9DC7865}">
      <dgm:prSet/>
      <dgm:spPr/>
      <dgm:t>
        <a:bodyPr/>
        <a:lstStyle/>
        <a:p>
          <a:endParaRPr lang="en-US"/>
        </a:p>
      </dgm:t>
    </dgm:pt>
    <dgm:pt modelId="{744F7A08-AB58-4E91-B7D8-3C35A580F349}" type="sibTrans" cxnId="{5B5EDF99-7956-4211-91F7-1704F9DC7865}">
      <dgm:prSet/>
      <dgm:spPr/>
      <dgm:t>
        <a:bodyPr/>
        <a:lstStyle/>
        <a:p>
          <a:endParaRPr lang="en-US"/>
        </a:p>
      </dgm:t>
    </dgm:pt>
    <dgm:pt modelId="{84328EA2-02F2-4D25-9CA0-9F2DB269AA53}">
      <dgm:prSet/>
      <dgm:spPr/>
      <dgm:t>
        <a:bodyPr/>
        <a:lstStyle/>
        <a:p>
          <a:r>
            <a:rPr lang="fi-FI"/>
            <a:t>Talousjohto </a:t>
          </a:r>
        </a:p>
      </dgm:t>
    </dgm:pt>
    <dgm:pt modelId="{4F69CD0A-6300-45B5-BE69-41C07DE3022B}" type="parTrans" cxnId="{26300EB7-F494-4624-AE29-2DFE201EFF74}">
      <dgm:prSet/>
      <dgm:spPr/>
      <dgm:t>
        <a:bodyPr/>
        <a:lstStyle/>
        <a:p>
          <a:endParaRPr lang="en-US"/>
        </a:p>
      </dgm:t>
    </dgm:pt>
    <dgm:pt modelId="{408224E8-26D8-4066-90D3-22C5C8CA74E9}" type="sibTrans" cxnId="{26300EB7-F494-4624-AE29-2DFE201EFF74}">
      <dgm:prSet/>
      <dgm:spPr/>
      <dgm:t>
        <a:bodyPr/>
        <a:lstStyle/>
        <a:p>
          <a:endParaRPr lang="en-US"/>
        </a:p>
      </dgm:t>
    </dgm:pt>
    <dgm:pt modelId="{EA39647B-0E8D-4220-B075-8B820FE3DDD3}">
      <dgm:prSet/>
      <dgm:spPr/>
      <dgm:t>
        <a:bodyPr/>
        <a:lstStyle/>
        <a:p>
          <a:r>
            <a:rPr lang="fi-FI"/>
            <a:t>Hankintapäätöksen esittelijä</a:t>
          </a:r>
        </a:p>
      </dgm:t>
    </dgm:pt>
    <dgm:pt modelId="{D5D4E2A3-4F6A-46D9-AED6-9EB13CB6DE3D}" type="parTrans" cxnId="{363B0E6D-7972-4BC0-B792-B309E7056EC1}">
      <dgm:prSet/>
      <dgm:spPr/>
      <dgm:t>
        <a:bodyPr/>
        <a:lstStyle/>
        <a:p>
          <a:endParaRPr lang="en-US"/>
        </a:p>
      </dgm:t>
    </dgm:pt>
    <dgm:pt modelId="{93376DDD-A7F9-45B2-93D8-3CC2C4D7F090}" type="sibTrans" cxnId="{363B0E6D-7972-4BC0-B792-B309E7056EC1}">
      <dgm:prSet/>
      <dgm:spPr/>
      <dgm:t>
        <a:bodyPr/>
        <a:lstStyle/>
        <a:p>
          <a:endParaRPr lang="en-US"/>
        </a:p>
      </dgm:t>
    </dgm:pt>
    <dgm:pt modelId="{FEF15A8D-35CF-487E-924F-6AE42D6C5EFD}">
      <dgm:prSet/>
      <dgm:spPr/>
      <dgm:t>
        <a:bodyPr/>
        <a:lstStyle/>
        <a:p>
          <a:r>
            <a:rPr lang="en-US" err="1"/>
            <a:t>Tarvitsija</a:t>
          </a:r>
          <a:endParaRPr lang="fi-FI"/>
        </a:p>
      </dgm:t>
    </dgm:pt>
    <dgm:pt modelId="{CD332915-612E-4C97-96BF-B4C3CBE33073}" type="parTrans" cxnId="{F35A9E3F-302A-4169-B92B-24130E211CB4}">
      <dgm:prSet/>
      <dgm:spPr/>
      <dgm:t>
        <a:bodyPr/>
        <a:lstStyle/>
        <a:p>
          <a:endParaRPr lang="en-US"/>
        </a:p>
      </dgm:t>
    </dgm:pt>
    <dgm:pt modelId="{E741FBDF-6F21-4D8E-BCEA-A42D3F1C9BE1}" type="sibTrans" cxnId="{F35A9E3F-302A-4169-B92B-24130E211CB4}">
      <dgm:prSet/>
      <dgm:spPr/>
      <dgm:t>
        <a:bodyPr/>
        <a:lstStyle/>
        <a:p>
          <a:endParaRPr lang="en-US"/>
        </a:p>
      </dgm:t>
    </dgm:pt>
    <dgm:pt modelId="{E3C4FE68-DCC1-492D-BA66-4599077F2EA3}">
      <dgm:prSet/>
      <dgm:spPr>
        <a:solidFill>
          <a:schemeClr val="accent1"/>
        </a:solidFill>
      </dgm:spPr>
      <dgm:t>
        <a:bodyPr/>
        <a:lstStyle/>
        <a:p>
          <a:r>
            <a:rPr lang="fi-FI"/>
            <a:t>Hankinta-asiantuntija</a:t>
          </a:r>
        </a:p>
      </dgm:t>
    </dgm:pt>
    <dgm:pt modelId="{A83C7563-F4C9-4D43-B98D-2250E3B5485B}" type="parTrans" cxnId="{2448914E-01FF-4BAA-9BCF-B0CA82DE9618}">
      <dgm:prSet/>
      <dgm:spPr/>
      <dgm:t>
        <a:bodyPr/>
        <a:lstStyle/>
        <a:p>
          <a:endParaRPr lang="en-US"/>
        </a:p>
      </dgm:t>
    </dgm:pt>
    <dgm:pt modelId="{C3ED09F0-4147-42FD-AD37-40C05C1E7382}" type="sibTrans" cxnId="{2448914E-01FF-4BAA-9BCF-B0CA82DE9618}">
      <dgm:prSet/>
      <dgm:spPr/>
      <dgm:t>
        <a:bodyPr/>
        <a:lstStyle/>
        <a:p>
          <a:endParaRPr lang="en-US"/>
        </a:p>
      </dgm:t>
    </dgm:pt>
    <dgm:pt modelId="{2115D062-F017-45F1-A6B3-F0FE33920016}">
      <dgm:prSet/>
      <dgm:spPr/>
      <dgm:t>
        <a:bodyPr/>
        <a:lstStyle/>
        <a:p>
          <a:r>
            <a:rPr lang="fi-FI"/>
            <a:t>Tilaajavirkamies</a:t>
          </a:r>
        </a:p>
      </dgm:t>
    </dgm:pt>
    <dgm:pt modelId="{77C13B4B-773E-4DEE-B3A7-199614954741}" type="parTrans" cxnId="{967D8834-8AB2-4252-8459-AA6F523EFAA3}">
      <dgm:prSet/>
      <dgm:spPr/>
      <dgm:t>
        <a:bodyPr/>
        <a:lstStyle/>
        <a:p>
          <a:endParaRPr lang="en-US"/>
        </a:p>
      </dgm:t>
    </dgm:pt>
    <dgm:pt modelId="{06BE9510-DBF5-40DB-8576-1C2A3CA90C5D}" type="sibTrans" cxnId="{967D8834-8AB2-4252-8459-AA6F523EFAA3}">
      <dgm:prSet/>
      <dgm:spPr/>
      <dgm:t>
        <a:bodyPr/>
        <a:lstStyle/>
        <a:p>
          <a:endParaRPr lang="en-US"/>
        </a:p>
      </dgm:t>
    </dgm:pt>
    <dgm:pt modelId="{8A475B42-D3F1-41B5-8A92-9492A361D8F6}">
      <dgm:prSet/>
      <dgm:spPr/>
      <dgm:t>
        <a:bodyPr/>
        <a:lstStyle/>
        <a:p>
          <a:r>
            <a:rPr lang="en-US" err="1"/>
            <a:t>Tilauksen</a:t>
          </a:r>
          <a:r>
            <a:rPr lang="en-US"/>
            <a:t> / </a:t>
          </a:r>
          <a:r>
            <a:rPr lang="en-US" err="1"/>
            <a:t>menopäätöksen</a:t>
          </a:r>
          <a:r>
            <a:rPr lang="en-US"/>
            <a:t> </a:t>
          </a:r>
          <a:r>
            <a:rPr lang="en-US" err="1"/>
            <a:t>hyväksyjä</a:t>
          </a:r>
          <a:endParaRPr lang="en-US"/>
        </a:p>
      </dgm:t>
    </dgm:pt>
    <dgm:pt modelId="{7F3A3318-6645-4871-A391-AFBF35C17611}" type="parTrans" cxnId="{47A34888-6B57-4A9D-9425-F752ACD80933}">
      <dgm:prSet/>
      <dgm:spPr/>
      <dgm:t>
        <a:bodyPr/>
        <a:lstStyle/>
        <a:p>
          <a:endParaRPr lang="en-US"/>
        </a:p>
      </dgm:t>
    </dgm:pt>
    <dgm:pt modelId="{80102586-3653-4449-86F4-A2E9A992536C}" type="sibTrans" cxnId="{47A34888-6B57-4A9D-9425-F752ACD80933}">
      <dgm:prSet/>
      <dgm:spPr/>
      <dgm:t>
        <a:bodyPr/>
        <a:lstStyle/>
        <a:p>
          <a:endParaRPr lang="en-US"/>
        </a:p>
      </dgm:t>
    </dgm:pt>
    <dgm:pt modelId="{B485868B-81EC-41C1-9158-E440BA84F237}">
      <dgm:prSet/>
      <dgm:spPr>
        <a:solidFill>
          <a:schemeClr val="accent1"/>
        </a:solidFill>
      </dgm:spPr>
      <dgm:t>
        <a:bodyPr/>
        <a:lstStyle/>
        <a:p>
          <a:r>
            <a:rPr lang="fi-FI"/>
            <a:t>Laskujen käsittelijä </a:t>
          </a:r>
        </a:p>
      </dgm:t>
    </dgm:pt>
    <dgm:pt modelId="{27C23292-D5BD-47D8-8226-3C55A4444105}" type="parTrans" cxnId="{B20EA2E2-0B11-46E4-A5D8-2B7D93533468}">
      <dgm:prSet/>
      <dgm:spPr/>
      <dgm:t>
        <a:bodyPr/>
        <a:lstStyle/>
        <a:p>
          <a:endParaRPr lang="en-US"/>
        </a:p>
      </dgm:t>
    </dgm:pt>
    <dgm:pt modelId="{545A2530-2D43-4D69-9338-5DBC3E39C0B4}" type="sibTrans" cxnId="{B20EA2E2-0B11-46E4-A5D8-2B7D93533468}">
      <dgm:prSet/>
      <dgm:spPr/>
      <dgm:t>
        <a:bodyPr/>
        <a:lstStyle/>
        <a:p>
          <a:endParaRPr lang="en-US"/>
        </a:p>
      </dgm:t>
    </dgm:pt>
    <dgm:pt modelId="{EA6F7F1F-B808-437A-B39E-F5AD46C3EAD7}">
      <dgm:prSet/>
      <dgm:spPr/>
      <dgm:t>
        <a:bodyPr/>
        <a:lstStyle/>
        <a:p>
          <a:r>
            <a:rPr lang="fi-FI"/>
            <a:t>Esimies/ laskujen hyväksyjä</a:t>
          </a:r>
        </a:p>
      </dgm:t>
    </dgm:pt>
    <dgm:pt modelId="{BF5E29E5-6561-49B9-ACDC-2826B1975437}" type="parTrans" cxnId="{753BE032-30E5-48CE-B3AB-1B2EABD93D90}">
      <dgm:prSet/>
      <dgm:spPr/>
      <dgm:t>
        <a:bodyPr/>
        <a:lstStyle/>
        <a:p>
          <a:endParaRPr lang="en-US"/>
        </a:p>
      </dgm:t>
    </dgm:pt>
    <dgm:pt modelId="{F05D4408-C77A-47D3-90F1-FFC5D4C0B5C8}" type="sibTrans" cxnId="{753BE032-30E5-48CE-B3AB-1B2EABD93D90}">
      <dgm:prSet/>
      <dgm:spPr/>
      <dgm:t>
        <a:bodyPr/>
        <a:lstStyle/>
        <a:p>
          <a:endParaRPr lang="en-US"/>
        </a:p>
      </dgm:t>
    </dgm:pt>
    <dgm:pt modelId="{E90EEA8A-E27C-4D70-8067-EED488E97FB0}">
      <dgm:prSet/>
      <dgm:spPr/>
      <dgm:t>
        <a:bodyPr/>
        <a:lstStyle/>
        <a:p>
          <a:r>
            <a:rPr lang="fi-FI"/>
            <a:t>Prosessikehittäjät</a:t>
          </a:r>
        </a:p>
      </dgm:t>
    </dgm:pt>
    <dgm:pt modelId="{4E6E95DD-1758-453F-BD73-4D5B2C72B840}" type="parTrans" cxnId="{ACF4B3A6-ED5B-4B10-8D7C-848B38BD50A2}">
      <dgm:prSet/>
      <dgm:spPr/>
      <dgm:t>
        <a:bodyPr/>
        <a:lstStyle/>
        <a:p>
          <a:endParaRPr lang="en-US"/>
        </a:p>
      </dgm:t>
    </dgm:pt>
    <dgm:pt modelId="{A3B05433-57D5-4D1C-82CD-79F1494FAA8E}" type="sibTrans" cxnId="{ACF4B3A6-ED5B-4B10-8D7C-848B38BD50A2}">
      <dgm:prSet/>
      <dgm:spPr/>
      <dgm:t>
        <a:bodyPr/>
        <a:lstStyle/>
        <a:p>
          <a:endParaRPr lang="en-US"/>
        </a:p>
      </dgm:t>
    </dgm:pt>
    <dgm:pt modelId="{5D72BD2A-C460-4EDA-8062-97B7D49DD88C}">
      <dgm:prSet/>
      <dgm:spPr/>
      <dgm:t>
        <a:bodyPr/>
        <a:lstStyle/>
        <a:p>
          <a:r>
            <a:rPr lang="fi-FI"/>
            <a:t>Sisäinen tarkastaja / </a:t>
          </a:r>
          <a:r>
            <a:rPr lang="fi-FI" err="1"/>
            <a:t>controller</a:t>
          </a:r>
          <a:endParaRPr lang="fi-FI"/>
        </a:p>
      </dgm:t>
    </dgm:pt>
    <dgm:pt modelId="{EDAC562C-081D-4D53-A492-365C23AFA211}" type="parTrans" cxnId="{07570933-2AC5-445C-BCB0-FBB55DCF55FB}">
      <dgm:prSet/>
      <dgm:spPr/>
      <dgm:t>
        <a:bodyPr/>
        <a:lstStyle/>
        <a:p>
          <a:endParaRPr lang="en-US"/>
        </a:p>
      </dgm:t>
    </dgm:pt>
    <dgm:pt modelId="{3A14FC60-AB5E-46EF-B09D-BF80E4D39CF4}" type="sibTrans" cxnId="{07570933-2AC5-445C-BCB0-FBB55DCF55FB}">
      <dgm:prSet/>
      <dgm:spPr/>
      <dgm:t>
        <a:bodyPr/>
        <a:lstStyle/>
        <a:p>
          <a:endParaRPr lang="en-US"/>
        </a:p>
      </dgm:t>
    </dgm:pt>
    <dgm:pt modelId="{1F6B9338-F7B9-442E-BE31-B828EC95C93D}">
      <dgm:prSet/>
      <dgm:spPr/>
      <dgm:t>
        <a:bodyPr/>
        <a:lstStyle/>
        <a:p>
          <a:r>
            <a:rPr lang="en-US" err="1"/>
            <a:t>Pääkäyttäjä</a:t>
          </a:r>
          <a:endParaRPr lang="fi-FI"/>
        </a:p>
      </dgm:t>
    </dgm:pt>
    <dgm:pt modelId="{59798322-5092-437A-A2EE-CCB989E2885C}" type="parTrans" cxnId="{6D2C060E-E096-4391-98B1-85E79C25FF6F}">
      <dgm:prSet/>
      <dgm:spPr/>
      <dgm:t>
        <a:bodyPr/>
        <a:lstStyle/>
        <a:p>
          <a:endParaRPr lang="en-US"/>
        </a:p>
      </dgm:t>
    </dgm:pt>
    <dgm:pt modelId="{99754566-D50E-42A4-9C67-8068C471F819}" type="sibTrans" cxnId="{6D2C060E-E096-4391-98B1-85E79C25FF6F}">
      <dgm:prSet/>
      <dgm:spPr/>
      <dgm:t>
        <a:bodyPr/>
        <a:lstStyle/>
        <a:p>
          <a:endParaRPr lang="en-US"/>
        </a:p>
      </dgm:t>
    </dgm:pt>
    <dgm:pt modelId="{C76B0CE4-0976-4CFC-94ED-92321B970F8D}">
      <dgm:prSet/>
      <dgm:spPr/>
      <dgm:t>
        <a:bodyPr/>
        <a:lstStyle/>
        <a:p>
          <a:r>
            <a:rPr lang="fi-FI"/>
            <a:t>Substanssi/ sisältöasiantuntija</a:t>
          </a:r>
        </a:p>
      </dgm:t>
    </dgm:pt>
    <dgm:pt modelId="{5B30C0D6-18F0-4271-8EC0-E379958D0E40}" type="parTrans" cxnId="{253D49D3-DCD9-4614-9FA3-82B57DCF7047}">
      <dgm:prSet/>
      <dgm:spPr/>
      <dgm:t>
        <a:bodyPr/>
        <a:lstStyle/>
        <a:p>
          <a:endParaRPr lang="en-US"/>
        </a:p>
      </dgm:t>
    </dgm:pt>
    <dgm:pt modelId="{4BA13FEB-9BD3-4CB1-BD8B-C04BC4B66C8D}" type="sibTrans" cxnId="{253D49D3-DCD9-4614-9FA3-82B57DCF7047}">
      <dgm:prSet/>
      <dgm:spPr/>
      <dgm:t>
        <a:bodyPr/>
        <a:lstStyle/>
        <a:p>
          <a:endParaRPr lang="en-US"/>
        </a:p>
      </dgm:t>
    </dgm:pt>
    <dgm:pt modelId="{408F3B89-38E8-4EAF-8693-367FA23D21E5}">
      <dgm:prSet/>
      <dgm:spPr/>
      <dgm:t>
        <a:bodyPr/>
        <a:lstStyle/>
        <a:p>
          <a:r>
            <a:rPr lang="fi-FI"/>
            <a:t>Hankintapäätöksen päätöksentekijä</a:t>
          </a:r>
        </a:p>
      </dgm:t>
    </dgm:pt>
    <dgm:pt modelId="{3407F1CB-A124-468D-B2A6-87341328EDBD}" type="parTrans" cxnId="{DEB58F10-CAC8-4FE9-A691-F824D59DE901}">
      <dgm:prSet/>
      <dgm:spPr/>
      <dgm:t>
        <a:bodyPr/>
        <a:lstStyle/>
        <a:p>
          <a:endParaRPr lang="en-US"/>
        </a:p>
      </dgm:t>
    </dgm:pt>
    <dgm:pt modelId="{38AC3498-F894-4D01-83A3-13DEB1661CA5}" type="sibTrans" cxnId="{DEB58F10-CAC8-4FE9-A691-F824D59DE901}">
      <dgm:prSet/>
      <dgm:spPr/>
      <dgm:t>
        <a:bodyPr/>
        <a:lstStyle/>
        <a:p>
          <a:endParaRPr lang="en-US"/>
        </a:p>
      </dgm:t>
    </dgm:pt>
    <dgm:pt modelId="{4417A5A2-373E-4B3E-8CDB-2769A5F6163C}">
      <dgm:prSet/>
      <dgm:spPr>
        <a:solidFill>
          <a:schemeClr val="accent1"/>
        </a:solidFill>
      </dgm:spPr>
      <dgm:t>
        <a:bodyPr/>
        <a:lstStyle/>
        <a:p>
          <a:r>
            <a:rPr lang="en-US" err="1"/>
            <a:t>Tilaaja</a:t>
          </a:r>
          <a:endParaRPr lang="fi-FI"/>
        </a:p>
      </dgm:t>
    </dgm:pt>
    <dgm:pt modelId="{C1AE36A1-6883-4827-BB09-1F1F318DF89E}" type="parTrans" cxnId="{A6D67E91-056B-4287-B3E5-0959405D0388}">
      <dgm:prSet/>
      <dgm:spPr/>
      <dgm:t>
        <a:bodyPr/>
        <a:lstStyle/>
        <a:p>
          <a:endParaRPr lang="en-US"/>
        </a:p>
      </dgm:t>
    </dgm:pt>
    <dgm:pt modelId="{7453877B-2EA3-4847-852A-F0D7BAB8A990}" type="sibTrans" cxnId="{A6D67E91-056B-4287-B3E5-0959405D0388}">
      <dgm:prSet/>
      <dgm:spPr/>
      <dgm:t>
        <a:bodyPr/>
        <a:lstStyle/>
        <a:p>
          <a:endParaRPr lang="en-US"/>
        </a:p>
      </dgm:t>
    </dgm:pt>
    <dgm:pt modelId="{5736C586-C3AB-41CA-BCEA-17B943136B7F}" type="pres">
      <dgm:prSet presAssocID="{B8069BE4-5717-4350-8A5E-DEC76D8804DB}" presName="diagram" presStyleCnt="0">
        <dgm:presLayoutVars>
          <dgm:dir/>
          <dgm:resizeHandles val="exact"/>
        </dgm:presLayoutVars>
      </dgm:prSet>
      <dgm:spPr/>
    </dgm:pt>
    <dgm:pt modelId="{3A9941E0-235B-416C-BD2B-43598C78D522}" type="pres">
      <dgm:prSet presAssocID="{9BE9B09C-E585-46AB-99E3-2E9C5D587679}" presName="node" presStyleLbl="node1" presStyleIdx="0" presStyleCnt="15">
        <dgm:presLayoutVars>
          <dgm:bulletEnabled val="1"/>
        </dgm:presLayoutVars>
      </dgm:prSet>
      <dgm:spPr/>
    </dgm:pt>
    <dgm:pt modelId="{AEB3505C-53B2-4417-832C-C4488514B380}" type="pres">
      <dgm:prSet presAssocID="{744F7A08-AB58-4E91-B7D8-3C35A580F349}" presName="sibTrans" presStyleCnt="0"/>
      <dgm:spPr/>
    </dgm:pt>
    <dgm:pt modelId="{D24230F5-F4BE-44DB-8BB7-E2866CB19159}" type="pres">
      <dgm:prSet presAssocID="{84328EA2-02F2-4D25-9CA0-9F2DB269AA53}" presName="node" presStyleLbl="node1" presStyleIdx="1" presStyleCnt="15">
        <dgm:presLayoutVars>
          <dgm:bulletEnabled val="1"/>
        </dgm:presLayoutVars>
      </dgm:prSet>
      <dgm:spPr/>
    </dgm:pt>
    <dgm:pt modelId="{BABA411F-B300-42FE-B309-9FD049220E7E}" type="pres">
      <dgm:prSet presAssocID="{408224E8-26D8-4066-90D3-22C5C8CA74E9}" presName="sibTrans" presStyleCnt="0"/>
      <dgm:spPr/>
    </dgm:pt>
    <dgm:pt modelId="{F30759ED-0D67-419F-BC21-2874FDE88FE1}" type="pres">
      <dgm:prSet presAssocID="{EA39647B-0E8D-4220-B075-8B820FE3DDD3}" presName="node" presStyleLbl="node1" presStyleIdx="2" presStyleCnt="15">
        <dgm:presLayoutVars>
          <dgm:bulletEnabled val="1"/>
        </dgm:presLayoutVars>
      </dgm:prSet>
      <dgm:spPr/>
    </dgm:pt>
    <dgm:pt modelId="{9091023F-5AFB-4743-B2DB-29EEB6E3D257}" type="pres">
      <dgm:prSet presAssocID="{93376DDD-A7F9-45B2-93D8-3CC2C4D7F090}" presName="sibTrans" presStyleCnt="0"/>
      <dgm:spPr/>
    </dgm:pt>
    <dgm:pt modelId="{31E6C735-15F2-438B-BBC9-1940D0EA17DF}" type="pres">
      <dgm:prSet presAssocID="{408F3B89-38E8-4EAF-8693-367FA23D21E5}" presName="node" presStyleLbl="node1" presStyleIdx="3" presStyleCnt="15">
        <dgm:presLayoutVars>
          <dgm:bulletEnabled val="1"/>
        </dgm:presLayoutVars>
      </dgm:prSet>
      <dgm:spPr/>
    </dgm:pt>
    <dgm:pt modelId="{6C793C2E-5FD5-4AD8-A487-69FE7C0C267A}" type="pres">
      <dgm:prSet presAssocID="{38AC3498-F894-4D01-83A3-13DEB1661CA5}" presName="sibTrans" presStyleCnt="0"/>
      <dgm:spPr/>
    </dgm:pt>
    <dgm:pt modelId="{5B41D2BC-E662-433C-942C-81C9015608F8}" type="pres">
      <dgm:prSet presAssocID="{FEF15A8D-35CF-487E-924F-6AE42D6C5EFD}" presName="node" presStyleLbl="node1" presStyleIdx="4" presStyleCnt="15">
        <dgm:presLayoutVars>
          <dgm:bulletEnabled val="1"/>
        </dgm:presLayoutVars>
      </dgm:prSet>
      <dgm:spPr/>
    </dgm:pt>
    <dgm:pt modelId="{660C3203-29D0-46F2-AF58-7F5540CC50FE}" type="pres">
      <dgm:prSet presAssocID="{E741FBDF-6F21-4D8E-BCEA-A42D3F1C9BE1}" presName="sibTrans" presStyleCnt="0"/>
      <dgm:spPr/>
    </dgm:pt>
    <dgm:pt modelId="{373B7AEA-6018-473E-B2DA-2CF9BA8023CF}" type="pres">
      <dgm:prSet presAssocID="{C76B0CE4-0976-4CFC-94ED-92321B970F8D}" presName="node" presStyleLbl="node1" presStyleIdx="5" presStyleCnt="15">
        <dgm:presLayoutVars>
          <dgm:bulletEnabled val="1"/>
        </dgm:presLayoutVars>
      </dgm:prSet>
      <dgm:spPr/>
    </dgm:pt>
    <dgm:pt modelId="{50840C57-518F-4469-8DA5-A655CB30F185}" type="pres">
      <dgm:prSet presAssocID="{4BA13FEB-9BD3-4CB1-BD8B-C04BC4B66C8D}" presName="sibTrans" presStyleCnt="0"/>
      <dgm:spPr/>
    </dgm:pt>
    <dgm:pt modelId="{65DF631A-3A35-444C-A7CD-58B44D2165DE}" type="pres">
      <dgm:prSet presAssocID="{E3C4FE68-DCC1-492D-BA66-4599077F2EA3}" presName="node" presStyleLbl="node1" presStyleIdx="6" presStyleCnt="15">
        <dgm:presLayoutVars>
          <dgm:bulletEnabled val="1"/>
        </dgm:presLayoutVars>
      </dgm:prSet>
      <dgm:spPr/>
    </dgm:pt>
    <dgm:pt modelId="{31EC9CBF-7A57-41EC-9563-7DEA6AA68DFB}" type="pres">
      <dgm:prSet presAssocID="{C3ED09F0-4147-42FD-AD37-40C05C1E7382}" presName="sibTrans" presStyleCnt="0"/>
      <dgm:spPr/>
    </dgm:pt>
    <dgm:pt modelId="{B4717FE1-4D88-4859-8C66-D50E172355F4}" type="pres">
      <dgm:prSet presAssocID="{4417A5A2-373E-4B3E-8CDB-2769A5F6163C}" presName="node" presStyleLbl="node1" presStyleIdx="7" presStyleCnt="15">
        <dgm:presLayoutVars>
          <dgm:bulletEnabled val="1"/>
        </dgm:presLayoutVars>
      </dgm:prSet>
      <dgm:spPr/>
    </dgm:pt>
    <dgm:pt modelId="{244BBF84-7DDD-4273-B549-34349C9433AA}" type="pres">
      <dgm:prSet presAssocID="{7453877B-2EA3-4847-852A-F0D7BAB8A990}" presName="sibTrans" presStyleCnt="0"/>
      <dgm:spPr/>
    </dgm:pt>
    <dgm:pt modelId="{DDEECD23-1BB5-43B3-952A-B4A4C1134981}" type="pres">
      <dgm:prSet presAssocID="{2115D062-F017-45F1-A6B3-F0FE33920016}" presName="node" presStyleLbl="node1" presStyleIdx="8" presStyleCnt="15">
        <dgm:presLayoutVars>
          <dgm:bulletEnabled val="1"/>
        </dgm:presLayoutVars>
      </dgm:prSet>
      <dgm:spPr/>
    </dgm:pt>
    <dgm:pt modelId="{4EE4CBB3-7CE6-49A8-8818-663E58D43368}" type="pres">
      <dgm:prSet presAssocID="{06BE9510-DBF5-40DB-8576-1C2A3CA90C5D}" presName="sibTrans" presStyleCnt="0"/>
      <dgm:spPr/>
    </dgm:pt>
    <dgm:pt modelId="{3A0F0AC3-891F-48A0-A6BF-771E30A4F3EC}" type="pres">
      <dgm:prSet presAssocID="{8A475B42-D3F1-41B5-8A92-9492A361D8F6}" presName="node" presStyleLbl="node1" presStyleIdx="9" presStyleCnt="15">
        <dgm:presLayoutVars>
          <dgm:bulletEnabled val="1"/>
        </dgm:presLayoutVars>
      </dgm:prSet>
      <dgm:spPr/>
    </dgm:pt>
    <dgm:pt modelId="{4AD9F070-6BF4-4E80-A6EA-9CD22DE4DFC5}" type="pres">
      <dgm:prSet presAssocID="{80102586-3653-4449-86F4-A2E9A992536C}" presName="sibTrans" presStyleCnt="0"/>
      <dgm:spPr/>
    </dgm:pt>
    <dgm:pt modelId="{DADB4599-CB9D-4C5B-B54A-02F6C9F6BE35}" type="pres">
      <dgm:prSet presAssocID="{B485868B-81EC-41C1-9158-E440BA84F237}" presName="node" presStyleLbl="node1" presStyleIdx="10" presStyleCnt="15">
        <dgm:presLayoutVars>
          <dgm:bulletEnabled val="1"/>
        </dgm:presLayoutVars>
      </dgm:prSet>
      <dgm:spPr/>
    </dgm:pt>
    <dgm:pt modelId="{FA356CF5-389B-4AB8-B482-63025039ED03}" type="pres">
      <dgm:prSet presAssocID="{545A2530-2D43-4D69-9338-5DBC3E39C0B4}" presName="sibTrans" presStyleCnt="0"/>
      <dgm:spPr/>
    </dgm:pt>
    <dgm:pt modelId="{B2ECCA92-8F6A-445B-994C-476B3D863C6D}" type="pres">
      <dgm:prSet presAssocID="{EA6F7F1F-B808-437A-B39E-F5AD46C3EAD7}" presName="node" presStyleLbl="node1" presStyleIdx="11" presStyleCnt="15">
        <dgm:presLayoutVars>
          <dgm:bulletEnabled val="1"/>
        </dgm:presLayoutVars>
      </dgm:prSet>
      <dgm:spPr/>
    </dgm:pt>
    <dgm:pt modelId="{4A8B279C-A3A4-4972-9AC8-DF7EFB5D4214}" type="pres">
      <dgm:prSet presAssocID="{F05D4408-C77A-47D3-90F1-FFC5D4C0B5C8}" presName="sibTrans" presStyleCnt="0"/>
      <dgm:spPr/>
    </dgm:pt>
    <dgm:pt modelId="{79AC7178-9F21-4CB7-B207-DFF616A6A841}" type="pres">
      <dgm:prSet presAssocID="{E90EEA8A-E27C-4D70-8067-EED488E97FB0}" presName="node" presStyleLbl="node1" presStyleIdx="12" presStyleCnt="15">
        <dgm:presLayoutVars>
          <dgm:bulletEnabled val="1"/>
        </dgm:presLayoutVars>
      </dgm:prSet>
      <dgm:spPr/>
    </dgm:pt>
    <dgm:pt modelId="{EAD6C65B-77AC-4DC5-8D9A-3E1D513467B5}" type="pres">
      <dgm:prSet presAssocID="{A3B05433-57D5-4D1C-82CD-79F1494FAA8E}" presName="sibTrans" presStyleCnt="0"/>
      <dgm:spPr/>
    </dgm:pt>
    <dgm:pt modelId="{00F8B1F3-E441-4B7B-88F9-71130DAA2FA9}" type="pres">
      <dgm:prSet presAssocID="{5D72BD2A-C460-4EDA-8062-97B7D49DD88C}" presName="node" presStyleLbl="node1" presStyleIdx="13" presStyleCnt="15">
        <dgm:presLayoutVars>
          <dgm:bulletEnabled val="1"/>
        </dgm:presLayoutVars>
      </dgm:prSet>
      <dgm:spPr/>
    </dgm:pt>
    <dgm:pt modelId="{4AAAD20E-253E-4EE0-8E5C-B85C61B8D9D1}" type="pres">
      <dgm:prSet presAssocID="{3A14FC60-AB5E-46EF-B09D-BF80E4D39CF4}" presName="sibTrans" presStyleCnt="0"/>
      <dgm:spPr/>
    </dgm:pt>
    <dgm:pt modelId="{49247E6B-8CAC-4842-A7CB-C5A843E13CA7}" type="pres">
      <dgm:prSet presAssocID="{1F6B9338-F7B9-442E-BE31-B828EC95C93D}" presName="node" presStyleLbl="node1" presStyleIdx="14" presStyleCnt="15">
        <dgm:presLayoutVars>
          <dgm:bulletEnabled val="1"/>
        </dgm:presLayoutVars>
      </dgm:prSet>
      <dgm:spPr/>
    </dgm:pt>
  </dgm:ptLst>
  <dgm:cxnLst>
    <dgm:cxn modelId="{DAD84A00-0257-4DC0-A55D-0128CF0BA661}" type="presOf" srcId="{EA39647B-0E8D-4220-B075-8B820FE3DDD3}" destId="{F30759ED-0D67-419F-BC21-2874FDE88FE1}" srcOrd="0" destOrd="0" presId="urn:microsoft.com/office/officeart/2005/8/layout/default"/>
    <dgm:cxn modelId="{6D2C060E-E096-4391-98B1-85E79C25FF6F}" srcId="{B8069BE4-5717-4350-8A5E-DEC76D8804DB}" destId="{1F6B9338-F7B9-442E-BE31-B828EC95C93D}" srcOrd="14" destOrd="0" parTransId="{59798322-5092-437A-A2EE-CCB989E2885C}" sibTransId="{99754566-D50E-42A4-9C67-8068C471F819}"/>
    <dgm:cxn modelId="{65199C0F-2054-4682-BC49-6A6B44D1EE6F}" type="presOf" srcId="{B485868B-81EC-41C1-9158-E440BA84F237}" destId="{DADB4599-CB9D-4C5B-B54A-02F6C9F6BE35}" srcOrd="0" destOrd="0" presId="urn:microsoft.com/office/officeart/2005/8/layout/default"/>
    <dgm:cxn modelId="{DEB58F10-CAC8-4FE9-A691-F824D59DE901}" srcId="{B8069BE4-5717-4350-8A5E-DEC76D8804DB}" destId="{408F3B89-38E8-4EAF-8693-367FA23D21E5}" srcOrd="3" destOrd="0" parTransId="{3407F1CB-A124-468D-B2A6-87341328EDBD}" sibTransId="{38AC3498-F894-4D01-83A3-13DEB1661CA5}"/>
    <dgm:cxn modelId="{22EF942C-3C3E-4B6D-A5A1-2CB391FEB6FB}" type="presOf" srcId="{1F6B9338-F7B9-442E-BE31-B828EC95C93D}" destId="{49247E6B-8CAC-4842-A7CB-C5A843E13CA7}" srcOrd="0" destOrd="0" presId="urn:microsoft.com/office/officeart/2005/8/layout/default"/>
    <dgm:cxn modelId="{9311592F-9BA7-48A1-B9E5-78A319F8A159}" type="presOf" srcId="{FEF15A8D-35CF-487E-924F-6AE42D6C5EFD}" destId="{5B41D2BC-E662-433C-942C-81C9015608F8}" srcOrd="0" destOrd="0" presId="urn:microsoft.com/office/officeart/2005/8/layout/default"/>
    <dgm:cxn modelId="{753BE032-30E5-48CE-B3AB-1B2EABD93D90}" srcId="{B8069BE4-5717-4350-8A5E-DEC76D8804DB}" destId="{EA6F7F1F-B808-437A-B39E-F5AD46C3EAD7}" srcOrd="11" destOrd="0" parTransId="{BF5E29E5-6561-49B9-ACDC-2826B1975437}" sibTransId="{F05D4408-C77A-47D3-90F1-FFC5D4C0B5C8}"/>
    <dgm:cxn modelId="{07570933-2AC5-445C-BCB0-FBB55DCF55FB}" srcId="{B8069BE4-5717-4350-8A5E-DEC76D8804DB}" destId="{5D72BD2A-C460-4EDA-8062-97B7D49DD88C}" srcOrd="13" destOrd="0" parTransId="{EDAC562C-081D-4D53-A492-365C23AFA211}" sibTransId="{3A14FC60-AB5E-46EF-B09D-BF80E4D39CF4}"/>
    <dgm:cxn modelId="{967D8834-8AB2-4252-8459-AA6F523EFAA3}" srcId="{B8069BE4-5717-4350-8A5E-DEC76D8804DB}" destId="{2115D062-F017-45F1-A6B3-F0FE33920016}" srcOrd="8" destOrd="0" parTransId="{77C13B4B-773E-4DEE-B3A7-199614954741}" sibTransId="{06BE9510-DBF5-40DB-8576-1C2A3CA90C5D}"/>
    <dgm:cxn modelId="{B9687E36-6A78-4D09-AA56-68214E0B3601}" type="presOf" srcId="{C76B0CE4-0976-4CFC-94ED-92321B970F8D}" destId="{373B7AEA-6018-473E-B2DA-2CF9BA8023CF}" srcOrd="0" destOrd="0" presId="urn:microsoft.com/office/officeart/2005/8/layout/default"/>
    <dgm:cxn modelId="{F35A9E3F-302A-4169-B92B-24130E211CB4}" srcId="{B8069BE4-5717-4350-8A5E-DEC76D8804DB}" destId="{FEF15A8D-35CF-487E-924F-6AE42D6C5EFD}" srcOrd="4" destOrd="0" parTransId="{CD332915-612E-4C97-96BF-B4C3CBE33073}" sibTransId="{E741FBDF-6F21-4D8E-BCEA-A42D3F1C9BE1}"/>
    <dgm:cxn modelId="{5787946C-3CF2-4401-90AA-4FDA4382B6C8}" type="presOf" srcId="{9BE9B09C-E585-46AB-99E3-2E9C5D587679}" destId="{3A9941E0-235B-416C-BD2B-43598C78D522}" srcOrd="0" destOrd="0" presId="urn:microsoft.com/office/officeart/2005/8/layout/default"/>
    <dgm:cxn modelId="{AE6DA16C-06D5-468A-8FDF-F63A44D419A7}" type="presOf" srcId="{84328EA2-02F2-4D25-9CA0-9F2DB269AA53}" destId="{D24230F5-F4BE-44DB-8BB7-E2866CB19159}" srcOrd="0" destOrd="0" presId="urn:microsoft.com/office/officeart/2005/8/layout/default"/>
    <dgm:cxn modelId="{363B0E6D-7972-4BC0-B792-B309E7056EC1}" srcId="{B8069BE4-5717-4350-8A5E-DEC76D8804DB}" destId="{EA39647B-0E8D-4220-B075-8B820FE3DDD3}" srcOrd="2" destOrd="0" parTransId="{D5D4E2A3-4F6A-46D9-AED6-9EB13CB6DE3D}" sibTransId="{93376DDD-A7F9-45B2-93D8-3CC2C4D7F090}"/>
    <dgm:cxn modelId="{2448914E-01FF-4BAA-9BCF-B0CA82DE9618}" srcId="{B8069BE4-5717-4350-8A5E-DEC76D8804DB}" destId="{E3C4FE68-DCC1-492D-BA66-4599077F2EA3}" srcOrd="6" destOrd="0" parTransId="{A83C7563-F4C9-4D43-B98D-2250E3B5485B}" sibTransId="{C3ED09F0-4147-42FD-AD37-40C05C1E7382}"/>
    <dgm:cxn modelId="{FEAC3B55-E8C7-40D0-AFA0-9566B45EF714}" type="presOf" srcId="{E3C4FE68-DCC1-492D-BA66-4599077F2EA3}" destId="{65DF631A-3A35-444C-A7CD-58B44D2165DE}" srcOrd="0" destOrd="0" presId="urn:microsoft.com/office/officeart/2005/8/layout/default"/>
    <dgm:cxn modelId="{4727DE76-7ABA-4BA8-9B76-227976DA2F34}" type="presOf" srcId="{4417A5A2-373E-4B3E-8CDB-2769A5F6163C}" destId="{B4717FE1-4D88-4859-8C66-D50E172355F4}" srcOrd="0" destOrd="0" presId="urn:microsoft.com/office/officeart/2005/8/layout/default"/>
    <dgm:cxn modelId="{D7F45C81-A6C6-43AE-9735-DC5C4104A87B}" type="presOf" srcId="{EA6F7F1F-B808-437A-B39E-F5AD46C3EAD7}" destId="{B2ECCA92-8F6A-445B-994C-476B3D863C6D}" srcOrd="0" destOrd="0" presId="urn:microsoft.com/office/officeart/2005/8/layout/default"/>
    <dgm:cxn modelId="{47A34888-6B57-4A9D-9425-F752ACD80933}" srcId="{B8069BE4-5717-4350-8A5E-DEC76D8804DB}" destId="{8A475B42-D3F1-41B5-8A92-9492A361D8F6}" srcOrd="9" destOrd="0" parTransId="{7F3A3318-6645-4871-A391-AFBF35C17611}" sibTransId="{80102586-3653-4449-86F4-A2E9A992536C}"/>
    <dgm:cxn modelId="{A6D67E91-056B-4287-B3E5-0959405D0388}" srcId="{B8069BE4-5717-4350-8A5E-DEC76D8804DB}" destId="{4417A5A2-373E-4B3E-8CDB-2769A5F6163C}" srcOrd="7" destOrd="0" parTransId="{C1AE36A1-6883-4827-BB09-1F1F318DF89E}" sibTransId="{7453877B-2EA3-4847-852A-F0D7BAB8A990}"/>
    <dgm:cxn modelId="{5B5EDF99-7956-4211-91F7-1704F9DC7865}" srcId="{B8069BE4-5717-4350-8A5E-DEC76D8804DB}" destId="{9BE9B09C-E585-46AB-99E3-2E9C5D587679}" srcOrd="0" destOrd="0" parTransId="{21E67C7F-7DA7-4671-88D6-890AF8D812C6}" sibTransId="{744F7A08-AB58-4E91-B7D8-3C35A580F349}"/>
    <dgm:cxn modelId="{48ABCC9B-9133-4A81-8D7B-16BAE886ED4C}" type="presOf" srcId="{8A475B42-D3F1-41B5-8A92-9492A361D8F6}" destId="{3A0F0AC3-891F-48A0-A6BF-771E30A4F3EC}" srcOrd="0" destOrd="0" presId="urn:microsoft.com/office/officeart/2005/8/layout/default"/>
    <dgm:cxn modelId="{ACF4B3A6-ED5B-4B10-8D7C-848B38BD50A2}" srcId="{B8069BE4-5717-4350-8A5E-DEC76D8804DB}" destId="{E90EEA8A-E27C-4D70-8067-EED488E97FB0}" srcOrd="12" destOrd="0" parTransId="{4E6E95DD-1758-453F-BD73-4D5B2C72B840}" sibTransId="{A3B05433-57D5-4D1C-82CD-79F1494FAA8E}"/>
    <dgm:cxn modelId="{AE041EB6-B2BA-4078-83D9-FD1319FB4AAF}" type="presOf" srcId="{B8069BE4-5717-4350-8A5E-DEC76D8804DB}" destId="{5736C586-C3AB-41CA-BCEA-17B943136B7F}" srcOrd="0" destOrd="0" presId="urn:microsoft.com/office/officeart/2005/8/layout/default"/>
    <dgm:cxn modelId="{26300EB7-F494-4624-AE29-2DFE201EFF74}" srcId="{B8069BE4-5717-4350-8A5E-DEC76D8804DB}" destId="{84328EA2-02F2-4D25-9CA0-9F2DB269AA53}" srcOrd="1" destOrd="0" parTransId="{4F69CD0A-6300-45B5-BE69-41C07DE3022B}" sibTransId="{408224E8-26D8-4066-90D3-22C5C8CA74E9}"/>
    <dgm:cxn modelId="{253D49D3-DCD9-4614-9FA3-82B57DCF7047}" srcId="{B8069BE4-5717-4350-8A5E-DEC76D8804DB}" destId="{C76B0CE4-0976-4CFC-94ED-92321B970F8D}" srcOrd="5" destOrd="0" parTransId="{5B30C0D6-18F0-4271-8EC0-E379958D0E40}" sibTransId="{4BA13FEB-9BD3-4CB1-BD8B-C04BC4B66C8D}"/>
    <dgm:cxn modelId="{768694D7-5271-43E6-A536-15BD536FE307}" type="presOf" srcId="{408F3B89-38E8-4EAF-8693-367FA23D21E5}" destId="{31E6C735-15F2-438B-BBC9-1940D0EA17DF}" srcOrd="0" destOrd="0" presId="urn:microsoft.com/office/officeart/2005/8/layout/default"/>
    <dgm:cxn modelId="{B20EA2E2-0B11-46E4-A5D8-2B7D93533468}" srcId="{B8069BE4-5717-4350-8A5E-DEC76D8804DB}" destId="{B485868B-81EC-41C1-9158-E440BA84F237}" srcOrd="10" destOrd="0" parTransId="{27C23292-D5BD-47D8-8226-3C55A4444105}" sibTransId="{545A2530-2D43-4D69-9338-5DBC3E39C0B4}"/>
    <dgm:cxn modelId="{E10599E5-E23E-4AFD-A478-20B52F533BB5}" type="presOf" srcId="{5D72BD2A-C460-4EDA-8062-97B7D49DD88C}" destId="{00F8B1F3-E441-4B7B-88F9-71130DAA2FA9}" srcOrd="0" destOrd="0" presId="urn:microsoft.com/office/officeart/2005/8/layout/default"/>
    <dgm:cxn modelId="{AF7653EE-C0E4-4667-B562-78670016FD71}" type="presOf" srcId="{E90EEA8A-E27C-4D70-8067-EED488E97FB0}" destId="{79AC7178-9F21-4CB7-B207-DFF616A6A841}" srcOrd="0" destOrd="0" presId="urn:microsoft.com/office/officeart/2005/8/layout/default"/>
    <dgm:cxn modelId="{91592DF4-E784-4709-86F2-9D7CFB911961}" type="presOf" srcId="{2115D062-F017-45F1-A6B3-F0FE33920016}" destId="{DDEECD23-1BB5-43B3-952A-B4A4C1134981}" srcOrd="0" destOrd="0" presId="urn:microsoft.com/office/officeart/2005/8/layout/default"/>
    <dgm:cxn modelId="{6E7C9445-0224-4E06-9BDD-225E5EB9FB49}" type="presParOf" srcId="{5736C586-C3AB-41CA-BCEA-17B943136B7F}" destId="{3A9941E0-235B-416C-BD2B-43598C78D522}" srcOrd="0" destOrd="0" presId="urn:microsoft.com/office/officeart/2005/8/layout/default"/>
    <dgm:cxn modelId="{10F11A1F-5939-47C0-A7AD-7020E8830A3E}" type="presParOf" srcId="{5736C586-C3AB-41CA-BCEA-17B943136B7F}" destId="{AEB3505C-53B2-4417-832C-C4488514B380}" srcOrd="1" destOrd="0" presId="urn:microsoft.com/office/officeart/2005/8/layout/default"/>
    <dgm:cxn modelId="{E5459EA0-204B-480E-8E2E-2360EB09DD7E}" type="presParOf" srcId="{5736C586-C3AB-41CA-BCEA-17B943136B7F}" destId="{D24230F5-F4BE-44DB-8BB7-E2866CB19159}" srcOrd="2" destOrd="0" presId="urn:microsoft.com/office/officeart/2005/8/layout/default"/>
    <dgm:cxn modelId="{7148940D-CE1D-4088-97C2-630813406586}" type="presParOf" srcId="{5736C586-C3AB-41CA-BCEA-17B943136B7F}" destId="{BABA411F-B300-42FE-B309-9FD049220E7E}" srcOrd="3" destOrd="0" presId="urn:microsoft.com/office/officeart/2005/8/layout/default"/>
    <dgm:cxn modelId="{CDBB1DBF-2748-459E-8E68-F24A8D59365E}" type="presParOf" srcId="{5736C586-C3AB-41CA-BCEA-17B943136B7F}" destId="{F30759ED-0D67-419F-BC21-2874FDE88FE1}" srcOrd="4" destOrd="0" presId="urn:microsoft.com/office/officeart/2005/8/layout/default"/>
    <dgm:cxn modelId="{2B477069-D480-4DA5-A8E1-E9EAED627504}" type="presParOf" srcId="{5736C586-C3AB-41CA-BCEA-17B943136B7F}" destId="{9091023F-5AFB-4743-B2DB-29EEB6E3D257}" srcOrd="5" destOrd="0" presId="urn:microsoft.com/office/officeart/2005/8/layout/default"/>
    <dgm:cxn modelId="{C227F444-AC38-47C1-B98A-1AC5CE812CF3}" type="presParOf" srcId="{5736C586-C3AB-41CA-BCEA-17B943136B7F}" destId="{31E6C735-15F2-438B-BBC9-1940D0EA17DF}" srcOrd="6" destOrd="0" presId="urn:microsoft.com/office/officeart/2005/8/layout/default"/>
    <dgm:cxn modelId="{BB814563-1997-4985-AB96-6EB53E942170}" type="presParOf" srcId="{5736C586-C3AB-41CA-BCEA-17B943136B7F}" destId="{6C793C2E-5FD5-4AD8-A487-69FE7C0C267A}" srcOrd="7" destOrd="0" presId="urn:microsoft.com/office/officeart/2005/8/layout/default"/>
    <dgm:cxn modelId="{637DE95C-00B6-417A-ACDF-EAC283B00B3A}" type="presParOf" srcId="{5736C586-C3AB-41CA-BCEA-17B943136B7F}" destId="{5B41D2BC-E662-433C-942C-81C9015608F8}" srcOrd="8" destOrd="0" presId="urn:microsoft.com/office/officeart/2005/8/layout/default"/>
    <dgm:cxn modelId="{318E575B-F91E-4162-AF76-E6D44340B598}" type="presParOf" srcId="{5736C586-C3AB-41CA-BCEA-17B943136B7F}" destId="{660C3203-29D0-46F2-AF58-7F5540CC50FE}" srcOrd="9" destOrd="0" presId="urn:microsoft.com/office/officeart/2005/8/layout/default"/>
    <dgm:cxn modelId="{54A5D0A6-9A67-4B4F-B260-876808D9D672}" type="presParOf" srcId="{5736C586-C3AB-41CA-BCEA-17B943136B7F}" destId="{373B7AEA-6018-473E-B2DA-2CF9BA8023CF}" srcOrd="10" destOrd="0" presId="urn:microsoft.com/office/officeart/2005/8/layout/default"/>
    <dgm:cxn modelId="{D0875D64-9607-4D9E-B95C-F27DD99A81CA}" type="presParOf" srcId="{5736C586-C3AB-41CA-BCEA-17B943136B7F}" destId="{50840C57-518F-4469-8DA5-A655CB30F185}" srcOrd="11" destOrd="0" presId="urn:microsoft.com/office/officeart/2005/8/layout/default"/>
    <dgm:cxn modelId="{1B974BE5-B734-4827-9912-6A7A856857BC}" type="presParOf" srcId="{5736C586-C3AB-41CA-BCEA-17B943136B7F}" destId="{65DF631A-3A35-444C-A7CD-58B44D2165DE}" srcOrd="12" destOrd="0" presId="urn:microsoft.com/office/officeart/2005/8/layout/default"/>
    <dgm:cxn modelId="{186A9846-FAEB-4B41-9FC9-028A753EB878}" type="presParOf" srcId="{5736C586-C3AB-41CA-BCEA-17B943136B7F}" destId="{31EC9CBF-7A57-41EC-9563-7DEA6AA68DFB}" srcOrd="13" destOrd="0" presId="urn:microsoft.com/office/officeart/2005/8/layout/default"/>
    <dgm:cxn modelId="{171F3157-8FDC-4E4E-88FC-98511CDC881B}" type="presParOf" srcId="{5736C586-C3AB-41CA-BCEA-17B943136B7F}" destId="{B4717FE1-4D88-4859-8C66-D50E172355F4}" srcOrd="14" destOrd="0" presId="urn:microsoft.com/office/officeart/2005/8/layout/default"/>
    <dgm:cxn modelId="{DC2C9EEB-DEF4-48AF-BCFE-3AB4D1A9E61C}" type="presParOf" srcId="{5736C586-C3AB-41CA-BCEA-17B943136B7F}" destId="{244BBF84-7DDD-4273-B549-34349C9433AA}" srcOrd="15" destOrd="0" presId="urn:microsoft.com/office/officeart/2005/8/layout/default"/>
    <dgm:cxn modelId="{973BF9DB-E5B0-44E9-A147-D8585933E89A}" type="presParOf" srcId="{5736C586-C3AB-41CA-BCEA-17B943136B7F}" destId="{DDEECD23-1BB5-43B3-952A-B4A4C1134981}" srcOrd="16" destOrd="0" presId="urn:microsoft.com/office/officeart/2005/8/layout/default"/>
    <dgm:cxn modelId="{4DE1FB91-2E3E-4EF9-A2B8-92915FD23EEF}" type="presParOf" srcId="{5736C586-C3AB-41CA-BCEA-17B943136B7F}" destId="{4EE4CBB3-7CE6-49A8-8818-663E58D43368}" srcOrd="17" destOrd="0" presId="urn:microsoft.com/office/officeart/2005/8/layout/default"/>
    <dgm:cxn modelId="{4A5D0767-9844-4479-B732-1235E74F5FA8}" type="presParOf" srcId="{5736C586-C3AB-41CA-BCEA-17B943136B7F}" destId="{3A0F0AC3-891F-48A0-A6BF-771E30A4F3EC}" srcOrd="18" destOrd="0" presId="urn:microsoft.com/office/officeart/2005/8/layout/default"/>
    <dgm:cxn modelId="{24AFD1A4-DC8F-43C5-90C5-765887B526AD}" type="presParOf" srcId="{5736C586-C3AB-41CA-BCEA-17B943136B7F}" destId="{4AD9F070-6BF4-4E80-A6EA-9CD22DE4DFC5}" srcOrd="19" destOrd="0" presId="urn:microsoft.com/office/officeart/2005/8/layout/default"/>
    <dgm:cxn modelId="{949B114D-7FEB-43B6-8915-664218E3FD4A}" type="presParOf" srcId="{5736C586-C3AB-41CA-BCEA-17B943136B7F}" destId="{DADB4599-CB9D-4C5B-B54A-02F6C9F6BE35}" srcOrd="20" destOrd="0" presId="urn:microsoft.com/office/officeart/2005/8/layout/default"/>
    <dgm:cxn modelId="{8204BE86-8A8A-428E-8F6C-101A960FF2B8}" type="presParOf" srcId="{5736C586-C3AB-41CA-BCEA-17B943136B7F}" destId="{FA356CF5-389B-4AB8-B482-63025039ED03}" srcOrd="21" destOrd="0" presId="urn:microsoft.com/office/officeart/2005/8/layout/default"/>
    <dgm:cxn modelId="{92A6B424-7F76-4549-92A3-15B2C22145DD}" type="presParOf" srcId="{5736C586-C3AB-41CA-BCEA-17B943136B7F}" destId="{B2ECCA92-8F6A-445B-994C-476B3D863C6D}" srcOrd="22" destOrd="0" presId="urn:microsoft.com/office/officeart/2005/8/layout/default"/>
    <dgm:cxn modelId="{B0C8C5C8-C9DF-4DEC-BE3E-4008C429BA65}" type="presParOf" srcId="{5736C586-C3AB-41CA-BCEA-17B943136B7F}" destId="{4A8B279C-A3A4-4972-9AC8-DF7EFB5D4214}" srcOrd="23" destOrd="0" presId="urn:microsoft.com/office/officeart/2005/8/layout/default"/>
    <dgm:cxn modelId="{D39F1E61-381B-4846-B5E9-B11986A9D412}" type="presParOf" srcId="{5736C586-C3AB-41CA-BCEA-17B943136B7F}" destId="{79AC7178-9F21-4CB7-B207-DFF616A6A841}" srcOrd="24" destOrd="0" presId="urn:microsoft.com/office/officeart/2005/8/layout/default"/>
    <dgm:cxn modelId="{8F962ADB-3721-4697-8810-C43CF46AB66C}" type="presParOf" srcId="{5736C586-C3AB-41CA-BCEA-17B943136B7F}" destId="{EAD6C65B-77AC-4DC5-8D9A-3E1D513467B5}" srcOrd="25" destOrd="0" presId="urn:microsoft.com/office/officeart/2005/8/layout/default"/>
    <dgm:cxn modelId="{5F84A5EC-907D-4B80-A335-BDB00FD4FCD2}" type="presParOf" srcId="{5736C586-C3AB-41CA-BCEA-17B943136B7F}" destId="{00F8B1F3-E441-4B7B-88F9-71130DAA2FA9}" srcOrd="26" destOrd="0" presId="urn:microsoft.com/office/officeart/2005/8/layout/default"/>
    <dgm:cxn modelId="{5D449094-E061-4138-A0B1-EC907E612357}" type="presParOf" srcId="{5736C586-C3AB-41CA-BCEA-17B943136B7F}" destId="{4AAAD20E-253E-4EE0-8E5C-B85C61B8D9D1}" srcOrd="27" destOrd="0" presId="urn:microsoft.com/office/officeart/2005/8/layout/default"/>
    <dgm:cxn modelId="{CEAEF715-1421-4DD4-893B-D9C9E75AF615}" type="presParOf" srcId="{5736C586-C3AB-41CA-BCEA-17B943136B7F}" destId="{49247E6B-8CAC-4842-A7CB-C5A843E13CA7}" srcOrd="2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943D00B-B556-4E3B-AE5E-174E89C1AFB2}" type="doc">
      <dgm:prSet loTypeId="urn:microsoft.com/office/officeart/2005/8/layout/pyramid2" loCatId="pyramid" qsTypeId="urn:microsoft.com/office/officeart/2005/8/quickstyle/simple1" qsCatId="simple" csTypeId="urn:microsoft.com/office/officeart/2005/8/colors/accent1_2" csCatId="accent1" phldr="1"/>
      <dgm:spPr/>
      <dgm:t>
        <a:bodyPr/>
        <a:lstStyle/>
        <a:p>
          <a:endParaRPr lang="fi-FI"/>
        </a:p>
      </dgm:t>
    </dgm:pt>
    <dgm:pt modelId="{6488012A-1047-4D95-8857-A0F39A8E91D2}">
      <dgm:prSet/>
      <dgm:spPr>
        <a:xfrm>
          <a:off x="2187234" y="420420"/>
          <a:ext cx="2730069" cy="229693"/>
        </a:xfrm>
        <a:prstGeom prst="roundRect">
          <a:avLst/>
        </a:prstGeom>
        <a:solidFill>
          <a:sysClr val="window" lastClr="FFFFFF">
            <a:alpha val="90000"/>
            <a:hueOff val="0"/>
            <a:satOff val="0"/>
            <a:lumOff val="0"/>
            <a:alphaOff val="0"/>
          </a:sysClr>
        </a:solidFill>
        <a:ln w="25400" cap="flat" cmpd="sng" algn="ctr">
          <a:solidFill>
            <a:srgbClr val="1B9A38">
              <a:hueOff val="0"/>
              <a:satOff val="0"/>
              <a:lumOff val="0"/>
              <a:alphaOff val="0"/>
            </a:srgbClr>
          </a:solidFill>
          <a:prstDash val="solid"/>
        </a:ln>
        <a:effectLst/>
      </dgm:spPr>
      <dgm:t>
        <a:bodyPr/>
        <a:lstStyle/>
        <a:p>
          <a:pPr algn="l" rtl="0">
            <a:buNone/>
          </a:pPr>
          <a:r>
            <a:rPr lang="fi-FI">
              <a:solidFill>
                <a:sysClr val="windowText" lastClr="000000">
                  <a:hueOff val="0"/>
                  <a:satOff val="0"/>
                  <a:lumOff val="0"/>
                  <a:alphaOff val="0"/>
                </a:sysClr>
              </a:solidFill>
              <a:latin typeface="Calibri"/>
              <a:ea typeface="+mn-ea"/>
              <a:cs typeface="+mn-cs"/>
            </a:rPr>
            <a:t>A /  </a:t>
          </a:r>
          <a:r>
            <a:rPr lang="fi-FI" b="1">
              <a:solidFill>
                <a:sysClr val="windowText" lastClr="000000">
                  <a:hueOff val="0"/>
                  <a:satOff val="0"/>
                  <a:lumOff val="0"/>
                  <a:alphaOff val="0"/>
                </a:sysClr>
              </a:solidFill>
              <a:latin typeface="Calibri"/>
              <a:ea typeface="+mn-ea"/>
              <a:cs typeface="+mn-cs"/>
            </a:rPr>
            <a:t>Suomi.fi  sähköiset lomakkeet </a:t>
          </a:r>
        </a:p>
      </dgm:t>
    </dgm:pt>
    <dgm:pt modelId="{6B45DBFD-3510-4400-8498-AA9BABEE4744}" type="parTrans" cxnId="{44B5CA48-DD70-4841-A3EB-1191B2CC6083}">
      <dgm:prSet/>
      <dgm:spPr/>
      <dgm:t>
        <a:bodyPr/>
        <a:lstStyle/>
        <a:p>
          <a:endParaRPr lang="fi-FI"/>
        </a:p>
      </dgm:t>
    </dgm:pt>
    <dgm:pt modelId="{271674E6-17AC-497E-9E5D-CA3E463CB204}" type="sibTrans" cxnId="{44B5CA48-DD70-4841-A3EB-1191B2CC6083}">
      <dgm:prSet/>
      <dgm:spPr/>
      <dgm:t>
        <a:bodyPr/>
        <a:lstStyle/>
        <a:p>
          <a:endParaRPr lang="fi-FI"/>
        </a:p>
      </dgm:t>
    </dgm:pt>
    <dgm:pt modelId="{82393681-5712-4B5F-8411-C1920E865F76}">
      <dgm:prSet/>
      <dgm:spPr>
        <a:xfrm>
          <a:off x="2187234" y="678825"/>
          <a:ext cx="2730069" cy="229693"/>
        </a:xfrm>
        <a:prstGeom prst="roundRect">
          <a:avLst/>
        </a:prstGeom>
        <a:solidFill>
          <a:sysClr val="window" lastClr="FFFFFF">
            <a:alpha val="90000"/>
            <a:hueOff val="0"/>
            <a:satOff val="0"/>
            <a:lumOff val="0"/>
            <a:alphaOff val="0"/>
          </a:sysClr>
        </a:solidFill>
        <a:ln w="25400" cap="flat" cmpd="sng" algn="ctr">
          <a:solidFill>
            <a:srgbClr val="1B9A38">
              <a:hueOff val="0"/>
              <a:satOff val="0"/>
              <a:lumOff val="0"/>
              <a:alphaOff val="0"/>
            </a:srgbClr>
          </a:solidFill>
          <a:prstDash val="solid"/>
        </a:ln>
        <a:effectLst/>
      </dgm:spPr>
      <dgm:t>
        <a:bodyPr/>
        <a:lstStyle/>
        <a:p>
          <a:pPr algn="l">
            <a:buNone/>
          </a:pPr>
          <a:r>
            <a:rPr lang="fi-FI">
              <a:solidFill>
                <a:sysClr val="windowText" lastClr="000000">
                  <a:hueOff val="0"/>
                  <a:satOff val="0"/>
                  <a:lumOff val="0"/>
                  <a:alphaOff val="0"/>
                </a:sysClr>
              </a:solidFill>
              <a:latin typeface="Calibri"/>
              <a:ea typeface="+mn-ea"/>
              <a:cs typeface="+mn-cs"/>
            </a:rPr>
            <a:t>B / </a:t>
          </a:r>
          <a:r>
            <a:rPr lang="fi-FI" b="1">
              <a:solidFill>
                <a:sysClr val="windowText" lastClr="000000">
                  <a:hueOff val="0"/>
                  <a:satOff val="0"/>
                  <a:lumOff val="0"/>
                  <a:alphaOff val="0"/>
                </a:sysClr>
              </a:solidFill>
              <a:latin typeface="Calibri"/>
              <a:ea typeface="+mn-ea"/>
              <a:cs typeface="+mn-cs"/>
            </a:rPr>
            <a:t>Väestötietojärjestelmä</a:t>
          </a:r>
        </a:p>
      </dgm:t>
    </dgm:pt>
    <dgm:pt modelId="{5F535455-4D0F-43C1-AB02-633B24AB03F1}" type="parTrans" cxnId="{446C4513-2415-46EA-BEAE-76BC4018E1F5}">
      <dgm:prSet/>
      <dgm:spPr/>
      <dgm:t>
        <a:bodyPr/>
        <a:lstStyle/>
        <a:p>
          <a:endParaRPr lang="fi-FI"/>
        </a:p>
      </dgm:t>
    </dgm:pt>
    <dgm:pt modelId="{DDAC2D0D-0FA7-440B-9305-AF04710F9270}" type="sibTrans" cxnId="{446C4513-2415-46EA-BEAE-76BC4018E1F5}">
      <dgm:prSet/>
      <dgm:spPr/>
      <dgm:t>
        <a:bodyPr/>
        <a:lstStyle/>
        <a:p>
          <a:endParaRPr lang="fi-FI"/>
        </a:p>
      </dgm:t>
    </dgm:pt>
    <dgm:pt modelId="{6AAD5C38-3865-4A66-A397-D5CD0F446536}">
      <dgm:prSet/>
      <dgm:spPr>
        <a:xfrm>
          <a:off x="2187234" y="937230"/>
          <a:ext cx="2730069" cy="229693"/>
        </a:xfrm>
        <a:prstGeom prst="roundRect">
          <a:avLst/>
        </a:prstGeom>
        <a:solidFill>
          <a:sysClr val="window" lastClr="FFFFFF">
            <a:alpha val="90000"/>
            <a:hueOff val="0"/>
            <a:satOff val="0"/>
            <a:lumOff val="0"/>
            <a:alphaOff val="0"/>
          </a:sysClr>
        </a:solidFill>
        <a:ln w="25400" cap="flat" cmpd="sng" algn="ctr">
          <a:solidFill>
            <a:srgbClr val="1B9A38">
              <a:hueOff val="0"/>
              <a:satOff val="0"/>
              <a:lumOff val="0"/>
              <a:alphaOff val="0"/>
            </a:srgbClr>
          </a:solidFill>
          <a:prstDash val="solid"/>
        </a:ln>
        <a:effectLst/>
      </dgm:spPr>
      <dgm:t>
        <a:bodyPr/>
        <a:lstStyle/>
        <a:p>
          <a:pPr algn="l">
            <a:buNone/>
          </a:pPr>
          <a:r>
            <a:rPr lang="fi-FI">
              <a:solidFill>
                <a:sysClr val="windowText" lastClr="000000">
                  <a:hueOff val="0"/>
                  <a:satOff val="0"/>
                  <a:lumOff val="0"/>
                  <a:alphaOff val="0"/>
                </a:sysClr>
              </a:solidFill>
              <a:latin typeface="Calibri"/>
              <a:ea typeface="+mn-ea"/>
              <a:cs typeface="+mn-cs"/>
            </a:rPr>
            <a:t>C / </a:t>
          </a:r>
          <a:r>
            <a:rPr lang="fi-FI" b="1">
              <a:solidFill>
                <a:sysClr val="windowText" lastClr="000000">
                  <a:hueOff val="0"/>
                  <a:satOff val="0"/>
                  <a:lumOff val="0"/>
                  <a:alphaOff val="0"/>
                </a:sysClr>
              </a:solidFill>
              <a:latin typeface="Calibri"/>
              <a:ea typeface="+mn-ea"/>
              <a:cs typeface="+mn-cs"/>
            </a:rPr>
            <a:t>KELA</a:t>
          </a:r>
        </a:p>
      </dgm:t>
    </dgm:pt>
    <dgm:pt modelId="{24371EF7-2E5A-4766-8E53-3FD4CE095194}" type="parTrans" cxnId="{B4EDCD24-D984-47C0-B848-6C695396D0F2}">
      <dgm:prSet/>
      <dgm:spPr/>
      <dgm:t>
        <a:bodyPr/>
        <a:lstStyle/>
        <a:p>
          <a:endParaRPr lang="fi-FI"/>
        </a:p>
      </dgm:t>
    </dgm:pt>
    <dgm:pt modelId="{6326462F-5D09-48A2-9D30-C162498EB609}" type="sibTrans" cxnId="{B4EDCD24-D984-47C0-B848-6C695396D0F2}">
      <dgm:prSet/>
      <dgm:spPr/>
      <dgm:t>
        <a:bodyPr/>
        <a:lstStyle/>
        <a:p>
          <a:endParaRPr lang="fi-FI"/>
        </a:p>
      </dgm:t>
    </dgm:pt>
    <dgm:pt modelId="{3192D7FD-829F-4296-A334-C10C04CBACDC}">
      <dgm:prSet/>
      <dgm:spPr>
        <a:xfrm>
          <a:off x="2187234" y="1195635"/>
          <a:ext cx="2730069" cy="229693"/>
        </a:xfrm>
        <a:prstGeom prst="roundRect">
          <a:avLst/>
        </a:prstGeom>
        <a:solidFill>
          <a:sysClr val="window" lastClr="FFFFFF">
            <a:alpha val="90000"/>
            <a:hueOff val="0"/>
            <a:satOff val="0"/>
            <a:lumOff val="0"/>
            <a:alphaOff val="0"/>
          </a:sysClr>
        </a:solidFill>
        <a:ln w="25400" cap="flat" cmpd="sng" algn="ctr">
          <a:solidFill>
            <a:srgbClr val="1B9A38">
              <a:hueOff val="0"/>
              <a:satOff val="0"/>
              <a:lumOff val="0"/>
              <a:alphaOff val="0"/>
            </a:srgbClr>
          </a:solidFill>
          <a:prstDash val="solid"/>
        </a:ln>
        <a:effectLst/>
      </dgm:spPr>
      <dgm:t>
        <a:bodyPr/>
        <a:lstStyle/>
        <a:p>
          <a:pPr algn="l">
            <a:buNone/>
          </a:pPr>
          <a:r>
            <a:rPr lang="en-US">
              <a:solidFill>
                <a:sysClr val="windowText" lastClr="000000">
                  <a:hueOff val="0"/>
                  <a:satOff val="0"/>
                  <a:lumOff val="0"/>
                  <a:alphaOff val="0"/>
                </a:sysClr>
              </a:solidFill>
              <a:latin typeface="Calibri"/>
              <a:ea typeface="+mn-ea"/>
              <a:cs typeface="+mn-cs"/>
            </a:rPr>
            <a:t>D / </a:t>
          </a:r>
          <a:r>
            <a:rPr lang="fi-FI" b="1">
              <a:solidFill>
                <a:sysClr val="windowText" lastClr="000000">
                  <a:hueOff val="0"/>
                  <a:satOff val="0"/>
                  <a:lumOff val="0"/>
                  <a:alphaOff val="0"/>
                </a:sysClr>
              </a:solidFill>
              <a:latin typeface="Calibri"/>
              <a:ea typeface="+mn-ea"/>
              <a:cs typeface="+mn-cs"/>
            </a:rPr>
            <a:t>Tulorekisteri</a:t>
          </a:r>
        </a:p>
      </dgm:t>
    </dgm:pt>
    <dgm:pt modelId="{F526FCDC-7790-47B8-BE26-11E21F0F6ACF}" type="parTrans" cxnId="{C2894A71-FC49-4582-93EB-15434D10F4D7}">
      <dgm:prSet/>
      <dgm:spPr/>
      <dgm:t>
        <a:bodyPr/>
        <a:lstStyle/>
        <a:p>
          <a:endParaRPr lang="fi-FI"/>
        </a:p>
      </dgm:t>
    </dgm:pt>
    <dgm:pt modelId="{43ED997C-FB06-4EEF-B90E-B665AA56EB20}" type="sibTrans" cxnId="{C2894A71-FC49-4582-93EB-15434D10F4D7}">
      <dgm:prSet/>
      <dgm:spPr/>
      <dgm:t>
        <a:bodyPr/>
        <a:lstStyle/>
        <a:p>
          <a:endParaRPr lang="fi-FI"/>
        </a:p>
      </dgm:t>
    </dgm:pt>
    <dgm:pt modelId="{3EB1F5D3-453A-413A-AF20-C0703A7B825B}">
      <dgm:prSet/>
      <dgm:spPr>
        <a:xfrm>
          <a:off x="2187234" y="1454040"/>
          <a:ext cx="2730069" cy="229693"/>
        </a:xfrm>
        <a:prstGeom prst="roundRect">
          <a:avLst/>
        </a:prstGeom>
        <a:solidFill>
          <a:sysClr val="window" lastClr="FFFFFF">
            <a:alpha val="90000"/>
            <a:hueOff val="0"/>
            <a:satOff val="0"/>
            <a:lumOff val="0"/>
            <a:alphaOff val="0"/>
          </a:sysClr>
        </a:solidFill>
        <a:ln w="25400" cap="flat" cmpd="sng" algn="ctr">
          <a:solidFill>
            <a:srgbClr val="1B9A38">
              <a:hueOff val="0"/>
              <a:satOff val="0"/>
              <a:lumOff val="0"/>
              <a:alphaOff val="0"/>
            </a:srgbClr>
          </a:solidFill>
          <a:prstDash val="solid"/>
        </a:ln>
        <a:effectLst/>
      </dgm:spPr>
      <dgm:t>
        <a:bodyPr/>
        <a:lstStyle/>
        <a:p>
          <a:pPr algn="l">
            <a:buNone/>
          </a:pPr>
          <a:r>
            <a:rPr lang="fi-FI">
              <a:solidFill>
                <a:sysClr val="windowText" lastClr="000000">
                  <a:hueOff val="0"/>
                  <a:satOff val="0"/>
                  <a:lumOff val="0"/>
                  <a:alphaOff val="0"/>
                </a:sysClr>
              </a:solidFill>
              <a:latin typeface="Calibri"/>
              <a:ea typeface="+mn-ea"/>
              <a:cs typeface="+mn-cs"/>
            </a:rPr>
            <a:t>E / </a:t>
          </a:r>
          <a:r>
            <a:rPr lang="fi-FI" b="1">
              <a:solidFill>
                <a:sysClr val="windowText" lastClr="000000">
                  <a:hueOff val="0"/>
                  <a:satOff val="0"/>
                  <a:lumOff val="0"/>
                  <a:alphaOff val="0"/>
                </a:sysClr>
              </a:solidFill>
              <a:latin typeface="Calibri"/>
              <a:ea typeface="+mn-ea"/>
              <a:cs typeface="+mn-cs"/>
            </a:rPr>
            <a:t>Laskutusjärjestelmä</a:t>
          </a:r>
        </a:p>
      </dgm:t>
    </dgm:pt>
    <dgm:pt modelId="{6D253008-7B7F-4ACE-A84A-D69C2CED96EA}" type="parTrans" cxnId="{7BB4A0E1-9BC2-4B43-B6A2-352A979D3954}">
      <dgm:prSet/>
      <dgm:spPr/>
      <dgm:t>
        <a:bodyPr/>
        <a:lstStyle/>
        <a:p>
          <a:endParaRPr lang="fi-FI"/>
        </a:p>
      </dgm:t>
    </dgm:pt>
    <dgm:pt modelId="{1E79FD7E-613A-4723-9C5E-2B21888B590F}" type="sibTrans" cxnId="{7BB4A0E1-9BC2-4B43-B6A2-352A979D3954}">
      <dgm:prSet/>
      <dgm:spPr/>
      <dgm:t>
        <a:bodyPr/>
        <a:lstStyle/>
        <a:p>
          <a:endParaRPr lang="fi-FI"/>
        </a:p>
      </dgm:t>
    </dgm:pt>
    <dgm:pt modelId="{2F25BA62-893D-4FBD-9BE0-E95F77700E92}">
      <dgm:prSet/>
      <dgm:spPr>
        <a:xfrm>
          <a:off x="2187234" y="1712445"/>
          <a:ext cx="2730069" cy="229693"/>
        </a:xfrm>
        <a:prstGeom prst="roundRect">
          <a:avLst/>
        </a:prstGeom>
        <a:solidFill>
          <a:sysClr val="window" lastClr="FFFFFF">
            <a:alpha val="90000"/>
            <a:hueOff val="0"/>
            <a:satOff val="0"/>
            <a:lumOff val="0"/>
            <a:alphaOff val="0"/>
          </a:sysClr>
        </a:solidFill>
        <a:ln w="25400" cap="flat" cmpd="sng" algn="ctr">
          <a:solidFill>
            <a:srgbClr val="1B9A38">
              <a:hueOff val="0"/>
              <a:satOff val="0"/>
              <a:lumOff val="0"/>
              <a:alphaOff val="0"/>
            </a:srgbClr>
          </a:solidFill>
          <a:prstDash val="solid"/>
        </a:ln>
        <a:effectLst/>
      </dgm:spPr>
      <dgm:t>
        <a:bodyPr/>
        <a:lstStyle/>
        <a:p>
          <a:pPr algn="l">
            <a:buNone/>
          </a:pPr>
          <a:r>
            <a:rPr lang="fi-FI">
              <a:solidFill>
                <a:sysClr val="windowText" lastClr="000000">
                  <a:hueOff val="0"/>
                  <a:satOff val="0"/>
                  <a:lumOff val="0"/>
                  <a:alphaOff val="0"/>
                </a:sysClr>
              </a:solidFill>
              <a:latin typeface="Calibri"/>
              <a:ea typeface="+mn-ea"/>
              <a:cs typeface="+mn-cs"/>
            </a:rPr>
            <a:t>F / </a:t>
          </a:r>
          <a:r>
            <a:rPr lang="fi-FI" b="1">
              <a:solidFill>
                <a:sysClr val="windowText" lastClr="000000">
                  <a:hueOff val="0"/>
                  <a:satOff val="0"/>
                  <a:lumOff val="0"/>
                  <a:alphaOff val="0"/>
                </a:sysClr>
              </a:solidFill>
              <a:latin typeface="Calibri"/>
              <a:ea typeface="+mn-ea"/>
              <a:cs typeface="+mn-cs"/>
            </a:rPr>
            <a:t>Palkkajärjestelmä</a:t>
          </a:r>
        </a:p>
      </dgm:t>
    </dgm:pt>
    <dgm:pt modelId="{F91666D9-33F6-4028-9FBB-4C4FC4D3E3CF}" type="parTrans" cxnId="{3B1B61DB-15CF-45D9-9B96-6E378C85AE9A}">
      <dgm:prSet/>
      <dgm:spPr/>
      <dgm:t>
        <a:bodyPr/>
        <a:lstStyle/>
        <a:p>
          <a:endParaRPr lang="fi-FI"/>
        </a:p>
      </dgm:t>
    </dgm:pt>
    <dgm:pt modelId="{1D074D29-C1D5-40F9-8272-C17C98819845}" type="sibTrans" cxnId="{3B1B61DB-15CF-45D9-9B96-6E378C85AE9A}">
      <dgm:prSet/>
      <dgm:spPr/>
      <dgm:t>
        <a:bodyPr/>
        <a:lstStyle/>
        <a:p>
          <a:endParaRPr lang="fi-FI"/>
        </a:p>
      </dgm:t>
    </dgm:pt>
    <dgm:pt modelId="{961BE7A0-CC25-4289-89C3-E88F8D3913C4}">
      <dgm:prSet/>
      <dgm:spPr>
        <a:xfrm>
          <a:off x="2187234" y="1970850"/>
          <a:ext cx="2730069" cy="229693"/>
        </a:xfrm>
        <a:prstGeom prst="roundRect">
          <a:avLst/>
        </a:prstGeom>
        <a:solidFill>
          <a:sysClr val="window" lastClr="FFFFFF">
            <a:alpha val="90000"/>
            <a:hueOff val="0"/>
            <a:satOff val="0"/>
            <a:lumOff val="0"/>
            <a:alphaOff val="0"/>
          </a:sysClr>
        </a:solidFill>
        <a:ln w="25400" cap="flat" cmpd="sng" algn="ctr">
          <a:solidFill>
            <a:srgbClr val="1B9A38">
              <a:hueOff val="0"/>
              <a:satOff val="0"/>
              <a:lumOff val="0"/>
              <a:alphaOff val="0"/>
            </a:srgbClr>
          </a:solidFill>
          <a:prstDash val="solid"/>
        </a:ln>
        <a:effectLst/>
      </dgm:spPr>
      <dgm:t>
        <a:bodyPr/>
        <a:lstStyle/>
        <a:p>
          <a:pPr algn="l">
            <a:buNone/>
          </a:pPr>
          <a:r>
            <a:rPr lang="fi-FI">
              <a:solidFill>
                <a:sysClr val="windowText" lastClr="000000">
                  <a:hueOff val="0"/>
                  <a:satOff val="0"/>
                  <a:lumOff val="0"/>
                  <a:alphaOff val="0"/>
                </a:sysClr>
              </a:solidFill>
              <a:latin typeface="Calibri"/>
              <a:ea typeface="+mn-ea"/>
              <a:cs typeface="+mn-cs"/>
            </a:rPr>
            <a:t>G / </a:t>
          </a:r>
          <a:r>
            <a:rPr lang="fi-FI" b="1">
              <a:solidFill>
                <a:sysClr val="windowText" lastClr="000000">
                  <a:hueOff val="0"/>
                  <a:satOff val="0"/>
                  <a:lumOff val="0"/>
                  <a:alphaOff val="0"/>
                </a:sysClr>
              </a:solidFill>
              <a:latin typeface="Calibri"/>
              <a:ea typeface="+mn-ea"/>
              <a:cs typeface="+mn-cs"/>
            </a:rPr>
            <a:t>Titania</a:t>
          </a:r>
        </a:p>
      </dgm:t>
    </dgm:pt>
    <dgm:pt modelId="{A4BD4EA2-9B50-421C-9DC2-8B0D53F1192D}" type="parTrans" cxnId="{49CA2663-4470-4CA5-8EB8-AEA65740570E}">
      <dgm:prSet/>
      <dgm:spPr/>
      <dgm:t>
        <a:bodyPr/>
        <a:lstStyle/>
        <a:p>
          <a:endParaRPr lang="fi-FI"/>
        </a:p>
      </dgm:t>
    </dgm:pt>
    <dgm:pt modelId="{09551056-35AC-4C28-8F86-0BA8B13995DE}" type="sibTrans" cxnId="{49CA2663-4470-4CA5-8EB8-AEA65740570E}">
      <dgm:prSet/>
      <dgm:spPr/>
      <dgm:t>
        <a:bodyPr/>
        <a:lstStyle/>
        <a:p>
          <a:endParaRPr lang="fi-FI"/>
        </a:p>
      </dgm:t>
    </dgm:pt>
    <dgm:pt modelId="{1948D303-893C-4461-9D64-FE7AC2A02259}">
      <dgm:prSet/>
      <dgm:spPr>
        <a:xfrm>
          <a:off x="2187234" y="2229256"/>
          <a:ext cx="2730069" cy="229693"/>
        </a:xfrm>
        <a:prstGeom prst="roundRect">
          <a:avLst/>
        </a:prstGeom>
        <a:solidFill>
          <a:sysClr val="window" lastClr="FFFFFF">
            <a:alpha val="90000"/>
            <a:hueOff val="0"/>
            <a:satOff val="0"/>
            <a:lumOff val="0"/>
            <a:alphaOff val="0"/>
          </a:sysClr>
        </a:solidFill>
        <a:ln w="25400" cap="flat" cmpd="sng" algn="ctr">
          <a:solidFill>
            <a:srgbClr val="1B9A38">
              <a:hueOff val="0"/>
              <a:satOff val="0"/>
              <a:lumOff val="0"/>
              <a:alphaOff val="0"/>
            </a:srgbClr>
          </a:solidFill>
          <a:prstDash val="solid"/>
        </a:ln>
        <a:effectLst/>
      </dgm:spPr>
      <dgm:t>
        <a:bodyPr/>
        <a:lstStyle/>
        <a:p>
          <a:pPr algn="l" rtl="0">
            <a:buNone/>
          </a:pPr>
          <a:r>
            <a:rPr lang="fi-FI">
              <a:solidFill>
                <a:sysClr val="windowText" lastClr="000000">
                  <a:hueOff val="0"/>
                  <a:satOff val="0"/>
                  <a:lumOff val="0"/>
                  <a:alphaOff val="0"/>
                </a:sysClr>
              </a:solidFill>
              <a:latin typeface="Calibri"/>
              <a:ea typeface="+mn-ea"/>
              <a:cs typeface="+mn-cs"/>
            </a:rPr>
            <a:t>H / </a:t>
          </a:r>
          <a:r>
            <a:rPr lang="fi-FI" b="1">
              <a:solidFill>
                <a:sysClr val="windowText" lastClr="000000">
                  <a:hueOff val="0"/>
                  <a:satOff val="0"/>
                  <a:lumOff val="0"/>
                  <a:alphaOff val="0"/>
                </a:sysClr>
              </a:solidFill>
              <a:latin typeface="Calibri"/>
              <a:ea typeface="+mn-ea"/>
              <a:cs typeface="+mn-cs"/>
            </a:rPr>
            <a:t>Huoltajien käyttöliittymä </a:t>
          </a:r>
          <a:r>
            <a:rPr lang="fi-FI">
              <a:solidFill>
                <a:sysClr val="windowText" lastClr="000000">
                  <a:hueOff val="0"/>
                  <a:satOff val="0"/>
                  <a:lumOff val="0"/>
                  <a:alphaOff val="0"/>
                </a:sysClr>
              </a:solidFill>
              <a:latin typeface="Calibri"/>
              <a:ea typeface="+mn-ea"/>
              <a:cs typeface="+mn-cs"/>
            </a:rPr>
            <a:t>(nettiselain + mobiiliappi)</a:t>
          </a:r>
        </a:p>
      </dgm:t>
    </dgm:pt>
    <dgm:pt modelId="{FFCE547F-BC0A-41A5-B2FC-1F0EED49C1E2}" type="parTrans" cxnId="{0D2D0E99-99D7-40E8-BC98-EA971BF6130E}">
      <dgm:prSet/>
      <dgm:spPr/>
      <dgm:t>
        <a:bodyPr/>
        <a:lstStyle/>
        <a:p>
          <a:endParaRPr lang="fi-FI"/>
        </a:p>
      </dgm:t>
    </dgm:pt>
    <dgm:pt modelId="{426CCD4B-7C48-4F5F-9AC5-90307FA17AC0}" type="sibTrans" cxnId="{0D2D0E99-99D7-40E8-BC98-EA971BF6130E}">
      <dgm:prSet/>
      <dgm:spPr/>
      <dgm:t>
        <a:bodyPr/>
        <a:lstStyle/>
        <a:p>
          <a:endParaRPr lang="fi-FI"/>
        </a:p>
      </dgm:t>
    </dgm:pt>
    <dgm:pt modelId="{A5116C96-298A-43CA-BAE5-8B314E1BBB6B}">
      <dgm:prSet/>
      <dgm:spPr>
        <a:xfrm>
          <a:off x="2187234" y="2487661"/>
          <a:ext cx="2730069" cy="229693"/>
        </a:xfrm>
        <a:prstGeom prst="roundRect">
          <a:avLst/>
        </a:prstGeom>
        <a:solidFill>
          <a:sysClr val="window" lastClr="FFFFFF">
            <a:alpha val="90000"/>
            <a:hueOff val="0"/>
            <a:satOff val="0"/>
            <a:lumOff val="0"/>
            <a:alphaOff val="0"/>
          </a:sysClr>
        </a:solidFill>
        <a:ln w="25400" cap="flat" cmpd="sng" algn="ctr">
          <a:solidFill>
            <a:srgbClr val="1B9A38">
              <a:hueOff val="0"/>
              <a:satOff val="0"/>
              <a:lumOff val="0"/>
              <a:alphaOff val="0"/>
            </a:srgbClr>
          </a:solidFill>
          <a:prstDash val="solid"/>
        </a:ln>
        <a:effectLst/>
      </dgm:spPr>
      <dgm:t>
        <a:bodyPr/>
        <a:lstStyle/>
        <a:p>
          <a:pPr algn="l">
            <a:buNone/>
          </a:pPr>
          <a:r>
            <a:rPr lang="fi-FI">
              <a:solidFill>
                <a:sysClr val="windowText" lastClr="000000">
                  <a:hueOff val="0"/>
                  <a:satOff val="0"/>
                  <a:lumOff val="0"/>
                  <a:alphaOff val="0"/>
                </a:sysClr>
              </a:solidFill>
              <a:latin typeface="Calibri"/>
              <a:ea typeface="+mn-ea"/>
              <a:cs typeface="+mn-cs"/>
            </a:rPr>
            <a:t>I / </a:t>
          </a:r>
          <a:r>
            <a:rPr lang="fi-FI" b="1">
              <a:solidFill>
                <a:sysClr val="windowText" lastClr="000000">
                  <a:hueOff val="0"/>
                  <a:satOff val="0"/>
                  <a:lumOff val="0"/>
                  <a:alphaOff val="0"/>
                </a:sysClr>
              </a:solidFill>
              <a:latin typeface="Calibri"/>
              <a:ea typeface="+mn-ea"/>
              <a:cs typeface="+mn-cs"/>
            </a:rPr>
            <a:t>Päiväkodin henkilöstön käyttöliittymä </a:t>
          </a:r>
          <a:r>
            <a:rPr lang="fi-FI">
              <a:solidFill>
                <a:sysClr val="windowText" lastClr="000000">
                  <a:hueOff val="0"/>
                  <a:satOff val="0"/>
                  <a:lumOff val="0"/>
                  <a:alphaOff val="0"/>
                </a:sysClr>
              </a:solidFill>
              <a:latin typeface="Calibri"/>
              <a:ea typeface="+mn-ea"/>
              <a:cs typeface="+mn-cs"/>
            </a:rPr>
            <a:t>(mobiiliappi)</a:t>
          </a:r>
        </a:p>
      </dgm:t>
    </dgm:pt>
    <dgm:pt modelId="{941FCD7D-DA8B-474C-84C7-C9F4988C5672}" type="parTrans" cxnId="{7DE40605-4C8E-4CF3-8F7C-719E89E304D0}">
      <dgm:prSet/>
      <dgm:spPr/>
      <dgm:t>
        <a:bodyPr/>
        <a:lstStyle/>
        <a:p>
          <a:endParaRPr lang="fi-FI"/>
        </a:p>
      </dgm:t>
    </dgm:pt>
    <dgm:pt modelId="{DBCA925A-A0BB-4D45-9B02-105B4200558C}" type="sibTrans" cxnId="{7DE40605-4C8E-4CF3-8F7C-719E89E304D0}">
      <dgm:prSet/>
      <dgm:spPr/>
      <dgm:t>
        <a:bodyPr/>
        <a:lstStyle/>
        <a:p>
          <a:endParaRPr lang="fi-FI"/>
        </a:p>
      </dgm:t>
    </dgm:pt>
    <dgm:pt modelId="{99F06068-6349-48CB-A324-514175605500}">
      <dgm:prSet/>
      <dgm:spPr>
        <a:xfrm>
          <a:off x="2187234" y="2746066"/>
          <a:ext cx="2730069" cy="229693"/>
        </a:xfrm>
        <a:prstGeom prst="roundRect">
          <a:avLst/>
        </a:prstGeom>
        <a:solidFill>
          <a:sysClr val="window" lastClr="FFFFFF">
            <a:alpha val="90000"/>
            <a:hueOff val="0"/>
            <a:satOff val="0"/>
            <a:lumOff val="0"/>
            <a:alphaOff val="0"/>
          </a:sysClr>
        </a:solidFill>
        <a:ln w="25400" cap="flat" cmpd="sng" algn="ctr">
          <a:solidFill>
            <a:srgbClr val="1B9A38">
              <a:hueOff val="0"/>
              <a:satOff val="0"/>
              <a:lumOff val="0"/>
              <a:alphaOff val="0"/>
            </a:srgbClr>
          </a:solidFill>
          <a:prstDash val="solid"/>
        </a:ln>
        <a:effectLst/>
      </dgm:spPr>
      <dgm:t>
        <a:bodyPr/>
        <a:lstStyle/>
        <a:p>
          <a:pPr algn="l">
            <a:buNone/>
          </a:pPr>
          <a:r>
            <a:rPr lang="fi-FI">
              <a:solidFill>
                <a:sysClr val="windowText" lastClr="000000">
                  <a:hueOff val="0"/>
                  <a:satOff val="0"/>
                  <a:lumOff val="0"/>
                  <a:alphaOff val="0"/>
                </a:sysClr>
              </a:solidFill>
              <a:latin typeface="Calibri"/>
              <a:ea typeface="+mn-ea"/>
              <a:cs typeface="+mn-cs"/>
            </a:rPr>
            <a:t>J / </a:t>
          </a:r>
          <a:r>
            <a:rPr lang="fi-FI" b="1">
              <a:solidFill>
                <a:sysClr val="windowText" lastClr="000000">
                  <a:hueOff val="0"/>
                  <a:satOff val="0"/>
                  <a:lumOff val="0"/>
                  <a:alphaOff val="0"/>
                </a:sysClr>
              </a:solidFill>
              <a:latin typeface="Calibri"/>
              <a:ea typeface="+mn-ea"/>
              <a:cs typeface="+mn-cs"/>
            </a:rPr>
            <a:t>Primus / Wilma</a:t>
          </a:r>
        </a:p>
      </dgm:t>
    </dgm:pt>
    <dgm:pt modelId="{B91D8C66-2945-48F2-91C2-2E6889E529D4}" type="parTrans" cxnId="{56950457-9F39-4501-8A56-69416F74A20E}">
      <dgm:prSet/>
      <dgm:spPr/>
      <dgm:t>
        <a:bodyPr/>
        <a:lstStyle/>
        <a:p>
          <a:endParaRPr lang="fi-FI"/>
        </a:p>
      </dgm:t>
    </dgm:pt>
    <dgm:pt modelId="{BD0CB248-B356-4090-9B15-67FB3E55CA40}" type="sibTrans" cxnId="{56950457-9F39-4501-8A56-69416F74A20E}">
      <dgm:prSet/>
      <dgm:spPr/>
      <dgm:t>
        <a:bodyPr/>
        <a:lstStyle/>
        <a:p>
          <a:endParaRPr lang="fi-FI"/>
        </a:p>
      </dgm:t>
    </dgm:pt>
    <dgm:pt modelId="{1786DB53-4424-46ED-AA14-AC90FB09BAE9}">
      <dgm:prSet/>
      <dgm:spPr>
        <a:xfrm>
          <a:off x="2187234" y="3004471"/>
          <a:ext cx="2730069" cy="229693"/>
        </a:xfrm>
        <a:prstGeom prst="roundRect">
          <a:avLst/>
        </a:prstGeom>
        <a:solidFill>
          <a:sysClr val="window" lastClr="FFFFFF">
            <a:alpha val="90000"/>
            <a:hueOff val="0"/>
            <a:satOff val="0"/>
            <a:lumOff val="0"/>
            <a:alphaOff val="0"/>
          </a:sysClr>
        </a:solidFill>
        <a:ln w="25400" cap="flat" cmpd="sng" algn="ctr">
          <a:solidFill>
            <a:srgbClr val="1B9A38">
              <a:hueOff val="0"/>
              <a:satOff val="0"/>
              <a:lumOff val="0"/>
              <a:alphaOff val="0"/>
            </a:srgbClr>
          </a:solidFill>
          <a:prstDash val="solid"/>
        </a:ln>
        <a:effectLst/>
      </dgm:spPr>
      <dgm:t>
        <a:bodyPr/>
        <a:lstStyle/>
        <a:p>
          <a:pPr algn="l">
            <a:buNone/>
          </a:pPr>
          <a:r>
            <a:rPr lang="fi-FI">
              <a:solidFill>
                <a:sysClr val="windowText" lastClr="000000">
                  <a:hueOff val="0"/>
                  <a:satOff val="0"/>
                  <a:lumOff val="0"/>
                  <a:alphaOff val="0"/>
                </a:sysClr>
              </a:solidFill>
              <a:latin typeface="Calibri"/>
              <a:ea typeface="+mn-ea"/>
              <a:cs typeface="+mn-cs"/>
            </a:rPr>
            <a:t>K / </a:t>
          </a:r>
          <a:r>
            <a:rPr lang="fi-FI" b="1">
              <a:solidFill>
                <a:sysClr val="windowText" lastClr="000000">
                  <a:hueOff val="0"/>
                  <a:satOff val="0"/>
                  <a:lumOff val="0"/>
                  <a:alphaOff val="0"/>
                </a:sysClr>
              </a:solidFill>
              <a:latin typeface="Calibri"/>
              <a:ea typeface="+mn-ea"/>
              <a:cs typeface="+mn-cs"/>
            </a:rPr>
            <a:t>IDID kirjaus-näytöt</a:t>
          </a:r>
        </a:p>
      </dgm:t>
    </dgm:pt>
    <dgm:pt modelId="{4C53CD72-D21D-4611-AC5E-918FC005F541}" type="parTrans" cxnId="{429DE759-F215-44D8-AF6C-FEF07B5AE5DC}">
      <dgm:prSet/>
      <dgm:spPr/>
      <dgm:t>
        <a:bodyPr/>
        <a:lstStyle/>
        <a:p>
          <a:endParaRPr lang="fi-FI"/>
        </a:p>
      </dgm:t>
    </dgm:pt>
    <dgm:pt modelId="{C4CCDD2D-2EAC-49FF-A571-FE123BD1ADEB}" type="sibTrans" cxnId="{429DE759-F215-44D8-AF6C-FEF07B5AE5DC}">
      <dgm:prSet/>
      <dgm:spPr/>
      <dgm:t>
        <a:bodyPr/>
        <a:lstStyle/>
        <a:p>
          <a:endParaRPr lang="fi-FI"/>
        </a:p>
      </dgm:t>
    </dgm:pt>
    <dgm:pt modelId="{00078D40-770D-44CB-84B2-E64F8E68A02B}">
      <dgm:prSet/>
      <dgm:spPr>
        <a:xfrm>
          <a:off x="2187234" y="3262876"/>
          <a:ext cx="2730069" cy="229693"/>
        </a:xfrm>
        <a:prstGeom prst="roundRect">
          <a:avLst/>
        </a:prstGeom>
        <a:solidFill>
          <a:sysClr val="window" lastClr="FFFFFF">
            <a:alpha val="90000"/>
            <a:hueOff val="0"/>
            <a:satOff val="0"/>
            <a:lumOff val="0"/>
            <a:alphaOff val="0"/>
          </a:sysClr>
        </a:solidFill>
        <a:ln w="25400" cap="flat" cmpd="sng" algn="ctr">
          <a:solidFill>
            <a:srgbClr val="1B9A38">
              <a:hueOff val="0"/>
              <a:satOff val="0"/>
              <a:lumOff val="0"/>
              <a:alphaOff val="0"/>
            </a:srgbClr>
          </a:solidFill>
          <a:prstDash val="solid"/>
        </a:ln>
        <a:effectLst/>
      </dgm:spPr>
      <dgm:t>
        <a:bodyPr/>
        <a:lstStyle/>
        <a:p>
          <a:pPr algn="l">
            <a:buNone/>
          </a:pPr>
          <a:r>
            <a:rPr lang="fi-FI">
              <a:solidFill>
                <a:sysClr val="windowText" lastClr="000000">
                  <a:hueOff val="0"/>
                  <a:satOff val="0"/>
                  <a:lumOff val="0"/>
                  <a:alphaOff val="0"/>
                </a:sysClr>
              </a:solidFill>
              <a:latin typeface="Calibri"/>
              <a:ea typeface="+mn-ea"/>
              <a:cs typeface="+mn-cs"/>
            </a:rPr>
            <a:t>L / </a:t>
          </a:r>
          <a:r>
            <a:rPr lang="fi-FI" b="1" err="1">
              <a:solidFill>
                <a:sysClr val="windowText" lastClr="000000">
                  <a:hueOff val="0"/>
                  <a:satOff val="0"/>
                  <a:lumOff val="0"/>
                  <a:alphaOff val="0"/>
                </a:sysClr>
              </a:solidFill>
              <a:latin typeface="Calibri"/>
              <a:ea typeface="+mn-ea"/>
              <a:cs typeface="+mn-cs"/>
            </a:rPr>
            <a:t>Varda</a:t>
          </a:r>
        </a:p>
      </dgm:t>
    </dgm:pt>
    <dgm:pt modelId="{D3DEAADC-C95A-4D84-B0AB-71089EDD5E28}" type="parTrans" cxnId="{AF21E75B-B78A-4BCA-9A3D-E77F9EC01880}">
      <dgm:prSet/>
      <dgm:spPr/>
      <dgm:t>
        <a:bodyPr/>
        <a:lstStyle/>
        <a:p>
          <a:endParaRPr lang="fi-FI"/>
        </a:p>
      </dgm:t>
    </dgm:pt>
    <dgm:pt modelId="{C047775A-7977-4D60-A62E-6A83290CD8A1}" type="sibTrans" cxnId="{AF21E75B-B78A-4BCA-9A3D-E77F9EC01880}">
      <dgm:prSet/>
      <dgm:spPr/>
      <dgm:t>
        <a:bodyPr/>
        <a:lstStyle/>
        <a:p>
          <a:endParaRPr lang="fi-FI"/>
        </a:p>
      </dgm:t>
    </dgm:pt>
    <dgm:pt modelId="{24EF8139-4202-46DD-9A67-93D91D130391}">
      <dgm:prSet/>
      <dgm:spPr>
        <a:xfrm>
          <a:off x="2187234" y="3521281"/>
          <a:ext cx="2730069" cy="229693"/>
        </a:xfrm>
        <a:prstGeom prst="roundRect">
          <a:avLst/>
        </a:prstGeom>
        <a:solidFill>
          <a:sysClr val="window" lastClr="FFFFFF">
            <a:alpha val="90000"/>
            <a:hueOff val="0"/>
            <a:satOff val="0"/>
            <a:lumOff val="0"/>
            <a:alphaOff val="0"/>
          </a:sysClr>
        </a:solidFill>
        <a:ln w="25400" cap="flat" cmpd="sng" algn="ctr">
          <a:solidFill>
            <a:srgbClr val="1B9A38">
              <a:hueOff val="0"/>
              <a:satOff val="0"/>
              <a:lumOff val="0"/>
              <a:alphaOff val="0"/>
            </a:srgbClr>
          </a:solidFill>
          <a:prstDash val="solid"/>
        </a:ln>
        <a:effectLst/>
      </dgm:spPr>
      <dgm:t>
        <a:bodyPr/>
        <a:lstStyle/>
        <a:p>
          <a:pPr algn="l">
            <a:buNone/>
          </a:pPr>
          <a:r>
            <a:rPr lang="fi-FI">
              <a:solidFill>
                <a:sysClr val="windowText" lastClr="000000">
                  <a:hueOff val="0"/>
                  <a:satOff val="0"/>
                  <a:lumOff val="0"/>
                  <a:alphaOff val="0"/>
                </a:sysClr>
              </a:solidFill>
              <a:latin typeface="Calibri"/>
              <a:ea typeface="+mn-ea"/>
              <a:cs typeface="+mn-cs"/>
            </a:rPr>
            <a:t>M / </a:t>
          </a:r>
          <a:r>
            <a:rPr lang="fi-FI" b="1">
              <a:solidFill>
                <a:sysClr val="windowText" lastClr="000000">
                  <a:hueOff val="0"/>
                  <a:satOff val="0"/>
                  <a:lumOff val="0"/>
                  <a:alphaOff val="0"/>
                </a:sysClr>
              </a:solidFill>
              <a:latin typeface="Calibri"/>
              <a:ea typeface="+mn-ea"/>
              <a:cs typeface="+mn-cs"/>
            </a:rPr>
            <a:t>Koski</a:t>
          </a:r>
        </a:p>
      </dgm:t>
    </dgm:pt>
    <dgm:pt modelId="{149DA7FD-3A4A-475C-942C-22A9932B5AA9}" type="parTrans" cxnId="{8283BDEA-3B92-4A30-9975-9257527EAB32}">
      <dgm:prSet/>
      <dgm:spPr/>
      <dgm:t>
        <a:bodyPr/>
        <a:lstStyle/>
        <a:p>
          <a:endParaRPr lang="fi-FI"/>
        </a:p>
      </dgm:t>
    </dgm:pt>
    <dgm:pt modelId="{F26E6A3B-13FF-4C60-A60C-B7B5531AD4A2}" type="sibTrans" cxnId="{8283BDEA-3B92-4A30-9975-9257527EAB32}">
      <dgm:prSet/>
      <dgm:spPr/>
      <dgm:t>
        <a:bodyPr/>
        <a:lstStyle/>
        <a:p>
          <a:endParaRPr lang="fi-FI"/>
        </a:p>
      </dgm:t>
    </dgm:pt>
    <dgm:pt modelId="{F4256208-BED0-405F-9909-8E54BABF055D}" type="pres">
      <dgm:prSet presAssocID="{D943D00B-B556-4E3B-AE5E-174E89C1AFB2}" presName="compositeShape" presStyleCnt="0">
        <dgm:presLayoutVars>
          <dgm:dir/>
          <dgm:resizeHandles/>
        </dgm:presLayoutVars>
      </dgm:prSet>
      <dgm:spPr/>
    </dgm:pt>
    <dgm:pt modelId="{CFFAD2EC-2EB8-4915-8498-900E107279B8}" type="pres">
      <dgm:prSet presAssocID="{D943D00B-B556-4E3B-AE5E-174E89C1AFB2}" presName="pyramid" presStyleLbl="node1" presStyleIdx="0" presStyleCnt="1" custScaleY="87578" custLinFactNeighborX="3065" custLinFactNeighborY="824"/>
      <dgm:spPr>
        <a:xfrm>
          <a:off x="215914" y="295477"/>
          <a:ext cx="4200107" cy="3678369"/>
        </a:xfrm>
        <a:prstGeom prst="rect">
          <a:avLst/>
        </a:prstGeom>
        <a:gradFill flip="none" rotWithShape="1">
          <a:gsLst>
            <a:gs pos="0">
              <a:srgbClr val="1B9A38">
                <a:lumMod val="40000"/>
                <a:lumOff val="60000"/>
              </a:srgbClr>
            </a:gs>
            <a:gs pos="82000">
              <a:srgbClr val="00B050"/>
            </a:gs>
            <a:gs pos="100000">
              <a:srgbClr val="1B9A38">
                <a:lumMod val="60000"/>
              </a:srgbClr>
            </a:gs>
          </a:gsLst>
          <a:path path="circle">
            <a:fillToRect l="50000" t="130000" r="50000" b="-30000"/>
          </a:path>
          <a:tileRect/>
        </a:gradFill>
        <a:ln w="25400" cap="flat" cmpd="sng" algn="ctr">
          <a:solidFill>
            <a:sysClr val="window" lastClr="FFFFFF">
              <a:hueOff val="0"/>
              <a:satOff val="0"/>
              <a:lumOff val="0"/>
              <a:alphaOff val="0"/>
            </a:sysClr>
          </a:solidFill>
          <a:prstDash val="solid"/>
        </a:ln>
        <a:effectLst/>
      </dgm:spPr>
    </dgm:pt>
    <dgm:pt modelId="{AE35E280-8225-4911-A0F6-EA9D438D806D}" type="pres">
      <dgm:prSet presAssocID="{D943D00B-B556-4E3B-AE5E-174E89C1AFB2}" presName="theList" presStyleCnt="0"/>
      <dgm:spPr/>
    </dgm:pt>
    <dgm:pt modelId="{850707F4-7B6E-449F-94AA-4AE6D5008A24}" type="pres">
      <dgm:prSet presAssocID="{6488012A-1047-4D95-8857-A0F39A8E91D2}" presName="aNode" presStyleLbl="fgAcc1" presStyleIdx="0" presStyleCnt="13">
        <dgm:presLayoutVars>
          <dgm:bulletEnabled val="1"/>
        </dgm:presLayoutVars>
      </dgm:prSet>
      <dgm:spPr/>
    </dgm:pt>
    <dgm:pt modelId="{D5CDD8EB-5799-4CC1-85F9-34C79B06518F}" type="pres">
      <dgm:prSet presAssocID="{6488012A-1047-4D95-8857-A0F39A8E91D2}" presName="aSpace" presStyleCnt="0"/>
      <dgm:spPr/>
    </dgm:pt>
    <dgm:pt modelId="{E804C5F8-8B60-46B9-A2DA-C634F2DE664B}" type="pres">
      <dgm:prSet presAssocID="{82393681-5712-4B5F-8411-C1920E865F76}" presName="aNode" presStyleLbl="fgAcc1" presStyleIdx="1" presStyleCnt="13">
        <dgm:presLayoutVars>
          <dgm:bulletEnabled val="1"/>
        </dgm:presLayoutVars>
      </dgm:prSet>
      <dgm:spPr/>
    </dgm:pt>
    <dgm:pt modelId="{061ADA4D-1A24-4DC8-9531-8890F04EF870}" type="pres">
      <dgm:prSet presAssocID="{82393681-5712-4B5F-8411-C1920E865F76}" presName="aSpace" presStyleCnt="0"/>
      <dgm:spPr/>
    </dgm:pt>
    <dgm:pt modelId="{0AE302B0-4446-405B-B2B9-FC71BEA2AB6E}" type="pres">
      <dgm:prSet presAssocID="{6AAD5C38-3865-4A66-A397-D5CD0F446536}" presName="aNode" presStyleLbl="fgAcc1" presStyleIdx="2" presStyleCnt="13">
        <dgm:presLayoutVars>
          <dgm:bulletEnabled val="1"/>
        </dgm:presLayoutVars>
      </dgm:prSet>
      <dgm:spPr/>
    </dgm:pt>
    <dgm:pt modelId="{86E469B7-2A19-4045-AC8C-7CAD06C25C34}" type="pres">
      <dgm:prSet presAssocID="{6AAD5C38-3865-4A66-A397-D5CD0F446536}" presName="aSpace" presStyleCnt="0"/>
      <dgm:spPr/>
    </dgm:pt>
    <dgm:pt modelId="{CA064544-3970-4654-8D94-D4F10D86CD0B}" type="pres">
      <dgm:prSet presAssocID="{3192D7FD-829F-4296-A334-C10C04CBACDC}" presName="aNode" presStyleLbl="fgAcc1" presStyleIdx="3" presStyleCnt="13">
        <dgm:presLayoutVars>
          <dgm:bulletEnabled val="1"/>
        </dgm:presLayoutVars>
      </dgm:prSet>
      <dgm:spPr/>
    </dgm:pt>
    <dgm:pt modelId="{6C39265B-C2B4-4968-A37C-6A818B9FD59A}" type="pres">
      <dgm:prSet presAssocID="{3192D7FD-829F-4296-A334-C10C04CBACDC}" presName="aSpace" presStyleCnt="0"/>
      <dgm:spPr/>
    </dgm:pt>
    <dgm:pt modelId="{8715B2CB-DA7A-4873-82E9-95410C457F74}" type="pres">
      <dgm:prSet presAssocID="{3EB1F5D3-453A-413A-AF20-C0703A7B825B}" presName="aNode" presStyleLbl="fgAcc1" presStyleIdx="4" presStyleCnt="13">
        <dgm:presLayoutVars>
          <dgm:bulletEnabled val="1"/>
        </dgm:presLayoutVars>
      </dgm:prSet>
      <dgm:spPr/>
    </dgm:pt>
    <dgm:pt modelId="{147D29B7-8FF4-4326-9BBF-F99AE2322AA6}" type="pres">
      <dgm:prSet presAssocID="{3EB1F5D3-453A-413A-AF20-C0703A7B825B}" presName="aSpace" presStyleCnt="0"/>
      <dgm:spPr/>
    </dgm:pt>
    <dgm:pt modelId="{29ADACEA-ECAF-4D70-B86D-C00B58AAC66F}" type="pres">
      <dgm:prSet presAssocID="{2F25BA62-893D-4FBD-9BE0-E95F77700E92}" presName="aNode" presStyleLbl="fgAcc1" presStyleIdx="5" presStyleCnt="13">
        <dgm:presLayoutVars>
          <dgm:bulletEnabled val="1"/>
        </dgm:presLayoutVars>
      </dgm:prSet>
      <dgm:spPr/>
    </dgm:pt>
    <dgm:pt modelId="{84617255-0762-42A5-BA11-E90F5807585D}" type="pres">
      <dgm:prSet presAssocID="{2F25BA62-893D-4FBD-9BE0-E95F77700E92}" presName="aSpace" presStyleCnt="0"/>
      <dgm:spPr/>
    </dgm:pt>
    <dgm:pt modelId="{CA4D0919-1ED3-4E90-AB85-552FBB28EFD7}" type="pres">
      <dgm:prSet presAssocID="{961BE7A0-CC25-4289-89C3-E88F8D3913C4}" presName="aNode" presStyleLbl="fgAcc1" presStyleIdx="6" presStyleCnt="13">
        <dgm:presLayoutVars>
          <dgm:bulletEnabled val="1"/>
        </dgm:presLayoutVars>
      </dgm:prSet>
      <dgm:spPr/>
    </dgm:pt>
    <dgm:pt modelId="{EBB6502F-F380-422E-AB96-55D23F67FFFF}" type="pres">
      <dgm:prSet presAssocID="{961BE7A0-CC25-4289-89C3-E88F8D3913C4}" presName="aSpace" presStyleCnt="0"/>
      <dgm:spPr/>
    </dgm:pt>
    <dgm:pt modelId="{B9A659DD-2556-4826-A0EE-A6E092305875}" type="pres">
      <dgm:prSet presAssocID="{1948D303-893C-4461-9D64-FE7AC2A02259}" presName="aNode" presStyleLbl="fgAcc1" presStyleIdx="7" presStyleCnt="13">
        <dgm:presLayoutVars>
          <dgm:bulletEnabled val="1"/>
        </dgm:presLayoutVars>
      </dgm:prSet>
      <dgm:spPr/>
    </dgm:pt>
    <dgm:pt modelId="{0DA155DF-A8CC-44A7-9D08-BD2054B70876}" type="pres">
      <dgm:prSet presAssocID="{1948D303-893C-4461-9D64-FE7AC2A02259}" presName="aSpace" presStyleCnt="0"/>
      <dgm:spPr/>
    </dgm:pt>
    <dgm:pt modelId="{CE22ADD0-8B55-42CE-BEA5-18B5A16BFFBA}" type="pres">
      <dgm:prSet presAssocID="{A5116C96-298A-43CA-BAE5-8B314E1BBB6B}" presName="aNode" presStyleLbl="fgAcc1" presStyleIdx="8" presStyleCnt="13">
        <dgm:presLayoutVars>
          <dgm:bulletEnabled val="1"/>
        </dgm:presLayoutVars>
      </dgm:prSet>
      <dgm:spPr/>
    </dgm:pt>
    <dgm:pt modelId="{2B7BCDA8-73BA-4922-A990-C31D7D575632}" type="pres">
      <dgm:prSet presAssocID="{A5116C96-298A-43CA-BAE5-8B314E1BBB6B}" presName="aSpace" presStyleCnt="0"/>
      <dgm:spPr/>
    </dgm:pt>
    <dgm:pt modelId="{040C8292-FAAE-45E8-9576-89AECD9F2B8F}" type="pres">
      <dgm:prSet presAssocID="{99F06068-6349-48CB-A324-514175605500}" presName="aNode" presStyleLbl="fgAcc1" presStyleIdx="9" presStyleCnt="13">
        <dgm:presLayoutVars>
          <dgm:bulletEnabled val="1"/>
        </dgm:presLayoutVars>
      </dgm:prSet>
      <dgm:spPr/>
    </dgm:pt>
    <dgm:pt modelId="{E4FB53DD-252B-4354-98A9-4CDE66A8C515}" type="pres">
      <dgm:prSet presAssocID="{99F06068-6349-48CB-A324-514175605500}" presName="aSpace" presStyleCnt="0"/>
      <dgm:spPr/>
    </dgm:pt>
    <dgm:pt modelId="{923AF90B-B31E-4CD4-AE0E-C11AE7B22B89}" type="pres">
      <dgm:prSet presAssocID="{1786DB53-4424-46ED-AA14-AC90FB09BAE9}" presName="aNode" presStyleLbl="fgAcc1" presStyleIdx="10" presStyleCnt="13">
        <dgm:presLayoutVars>
          <dgm:bulletEnabled val="1"/>
        </dgm:presLayoutVars>
      </dgm:prSet>
      <dgm:spPr/>
    </dgm:pt>
    <dgm:pt modelId="{492C55BA-53F3-4400-9295-F12D0669859A}" type="pres">
      <dgm:prSet presAssocID="{1786DB53-4424-46ED-AA14-AC90FB09BAE9}" presName="aSpace" presStyleCnt="0"/>
      <dgm:spPr/>
    </dgm:pt>
    <dgm:pt modelId="{B169C67D-C88B-43B8-9EE2-3E47946AED31}" type="pres">
      <dgm:prSet presAssocID="{00078D40-770D-44CB-84B2-E64F8E68A02B}" presName="aNode" presStyleLbl="fgAcc1" presStyleIdx="11" presStyleCnt="13">
        <dgm:presLayoutVars>
          <dgm:bulletEnabled val="1"/>
        </dgm:presLayoutVars>
      </dgm:prSet>
      <dgm:spPr/>
    </dgm:pt>
    <dgm:pt modelId="{94427FF8-AD70-45D5-B1A9-318884EBD134}" type="pres">
      <dgm:prSet presAssocID="{00078D40-770D-44CB-84B2-E64F8E68A02B}" presName="aSpace" presStyleCnt="0"/>
      <dgm:spPr/>
    </dgm:pt>
    <dgm:pt modelId="{887965BF-CB68-4246-8906-A568B5E51AAD}" type="pres">
      <dgm:prSet presAssocID="{24EF8139-4202-46DD-9A67-93D91D130391}" presName="aNode" presStyleLbl="fgAcc1" presStyleIdx="12" presStyleCnt="13">
        <dgm:presLayoutVars>
          <dgm:bulletEnabled val="1"/>
        </dgm:presLayoutVars>
      </dgm:prSet>
      <dgm:spPr/>
    </dgm:pt>
    <dgm:pt modelId="{7E581965-C669-4C92-B093-6E789BE34BD5}" type="pres">
      <dgm:prSet presAssocID="{24EF8139-4202-46DD-9A67-93D91D130391}" presName="aSpace" presStyleCnt="0"/>
      <dgm:spPr/>
    </dgm:pt>
  </dgm:ptLst>
  <dgm:cxnLst>
    <dgm:cxn modelId="{7DE40605-4C8E-4CF3-8F7C-719E89E304D0}" srcId="{D943D00B-B556-4E3B-AE5E-174E89C1AFB2}" destId="{A5116C96-298A-43CA-BAE5-8B314E1BBB6B}" srcOrd="8" destOrd="0" parTransId="{941FCD7D-DA8B-474C-84C7-C9F4988C5672}" sibTransId="{DBCA925A-A0BB-4D45-9B02-105B4200558C}"/>
    <dgm:cxn modelId="{446C4513-2415-46EA-BEAE-76BC4018E1F5}" srcId="{D943D00B-B556-4E3B-AE5E-174E89C1AFB2}" destId="{82393681-5712-4B5F-8411-C1920E865F76}" srcOrd="1" destOrd="0" parTransId="{5F535455-4D0F-43C1-AB02-633B24AB03F1}" sibTransId="{DDAC2D0D-0FA7-440B-9305-AF04710F9270}"/>
    <dgm:cxn modelId="{7E05E41B-5D96-4899-8EB5-592C344DCBD5}" type="presOf" srcId="{1786DB53-4424-46ED-AA14-AC90FB09BAE9}" destId="{923AF90B-B31E-4CD4-AE0E-C11AE7B22B89}" srcOrd="0" destOrd="0" presId="urn:microsoft.com/office/officeart/2005/8/layout/pyramid2"/>
    <dgm:cxn modelId="{B4EDCD24-D984-47C0-B848-6C695396D0F2}" srcId="{D943D00B-B556-4E3B-AE5E-174E89C1AFB2}" destId="{6AAD5C38-3865-4A66-A397-D5CD0F446536}" srcOrd="2" destOrd="0" parTransId="{24371EF7-2E5A-4766-8E53-3FD4CE095194}" sibTransId="{6326462F-5D09-48A2-9D30-C162498EB609}"/>
    <dgm:cxn modelId="{0D95B429-59EC-47C0-83DE-754E3BF90E49}" type="presOf" srcId="{A5116C96-298A-43CA-BAE5-8B314E1BBB6B}" destId="{CE22ADD0-8B55-42CE-BEA5-18B5A16BFFBA}" srcOrd="0" destOrd="0" presId="urn:microsoft.com/office/officeart/2005/8/layout/pyramid2"/>
    <dgm:cxn modelId="{C854AC2C-1BE6-4B62-A91E-45FF9903CED4}" type="presOf" srcId="{2F25BA62-893D-4FBD-9BE0-E95F77700E92}" destId="{29ADACEA-ECAF-4D70-B86D-C00B58AAC66F}" srcOrd="0" destOrd="0" presId="urn:microsoft.com/office/officeart/2005/8/layout/pyramid2"/>
    <dgm:cxn modelId="{AF21E75B-B78A-4BCA-9A3D-E77F9EC01880}" srcId="{D943D00B-B556-4E3B-AE5E-174E89C1AFB2}" destId="{00078D40-770D-44CB-84B2-E64F8E68A02B}" srcOrd="11" destOrd="0" parTransId="{D3DEAADC-C95A-4D84-B0AB-71089EDD5E28}" sibTransId="{C047775A-7977-4D60-A62E-6A83290CD8A1}"/>
    <dgm:cxn modelId="{49CA2663-4470-4CA5-8EB8-AEA65740570E}" srcId="{D943D00B-B556-4E3B-AE5E-174E89C1AFB2}" destId="{961BE7A0-CC25-4289-89C3-E88F8D3913C4}" srcOrd="6" destOrd="0" parTransId="{A4BD4EA2-9B50-421C-9DC2-8B0D53F1192D}" sibTransId="{09551056-35AC-4C28-8F86-0BA8B13995DE}"/>
    <dgm:cxn modelId="{10B5BD43-34AF-4767-8E74-8762BB63677F}" type="presOf" srcId="{99F06068-6349-48CB-A324-514175605500}" destId="{040C8292-FAAE-45E8-9576-89AECD9F2B8F}" srcOrd="0" destOrd="0" presId="urn:microsoft.com/office/officeart/2005/8/layout/pyramid2"/>
    <dgm:cxn modelId="{6BB46F67-9B9D-4D29-A496-27E7E7A14A10}" type="presOf" srcId="{3EB1F5D3-453A-413A-AF20-C0703A7B825B}" destId="{8715B2CB-DA7A-4873-82E9-95410C457F74}" srcOrd="0" destOrd="0" presId="urn:microsoft.com/office/officeart/2005/8/layout/pyramid2"/>
    <dgm:cxn modelId="{44B5CA48-DD70-4841-A3EB-1191B2CC6083}" srcId="{D943D00B-B556-4E3B-AE5E-174E89C1AFB2}" destId="{6488012A-1047-4D95-8857-A0F39A8E91D2}" srcOrd="0" destOrd="0" parTransId="{6B45DBFD-3510-4400-8498-AA9BABEE4744}" sibTransId="{271674E6-17AC-497E-9E5D-CA3E463CB204}"/>
    <dgm:cxn modelId="{C2894A71-FC49-4582-93EB-15434D10F4D7}" srcId="{D943D00B-B556-4E3B-AE5E-174E89C1AFB2}" destId="{3192D7FD-829F-4296-A334-C10C04CBACDC}" srcOrd="3" destOrd="0" parTransId="{F526FCDC-7790-47B8-BE26-11E21F0F6ACF}" sibTransId="{43ED997C-FB06-4EEF-B90E-B665AA56EB20}"/>
    <dgm:cxn modelId="{CF96B774-EA68-4674-B303-EDCB7A3F1F73}" type="presOf" srcId="{24EF8139-4202-46DD-9A67-93D91D130391}" destId="{887965BF-CB68-4246-8906-A568B5E51AAD}" srcOrd="0" destOrd="0" presId="urn:microsoft.com/office/officeart/2005/8/layout/pyramid2"/>
    <dgm:cxn modelId="{56950457-9F39-4501-8A56-69416F74A20E}" srcId="{D943D00B-B556-4E3B-AE5E-174E89C1AFB2}" destId="{99F06068-6349-48CB-A324-514175605500}" srcOrd="9" destOrd="0" parTransId="{B91D8C66-2945-48F2-91C2-2E6889E529D4}" sibTransId="{BD0CB248-B356-4090-9B15-67FB3E55CA40}"/>
    <dgm:cxn modelId="{E136E577-BB2E-4E5A-B61E-A96767BDD8E5}" type="presOf" srcId="{3192D7FD-829F-4296-A334-C10C04CBACDC}" destId="{CA064544-3970-4654-8D94-D4F10D86CD0B}" srcOrd="0" destOrd="0" presId="urn:microsoft.com/office/officeart/2005/8/layout/pyramid2"/>
    <dgm:cxn modelId="{429DE759-F215-44D8-AF6C-FEF07B5AE5DC}" srcId="{D943D00B-B556-4E3B-AE5E-174E89C1AFB2}" destId="{1786DB53-4424-46ED-AA14-AC90FB09BAE9}" srcOrd="10" destOrd="0" parTransId="{4C53CD72-D21D-4611-AC5E-918FC005F541}" sibTransId="{C4CCDD2D-2EAC-49FF-A571-FE123BD1ADEB}"/>
    <dgm:cxn modelId="{B1313F93-6F2B-4031-817B-A72B37CD6C22}" type="presOf" srcId="{82393681-5712-4B5F-8411-C1920E865F76}" destId="{E804C5F8-8B60-46B9-A2DA-C634F2DE664B}" srcOrd="0" destOrd="0" presId="urn:microsoft.com/office/officeart/2005/8/layout/pyramid2"/>
    <dgm:cxn modelId="{5FF79F95-04D3-400A-846D-0D5DD34BF46D}" type="presOf" srcId="{961BE7A0-CC25-4289-89C3-E88F8D3913C4}" destId="{CA4D0919-1ED3-4E90-AB85-552FBB28EFD7}" srcOrd="0" destOrd="0" presId="urn:microsoft.com/office/officeart/2005/8/layout/pyramid2"/>
    <dgm:cxn modelId="{0D2D0E99-99D7-40E8-BC98-EA971BF6130E}" srcId="{D943D00B-B556-4E3B-AE5E-174E89C1AFB2}" destId="{1948D303-893C-4461-9D64-FE7AC2A02259}" srcOrd="7" destOrd="0" parTransId="{FFCE547F-BC0A-41A5-B2FC-1F0EED49C1E2}" sibTransId="{426CCD4B-7C48-4F5F-9AC5-90307FA17AC0}"/>
    <dgm:cxn modelId="{ADFEB3C7-9BDE-4947-842E-4D0C53A43394}" type="presOf" srcId="{D943D00B-B556-4E3B-AE5E-174E89C1AFB2}" destId="{F4256208-BED0-405F-9909-8E54BABF055D}" srcOrd="0" destOrd="0" presId="urn:microsoft.com/office/officeart/2005/8/layout/pyramid2"/>
    <dgm:cxn modelId="{197B5BD9-D727-43D9-9593-840041B9120D}" type="presOf" srcId="{6AAD5C38-3865-4A66-A397-D5CD0F446536}" destId="{0AE302B0-4446-405B-B2B9-FC71BEA2AB6E}" srcOrd="0" destOrd="0" presId="urn:microsoft.com/office/officeart/2005/8/layout/pyramid2"/>
    <dgm:cxn modelId="{3B1B61DB-15CF-45D9-9B96-6E378C85AE9A}" srcId="{D943D00B-B556-4E3B-AE5E-174E89C1AFB2}" destId="{2F25BA62-893D-4FBD-9BE0-E95F77700E92}" srcOrd="5" destOrd="0" parTransId="{F91666D9-33F6-4028-9FBB-4C4FC4D3E3CF}" sibTransId="{1D074D29-C1D5-40F9-8272-C17C98819845}"/>
    <dgm:cxn modelId="{208A11DF-66F0-4C61-BCC5-AA36597FD3AF}" type="presOf" srcId="{1948D303-893C-4461-9D64-FE7AC2A02259}" destId="{B9A659DD-2556-4826-A0EE-A6E092305875}" srcOrd="0" destOrd="0" presId="urn:microsoft.com/office/officeart/2005/8/layout/pyramid2"/>
    <dgm:cxn modelId="{7BB4A0E1-9BC2-4B43-B6A2-352A979D3954}" srcId="{D943D00B-B556-4E3B-AE5E-174E89C1AFB2}" destId="{3EB1F5D3-453A-413A-AF20-C0703A7B825B}" srcOrd="4" destOrd="0" parTransId="{6D253008-7B7F-4ACE-A84A-D69C2CED96EA}" sibTransId="{1E79FD7E-613A-4723-9C5E-2B21888B590F}"/>
    <dgm:cxn modelId="{046E48EA-176B-4BAC-9554-1EEDB0BC09FD}" type="presOf" srcId="{6488012A-1047-4D95-8857-A0F39A8E91D2}" destId="{850707F4-7B6E-449F-94AA-4AE6D5008A24}" srcOrd="0" destOrd="0" presId="urn:microsoft.com/office/officeart/2005/8/layout/pyramid2"/>
    <dgm:cxn modelId="{8283BDEA-3B92-4A30-9975-9257527EAB32}" srcId="{D943D00B-B556-4E3B-AE5E-174E89C1AFB2}" destId="{24EF8139-4202-46DD-9A67-93D91D130391}" srcOrd="12" destOrd="0" parTransId="{149DA7FD-3A4A-475C-942C-22A9932B5AA9}" sibTransId="{F26E6A3B-13FF-4C60-A60C-B7B5531AD4A2}"/>
    <dgm:cxn modelId="{7541B7FF-E5C8-423B-8B5C-E56041C6B34D}" type="presOf" srcId="{00078D40-770D-44CB-84B2-E64F8E68A02B}" destId="{B169C67D-C88B-43B8-9EE2-3E47946AED31}" srcOrd="0" destOrd="0" presId="urn:microsoft.com/office/officeart/2005/8/layout/pyramid2"/>
    <dgm:cxn modelId="{B7EEDDE7-DACD-4A39-B5A1-00CED4CCA7A8}" type="presParOf" srcId="{F4256208-BED0-405F-9909-8E54BABF055D}" destId="{CFFAD2EC-2EB8-4915-8498-900E107279B8}" srcOrd="0" destOrd="0" presId="urn:microsoft.com/office/officeart/2005/8/layout/pyramid2"/>
    <dgm:cxn modelId="{89F1087C-4EE3-4FE3-B132-42A9A57DC234}" type="presParOf" srcId="{F4256208-BED0-405F-9909-8E54BABF055D}" destId="{AE35E280-8225-4911-A0F6-EA9D438D806D}" srcOrd="1" destOrd="0" presId="urn:microsoft.com/office/officeart/2005/8/layout/pyramid2"/>
    <dgm:cxn modelId="{68884F53-8447-474F-B152-AA936D18FE1E}" type="presParOf" srcId="{AE35E280-8225-4911-A0F6-EA9D438D806D}" destId="{850707F4-7B6E-449F-94AA-4AE6D5008A24}" srcOrd="0" destOrd="0" presId="urn:microsoft.com/office/officeart/2005/8/layout/pyramid2"/>
    <dgm:cxn modelId="{D664E2A8-345E-4310-BE3E-15428D29BDA8}" type="presParOf" srcId="{AE35E280-8225-4911-A0F6-EA9D438D806D}" destId="{D5CDD8EB-5799-4CC1-85F9-34C79B06518F}" srcOrd="1" destOrd="0" presId="urn:microsoft.com/office/officeart/2005/8/layout/pyramid2"/>
    <dgm:cxn modelId="{A9E2AA60-0650-4CA3-91C3-D61CB0438710}" type="presParOf" srcId="{AE35E280-8225-4911-A0F6-EA9D438D806D}" destId="{E804C5F8-8B60-46B9-A2DA-C634F2DE664B}" srcOrd="2" destOrd="0" presId="urn:microsoft.com/office/officeart/2005/8/layout/pyramid2"/>
    <dgm:cxn modelId="{EA02B42E-22F5-4F8C-9837-616DA82519F5}" type="presParOf" srcId="{AE35E280-8225-4911-A0F6-EA9D438D806D}" destId="{061ADA4D-1A24-4DC8-9531-8890F04EF870}" srcOrd="3" destOrd="0" presId="urn:microsoft.com/office/officeart/2005/8/layout/pyramid2"/>
    <dgm:cxn modelId="{AD1A47A9-DCFC-4270-B803-4DF58D33DE7B}" type="presParOf" srcId="{AE35E280-8225-4911-A0F6-EA9D438D806D}" destId="{0AE302B0-4446-405B-B2B9-FC71BEA2AB6E}" srcOrd="4" destOrd="0" presId="urn:microsoft.com/office/officeart/2005/8/layout/pyramid2"/>
    <dgm:cxn modelId="{3E02CC35-02CA-454D-A286-5D014704E284}" type="presParOf" srcId="{AE35E280-8225-4911-A0F6-EA9D438D806D}" destId="{86E469B7-2A19-4045-AC8C-7CAD06C25C34}" srcOrd="5" destOrd="0" presId="urn:microsoft.com/office/officeart/2005/8/layout/pyramid2"/>
    <dgm:cxn modelId="{0AECAE98-8E3D-4559-B122-B86FC172BB06}" type="presParOf" srcId="{AE35E280-8225-4911-A0F6-EA9D438D806D}" destId="{CA064544-3970-4654-8D94-D4F10D86CD0B}" srcOrd="6" destOrd="0" presId="urn:microsoft.com/office/officeart/2005/8/layout/pyramid2"/>
    <dgm:cxn modelId="{00E263E2-283D-4DBD-B47F-81DA702F720E}" type="presParOf" srcId="{AE35E280-8225-4911-A0F6-EA9D438D806D}" destId="{6C39265B-C2B4-4968-A37C-6A818B9FD59A}" srcOrd="7" destOrd="0" presId="urn:microsoft.com/office/officeart/2005/8/layout/pyramid2"/>
    <dgm:cxn modelId="{726063F2-06DB-407B-8C86-36D93F23A084}" type="presParOf" srcId="{AE35E280-8225-4911-A0F6-EA9D438D806D}" destId="{8715B2CB-DA7A-4873-82E9-95410C457F74}" srcOrd="8" destOrd="0" presId="urn:microsoft.com/office/officeart/2005/8/layout/pyramid2"/>
    <dgm:cxn modelId="{7F2DA121-5A41-4E7F-AE0B-838254E7E65B}" type="presParOf" srcId="{AE35E280-8225-4911-A0F6-EA9D438D806D}" destId="{147D29B7-8FF4-4326-9BBF-F99AE2322AA6}" srcOrd="9" destOrd="0" presId="urn:microsoft.com/office/officeart/2005/8/layout/pyramid2"/>
    <dgm:cxn modelId="{32854A3C-0BD7-4626-81C5-B4E5D9C5B4D3}" type="presParOf" srcId="{AE35E280-8225-4911-A0F6-EA9D438D806D}" destId="{29ADACEA-ECAF-4D70-B86D-C00B58AAC66F}" srcOrd="10" destOrd="0" presId="urn:microsoft.com/office/officeart/2005/8/layout/pyramid2"/>
    <dgm:cxn modelId="{F8B55E3B-D422-4647-A1E8-E0A5EFE3B49D}" type="presParOf" srcId="{AE35E280-8225-4911-A0F6-EA9D438D806D}" destId="{84617255-0762-42A5-BA11-E90F5807585D}" srcOrd="11" destOrd="0" presId="urn:microsoft.com/office/officeart/2005/8/layout/pyramid2"/>
    <dgm:cxn modelId="{D1654B2F-0AFD-49F2-A26E-FB6FA86738EC}" type="presParOf" srcId="{AE35E280-8225-4911-A0F6-EA9D438D806D}" destId="{CA4D0919-1ED3-4E90-AB85-552FBB28EFD7}" srcOrd="12" destOrd="0" presId="urn:microsoft.com/office/officeart/2005/8/layout/pyramid2"/>
    <dgm:cxn modelId="{B092839F-B182-4BF8-BAF6-433B69E3F8E1}" type="presParOf" srcId="{AE35E280-8225-4911-A0F6-EA9D438D806D}" destId="{EBB6502F-F380-422E-AB96-55D23F67FFFF}" srcOrd="13" destOrd="0" presId="urn:microsoft.com/office/officeart/2005/8/layout/pyramid2"/>
    <dgm:cxn modelId="{44264ECA-B638-42D9-8CCE-2F060ABB3D1C}" type="presParOf" srcId="{AE35E280-8225-4911-A0F6-EA9D438D806D}" destId="{B9A659DD-2556-4826-A0EE-A6E092305875}" srcOrd="14" destOrd="0" presId="urn:microsoft.com/office/officeart/2005/8/layout/pyramid2"/>
    <dgm:cxn modelId="{0C5F7BEB-8E21-4770-8007-3386DA021A06}" type="presParOf" srcId="{AE35E280-8225-4911-A0F6-EA9D438D806D}" destId="{0DA155DF-A8CC-44A7-9D08-BD2054B70876}" srcOrd="15" destOrd="0" presId="urn:microsoft.com/office/officeart/2005/8/layout/pyramid2"/>
    <dgm:cxn modelId="{E2E03EC7-7505-45F6-89A7-3D2B2DB85734}" type="presParOf" srcId="{AE35E280-8225-4911-A0F6-EA9D438D806D}" destId="{CE22ADD0-8B55-42CE-BEA5-18B5A16BFFBA}" srcOrd="16" destOrd="0" presId="urn:microsoft.com/office/officeart/2005/8/layout/pyramid2"/>
    <dgm:cxn modelId="{549CDAD5-DB03-49CB-B10A-41DF34F08181}" type="presParOf" srcId="{AE35E280-8225-4911-A0F6-EA9D438D806D}" destId="{2B7BCDA8-73BA-4922-A990-C31D7D575632}" srcOrd="17" destOrd="0" presId="urn:microsoft.com/office/officeart/2005/8/layout/pyramid2"/>
    <dgm:cxn modelId="{CF77E8E3-2C6C-4C01-B8A6-F0DF27101FFC}" type="presParOf" srcId="{AE35E280-8225-4911-A0F6-EA9D438D806D}" destId="{040C8292-FAAE-45E8-9576-89AECD9F2B8F}" srcOrd="18" destOrd="0" presId="urn:microsoft.com/office/officeart/2005/8/layout/pyramid2"/>
    <dgm:cxn modelId="{7092A3BF-AA38-467A-B0C5-6D2658317786}" type="presParOf" srcId="{AE35E280-8225-4911-A0F6-EA9D438D806D}" destId="{E4FB53DD-252B-4354-98A9-4CDE66A8C515}" srcOrd="19" destOrd="0" presId="urn:microsoft.com/office/officeart/2005/8/layout/pyramid2"/>
    <dgm:cxn modelId="{E4BA1B0A-81A3-4F8F-87AD-120CFF63D962}" type="presParOf" srcId="{AE35E280-8225-4911-A0F6-EA9D438D806D}" destId="{923AF90B-B31E-4CD4-AE0E-C11AE7B22B89}" srcOrd="20" destOrd="0" presId="urn:microsoft.com/office/officeart/2005/8/layout/pyramid2"/>
    <dgm:cxn modelId="{AEEA6A60-467B-4446-8B2F-0FBBEB392DB7}" type="presParOf" srcId="{AE35E280-8225-4911-A0F6-EA9D438D806D}" destId="{492C55BA-53F3-4400-9295-F12D0669859A}" srcOrd="21" destOrd="0" presId="urn:microsoft.com/office/officeart/2005/8/layout/pyramid2"/>
    <dgm:cxn modelId="{8C243FDA-5240-4906-AA15-7ABD160DFC19}" type="presParOf" srcId="{AE35E280-8225-4911-A0F6-EA9D438D806D}" destId="{B169C67D-C88B-43B8-9EE2-3E47946AED31}" srcOrd="22" destOrd="0" presId="urn:microsoft.com/office/officeart/2005/8/layout/pyramid2"/>
    <dgm:cxn modelId="{A2BB7C5B-EDEB-4EF0-AF1D-2A9A7ADC6DE9}" type="presParOf" srcId="{AE35E280-8225-4911-A0F6-EA9D438D806D}" destId="{94427FF8-AD70-45D5-B1A9-318884EBD134}" srcOrd="23" destOrd="0" presId="urn:microsoft.com/office/officeart/2005/8/layout/pyramid2"/>
    <dgm:cxn modelId="{015B26E6-21E4-4A32-84CA-631B496047B9}" type="presParOf" srcId="{AE35E280-8225-4911-A0F6-EA9D438D806D}" destId="{887965BF-CB68-4246-8906-A568B5E51AAD}" srcOrd="24" destOrd="0" presId="urn:microsoft.com/office/officeart/2005/8/layout/pyramid2"/>
    <dgm:cxn modelId="{BEBDAE47-DD4A-4C58-9161-DF432CD13212}" type="presParOf" srcId="{AE35E280-8225-4911-A0F6-EA9D438D806D}" destId="{7E581965-C669-4C92-B093-6E789BE34BD5}" srcOrd="25"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9941E0-235B-416C-BD2B-43598C78D522}">
      <dsp:nvSpPr>
        <dsp:cNvPr id="0" name=""/>
        <dsp:cNvSpPr/>
      </dsp:nvSpPr>
      <dsp:spPr>
        <a:xfrm>
          <a:off x="301245" y="619"/>
          <a:ext cx="1366995" cy="82019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i-FI" sz="1100" kern="1200"/>
            <a:t>Johto </a:t>
          </a:r>
          <a:endParaRPr lang="en-US" sz="1100" kern="1200"/>
        </a:p>
      </dsp:txBody>
      <dsp:txXfrm>
        <a:off x="301245" y="619"/>
        <a:ext cx="1366995" cy="820197"/>
      </dsp:txXfrm>
    </dsp:sp>
    <dsp:sp modelId="{D24230F5-F4BE-44DB-8BB7-E2866CB19159}">
      <dsp:nvSpPr>
        <dsp:cNvPr id="0" name=""/>
        <dsp:cNvSpPr/>
      </dsp:nvSpPr>
      <dsp:spPr>
        <a:xfrm>
          <a:off x="1804940" y="619"/>
          <a:ext cx="1366995" cy="82019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i-FI" sz="1100" kern="1200"/>
            <a:t>Talousjohto </a:t>
          </a:r>
        </a:p>
      </dsp:txBody>
      <dsp:txXfrm>
        <a:off x="1804940" y="619"/>
        <a:ext cx="1366995" cy="820197"/>
      </dsp:txXfrm>
    </dsp:sp>
    <dsp:sp modelId="{F30759ED-0D67-419F-BC21-2874FDE88FE1}">
      <dsp:nvSpPr>
        <dsp:cNvPr id="0" name=""/>
        <dsp:cNvSpPr/>
      </dsp:nvSpPr>
      <dsp:spPr>
        <a:xfrm>
          <a:off x="3308635" y="619"/>
          <a:ext cx="1366995" cy="82019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i-FI" sz="1100" kern="1200"/>
            <a:t>Hankintapäätöksen esittelijä</a:t>
          </a:r>
        </a:p>
      </dsp:txBody>
      <dsp:txXfrm>
        <a:off x="3308635" y="619"/>
        <a:ext cx="1366995" cy="820197"/>
      </dsp:txXfrm>
    </dsp:sp>
    <dsp:sp modelId="{31E6C735-15F2-438B-BBC9-1940D0EA17DF}">
      <dsp:nvSpPr>
        <dsp:cNvPr id="0" name=""/>
        <dsp:cNvSpPr/>
      </dsp:nvSpPr>
      <dsp:spPr>
        <a:xfrm>
          <a:off x="4812331" y="619"/>
          <a:ext cx="1366995" cy="82019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i-FI" sz="1100" kern="1200"/>
            <a:t>Hankintapäätöksen päätöksentekijä</a:t>
          </a:r>
        </a:p>
      </dsp:txBody>
      <dsp:txXfrm>
        <a:off x="4812331" y="619"/>
        <a:ext cx="1366995" cy="820197"/>
      </dsp:txXfrm>
    </dsp:sp>
    <dsp:sp modelId="{5B41D2BC-E662-433C-942C-81C9015608F8}">
      <dsp:nvSpPr>
        <dsp:cNvPr id="0" name=""/>
        <dsp:cNvSpPr/>
      </dsp:nvSpPr>
      <dsp:spPr>
        <a:xfrm>
          <a:off x="301245" y="957516"/>
          <a:ext cx="1366995" cy="82019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err="1"/>
            <a:t>Tarvitsija</a:t>
          </a:r>
          <a:endParaRPr lang="fi-FI" sz="1100" kern="1200"/>
        </a:p>
      </dsp:txBody>
      <dsp:txXfrm>
        <a:off x="301245" y="957516"/>
        <a:ext cx="1366995" cy="820197"/>
      </dsp:txXfrm>
    </dsp:sp>
    <dsp:sp modelId="{373B7AEA-6018-473E-B2DA-2CF9BA8023CF}">
      <dsp:nvSpPr>
        <dsp:cNvPr id="0" name=""/>
        <dsp:cNvSpPr/>
      </dsp:nvSpPr>
      <dsp:spPr>
        <a:xfrm>
          <a:off x="1804940" y="957516"/>
          <a:ext cx="1366995" cy="82019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i-FI" sz="1100" kern="1200"/>
            <a:t>Substanssi/ sisältöasiantuntija</a:t>
          </a:r>
        </a:p>
      </dsp:txBody>
      <dsp:txXfrm>
        <a:off x="1804940" y="957516"/>
        <a:ext cx="1366995" cy="820197"/>
      </dsp:txXfrm>
    </dsp:sp>
    <dsp:sp modelId="{65DF631A-3A35-444C-A7CD-58B44D2165DE}">
      <dsp:nvSpPr>
        <dsp:cNvPr id="0" name=""/>
        <dsp:cNvSpPr/>
      </dsp:nvSpPr>
      <dsp:spPr>
        <a:xfrm>
          <a:off x="3308635" y="957516"/>
          <a:ext cx="1366995" cy="820197"/>
        </a:xfrm>
        <a:prstGeom prst="rect">
          <a:avLst/>
        </a:prstGeom>
        <a:solidFill>
          <a:schemeClr val="accent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i-FI" sz="1100" kern="1200"/>
            <a:t>Hankinta-asiantuntija</a:t>
          </a:r>
        </a:p>
      </dsp:txBody>
      <dsp:txXfrm>
        <a:off x="3308635" y="957516"/>
        <a:ext cx="1366995" cy="820197"/>
      </dsp:txXfrm>
    </dsp:sp>
    <dsp:sp modelId="{B4717FE1-4D88-4859-8C66-D50E172355F4}">
      <dsp:nvSpPr>
        <dsp:cNvPr id="0" name=""/>
        <dsp:cNvSpPr/>
      </dsp:nvSpPr>
      <dsp:spPr>
        <a:xfrm>
          <a:off x="4812331" y="957516"/>
          <a:ext cx="1366995" cy="820197"/>
        </a:xfrm>
        <a:prstGeom prst="rect">
          <a:avLst/>
        </a:prstGeom>
        <a:solidFill>
          <a:schemeClr val="accent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err="1"/>
            <a:t>Tilaaja</a:t>
          </a:r>
          <a:endParaRPr lang="fi-FI" sz="1100" kern="1200"/>
        </a:p>
      </dsp:txBody>
      <dsp:txXfrm>
        <a:off x="4812331" y="957516"/>
        <a:ext cx="1366995" cy="820197"/>
      </dsp:txXfrm>
    </dsp:sp>
    <dsp:sp modelId="{DDEECD23-1BB5-43B3-952A-B4A4C1134981}">
      <dsp:nvSpPr>
        <dsp:cNvPr id="0" name=""/>
        <dsp:cNvSpPr/>
      </dsp:nvSpPr>
      <dsp:spPr>
        <a:xfrm>
          <a:off x="301245" y="1914413"/>
          <a:ext cx="1366995" cy="82019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i-FI" sz="1100" kern="1200"/>
            <a:t>Tilaajavirkamies</a:t>
          </a:r>
        </a:p>
      </dsp:txBody>
      <dsp:txXfrm>
        <a:off x="301245" y="1914413"/>
        <a:ext cx="1366995" cy="820197"/>
      </dsp:txXfrm>
    </dsp:sp>
    <dsp:sp modelId="{3A0F0AC3-891F-48A0-A6BF-771E30A4F3EC}">
      <dsp:nvSpPr>
        <dsp:cNvPr id="0" name=""/>
        <dsp:cNvSpPr/>
      </dsp:nvSpPr>
      <dsp:spPr>
        <a:xfrm>
          <a:off x="1804940" y="1914413"/>
          <a:ext cx="1366995" cy="82019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err="1"/>
            <a:t>Tilauksen</a:t>
          </a:r>
          <a:r>
            <a:rPr lang="en-US" sz="1100" kern="1200"/>
            <a:t> / </a:t>
          </a:r>
          <a:r>
            <a:rPr lang="en-US" sz="1100" kern="1200" err="1"/>
            <a:t>menopäätöksen</a:t>
          </a:r>
          <a:r>
            <a:rPr lang="en-US" sz="1100" kern="1200"/>
            <a:t> </a:t>
          </a:r>
          <a:r>
            <a:rPr lang="en-US" sz="1100" kern="1200" err="1"/>
            <a:t>hyväksyjä</a:t>
          </a:r>
          <a:endParaRPr lang="en-US" sz="1100" kern="1200"/>
        </a:p>
      </dsp:txBody>
      <dsp:txXfrm>
        <a:off x="1804940" y="1914413"/>
        <a:ext cx="1366995" cy="820197"/>
      </dsp:txXfrm>
    </dsp:sp>
    <dsp:sp modelId="{DADB4599-CB9D-4C5B-B54A-02F6C9F6BE35}">
      <dsp:nvSpPr>
        <dsp:cNvPr id="0" name=""/>
        <dsp:cNvSpPr/>
      </dsp:nvSpPr>
      <dsp:spPr>
        <a:xfrm>
          <a:off x="3308635" y="1914413"/>
          <a:ext cx="1366995" cy="820197"/>
        </a:xfrm>
        <a:prstGeom prst="rect">
          <a:avLst/>
        </a:prstGeom>
        <a:solidFill>
          <a:schemeClr val="accent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i-FI" sz="1100" kern="1200"/>
            <a:t>Laskujen käsittelijä </a:t>
          </a:r>
        </a:p>
      </dsp:txBody>
      <dsp:txXfrm>
        <a:off x="3308635" y="1914413"/>
        <a:ext cx="1366995" cy="820197"/>
      </dsp:txXfrm>
    </dsp:sp>
    <dsp:sp modelId="{B2ECCA92-8F6A-445B-994C-476B3D863C6D}">
      <dsp:nvSpPr>
        <dsp:cNvPr id="0" name=""/>
        <dsp:cNvSpPr/>
      </dsp:nvSpPr>
      <dsp:spPr>
        <a:xfrm>
          <a:off x="4812331" y="1914413"/>
          <a:ext cx="1366995" cy="82019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i-FI" sz="1100" kern="1200"/>
            <a:t>Esimies/ laskujen hyväksyjä</a:t>
          </a:r>
        </a:p>
      </dsp:txBody>
      <dsp:txXfrm>
        <a:off x="4812331" y="1914413"/>
        <a:ext cx="1366995" cy="820197"/>
      </dsp:txXfrm>
    </dsp:sp>
    <dsp:sp modelId="{79AC7178-9F21-4CB7-B207-DFF616A6A841}">
      <dsp:nvSpPr>
        <dsp:cNvPr id="0" name=""/>
        <dsp:cNvSpPr/>
      </dsp:nvSpPr>
      <dsp:spPr>
        <a:xfrm>
          <a:off x="1053092" y="2871310"/>
          <a:ext cx="1366995" cy="82019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i-FI" sz="1100" kern="1200"/>
            <a:t>Prosessikehittäjät</a:t>
          </a:r>
        </a:p>
      </dsp:txBody>
      <dsp:txXfrm>
        <a:off x="1053092" y="2871310"/>
        <a:ext cx="1366995" cy="820197"/>
      </dsp:txXfrm>
    </dsp:sp>
    <dsp:sp modelId="{00F8B1F3-E441-4B7B-88F9-71130DAA2FA9}">
      <dsp:nvSpPr>
        <dsp:cNvPr id="0" name=""/>
        <dsp:cNvSpPr/>
      </dsp:nvSpPr>
      <dsp:spPr>
        <a:xfrm>
          <a:off x="2556788" y="2871310"/>
          <a:ext cx="1366995" cy="82019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i-FI" sz="1100" kern="1200"/>
            <a:t>Sisäinen tarkastaja / </a:t>
          </a:r>
          <a:r>
            <a:rPr lang="fi-FI" sz="1100" kern="1200" err="1"/>
            <a:t>controller</a:t>
          </a:r>
          <a:endParaRPr lang="fi-FI" sz="1100" kern="1200"/>
        </a:p>
      </dsp:txBody>
      <dsp:txXfrm>
        <a:off x="2556788" y="2871310"/>
        <a:ext cx="1366995" cy="820197"/>
      </dsp:txXfrm>
    </dsp:sp>
    <dsp:sp modelId="{49247E6B-8CAC-4842-A7CB-C5A843E13CA7}">
      <dsp:nvSpPr>
        <dsp:cNvPr id="0" name=""/>
        <dsp:cNvSpPr/>
      </dsp:nvSpPr>
      <dsp:spPr>
        <a:xfrm>
          <a:off x="4060483" y="2871310"/>
          <a:ext cx="1366995" cy="82019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err="1"/>
            <a:t>Pääkäyttäjä</a:t>
          </a:r>
          <a:endParaRPr lang="fi-FI" sz="1100" kern="1200"/>
        </a:p>
      </dsp:txBody>
      <dsp:txXfrm>
        <a:off x="4060483" y="2871310"/>
        <a:ext cx="1366995" cy="82019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FAD2EC-2EB8-4915-8498-900E107279B8}">
      <dsp:nvSpPr>
        <dsp:cNvPr id="0" name=""/>
        <dsp:cNvSpPr/>
      </dsp:nvSpPr>
      <dsp:spPr>
        <a:xfrm>
          <a:off x="215914" y="295477"/>
          <a:ext cx="4200107" cy="3678369"/>
        </a:xfrm>
        <a:prstGeom prst="rect">
          <a:avLst/>
        </a:prstGeom>
        <a:gradFill flip="none" rotWithShape="1">
          <a:gsLst>
            <a:gs pos="0">
              <a:srgbClr val="1B9A38">
                <a:lumMod val="40000"/>
                <a:lumOff val="60000"/>
              </a:srgbClr>
            </a:gs>
            <a:gs pos="82000">
              <a:srgbClr val="00B050"/>
            </a:gs>
            <a:gs pos="100000">
              <a:srgbClr val="1B9A38">
                <a:lumMod val="60000"/>
              </a:srgbClr>
            </a:gs>
          </a:gsLst>
          <a:path path="circle">
            <a:fillToRect l="50000" t="130000" r="50000" b="-30000"/>
          </a:path>
          <a:tileRect/>
        </a:gra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sp>
    <dsp:sp modelId="{850707F4-7B6E-449F-94AA-4AE6D5008A24}">
      <dsp:nvSpPr>
        <dsp:cNvPr id="0" name=""/>
        <dsp:cNvSpPr/>
      </dsp:nvSpPr>
      <dsp:spPr>
        <a:xfrm>
          <a:off x="2187234" y="420420"/>
          <a:ext cx="2730069" cy="229693"/>
        </a:xfrm>
        <a:prstGeom prst="roundRect">
          <a:avLst/>
        </a:prstGeom>
        <a:solidFill>
          <a:sysClr val="window" lastClr="FFFFFF">
            <a:alpha val="90000"/>
            <a:hueOff val="0"/>
            <a:satOff val="0"/>
            <a:lumOff val="0"/>
            <a:alphaOff val="0"/>
          </a:sysClr>
        </a:solidFill>
        <a:ln w="25400" cap="flat" cmpd="sng" algn="ctr">
          <a:solidFill>
            <a:srgbClr val="1B9A38">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l" defTabSz="400050" rtl="0">
            <a:lnSpc>
              <a:spcPct val="90000"/>
            </a:lnSpc>
            <a:spcBef>
              <a:spcPct val="0"/>
            </a:spcBef>
            <a:spcAft>
              <a:spcPct val="35000"/>
            </a:spcAft>
            <a:buNone/>
          </a:pPr>
          <a:r>
            <a:rPr lang="fi-FI" sz="900" kern="1200">
              <a:solidFill>
                <a:sysClr val="windowText" lastClr="000000">
                  <a:hueOff val="0"/>
                  <a:satOff val="0"/>
                  <a:lumOff val="0"/>
                  <a:alphaOff val="0"/>
                </a:sysClr>
              </a:solidFill>
              <a:latin typeface="Calibri"/>
              <a:ea typeface="+mn-ea"/>
              <a:cs typeface="+mn-cs"/>
            </a:rPr>
            <a:t>A /  </a:t>
          </a:r>
          <a:r>
            <a:rPr lang="fi-FI" sz="900" b="1" kern="1200">
              <a:solidFill>
                <a:sysClr val="windowText" lastClr="000000">
                  <a:hueOff val="0"/>
                  <a:satOff val="0"/>
                  <a:lumOff val="0"/>
                  <a:alphaOff val="0"/>
                </a:sysClr>
              </a:solidFill>
              <a:latin typeface="Calibri"/>
              <a:ea typeface="+mn-ea"/>
              <a:cs typeface="+mn-cs"/>
            </a:rPr>
            <a:t>Suomi.fi  sähköiset lomakkeet </a:t>
          </a:r>
        </a:p>
      </dsp:txBody>
      <dsp:txXfrm>
        <a:off x="2198447" y="431633"/>
        <a:ext cx="2707643" cy="207267"/>
      </dsp:txXfrm>
    </dsp:sp>
    <dsp:sp modelId="{E804C5F8-8B60-46B9-A2DA-C634F2DE664B}">
      <dsp:nvSpPr>
        <dsp:cNvPr id="0" name=""/>
        <dsp:cNvSpPr/>
      </dsp:nvSpPr>
      <dsp:spPr>
        <a:xfrm>
          <a:off x="2187234" y="678825"/>
          <a:ext cx="2730069" cy="229693"/>
        </a:xfrm>
        <a:prstGeom prst="roundRect">
          <a:avLst/>
        </a:prstGeom>
        <a:solidFill>
          <a:sysClr val="window" lastClr="FFFFFF">
            <a:alpha val="90000"/>
            <a:hueOff val="0"/>
            <a:satOff val="0"/>
            <a:lumOff val="0"/>
            <a:alphaOff val="0"/>
          </a:sysClr>
        </a:solidFill>
        <a:ln w="25400" cap="flat" cmpd="sng" algn="ctr">
          <a:solidFill>
            <a:srgbClr val="1B9A38">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l" defTabSz="400050">
            <a:lnSpc>
              <a:spcPct val="90000"/>
            </a:lnSpc>
            <a:spcBef>
              <a:spcPct val="0"/>
            </a:spcBef>
            <a:spcAft>
              <a:spcPct val="35000"/>
            </a:spcAft>
            <a:buNone/>
          </a:pPr>
          <a:r>
            <a:rPr lang="fi-FI" sz="900" kern="1200">
              <a:solidFill>
                <a:sysClr val="windowText" lastClr="000000">
                  <a:hueOff val="0"/>
                  <a:satOff val="0"/>
                  <a:lumOff val="0"/>
                  <a:alphaOff val="0"/>
                </a:sysClr>
              </a:solidFill>
              <a:latin typeface="Calibri"/>
              <a:ea typeface="+mn-ea"/>
              <a:cs typeface="+mn-cs"/>
            </a:rPr>
            <a:t>B / </a:t>
          </a:r>
          <a:r>
            <a:rPr lang="fi-FI" sz="900" b="1" kern="1200">
              <a:solidFill>
                <a:sysClr val="windowText" lastClr="000000">
                  <a:hueOff val="0"/>
                  <a:satOff val="0"/>
                  <a:lumOff val="0"/>
                  <a:alphaOff val="0"/>
                </a:sysClr>
              </a:solidFill>
              <a:latin typeface="Calibri"/>
              <a:ea typeface="+mn-ea"/>
              <a:cs typeface="+mn-cs"/>
            </a:rPr>
            <a:t>Väestötietojärjestelmä</a:t>
          </a:r>
        </a:p>
      </dsp:txBody>
      <dsp:txXfrm>
        <a:off x="2198447" y="690038"/>
        <a:ext cx="2707643" cy="207267"/>
      </dsp:txXfrm>
    </dsp:sp>
    <dsp:sp modelId="{0AE302B0-4446-405B-B2B9-FC71BEA2AB6E}">
      <dsp:nvSpPr>
        <dsp:cNvPr id="0" name=""/>
        <dsp:cNvSpPr/>
      </dsp:nvSpPr>
      <dsp:spPr>
        <a:xfrm>
          <a:off x="2187234" y="937230"/>
          <a:ext cx="2730069" cy="229693"/>
        </a:xfrm>
        <a:prstGeom prst="roundRect">
          <a:avLst/>
        </a:prstGeom>
        <a:solidFill>
          <a:sysClr val="window" lastClr="FFFFFF">
            <a:alpha val="90000"/>
            <a:hueOff val="0"/>
            <a:satOff val="0"/>
            <a:lumOff val="0"/>
            <a:alphaOff val="0"/>
          </a:sysClr>
        </a:solidFill>
        <a:ln w="25400" cap="flat" cmpd="sng" algn="ctr">
          <a:solidFill>
            <a:srgbClr val="1B9A38">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l" defTabSz="400050">
            <a:lnSpc>
              <a:spcPct val="90000"/>
            </a:lnSpc>
            <a:spcBef>
              <a:spcPct val="0"/>
            </a:spcBef>
            <a:spcAft>
              <a:spcPct val="35000"/>
            </a:spcAft>
            <a:buNone/>
          </a:pPr>
          <a:r>
            <a:rPr lang="fi-FI" sz="900" kern="1200">
              <a:solidFill>
                <a:sysClr val="windowText" lastClr="000000">
                  <a:hueOff val="0"/>
                  <a:satOff val="0"/>
                  <a:lumOff val="0"/>
                  <a:alphaOff val="0"/>
                </a:sysClr>
              </a:solidFill>
              <a:latin typeface="Calibri"/>
              <a:ea typeface="+mn-ea"/>
              <a:cs typeface="+mn-cs"/>
            </a:rPr>
            <a:t>C / </a:t>
          </a:r>
          <a:r>
            <a:rPr lang="fi-FI" sz="900" b="1" kern="1200">
              <a:solidFill>
                <a:sysClr val="windowText" lastClr="000000">
                  <a:hueOff val="0"/>
                  <a:satOff val="0"/>
                  <a:lumOff val="0"/>
                  <a:alphaOff val="0"/>
                </a:sysClr>
              </a:solidFill>
              <a:latin typeface="Calibri"/>
              <a:ea typeface="+mn-ea"/>
              <a:cs typeface="+mn-cs"/>
            </a:rPr>
            <a:t>KELA</a:t>
          </a:r>
        </a:p>
      </dsp:txBody>
      <dsp:txXfrm>
        <a:off x="2198447" y="948443"/>
        <a:ext cx="2707643" cy="207267"/>
      </dsp:txXfrm>
    </dsp:sp>
    <dsp:sp modelId="{CA064544-3970-4654-8D94-D4F10D86CD0B}">
      <dsp:nvSpPr>
        <dsp:cNvPr id="0" name=""/>
        <dsp:cNvSpPr/>
      </dsp:nvSpPr>
      <dsp:spPr>
        <a:xfrm>
          <a:off x="2187234" y="1195635"/>
          <a:ext cx="2730069" cy="229693"/>
        </a:xfrm>
        <a:prstGeom prst="roundRect">
          <a:avLst/>
        </a:prstGeom>
        <a:solidFill>
          <a:sysClr val="window" lastClr="FFFFFF">
            <a:alpha val="90000"/>
            <a:hueOff val="0"/>
            <a:satOff val="0"/>
            <a:lumOff val="0"/>
            <a:alphaOff val="0"/>
          </a:sysClr>
        </a:solidFill>
        <a:ln w="25400" cap="flat" cmpd="sng" algn="ctr">
          <a:solidFill>
            <a:srgbClr val="1B9A38">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l" defTabSz="400050">
            <a:lnSpc>
              <a:spcPct val="90000"/>
            </a:lnSpc>
            <a:spcBef>
              <a:spcPct val="0"/>
            </a:spcBef>
            <a:spcAft>
              <a:spcPct val="35000"/>
            </a:spcAft>
            <a:buNone/>
          </a:pPr>
          <a:r>
            <a:rPr lang="en-US" sz="900" kern="1200">
              <a:solidFill>
                <a:sysClr val="windowText" lastClr="000000">
                  <a:hueOff val="0"/>
                  <a:satOff val="0"/>
                  <a:lumOff val="0"/>
                  <a:alphaOff val="0"/>
                </a:sysClr>
              </a:solidFill>
              <a:latin typeface="Calibri"/>
              <a:ea typeface="+mn-ea"/>
              <a:cs typeface="+mn-cs"/>
            </a:rPr>
            <a:t>D / </a:t>
          </a:r>
          <a:r>
            <a:rPr lang="fi-FI" sz="900" b="1" kern="1200">
              <a:solidFill>
                <a:sysClr val="windowText" lastClr="000000">
                  <a:hueOff val="0"/>
                  <a:satOff val="0"/>
                  <a:lumOff val="0"/>
                  <a:alphaOff val="0"/>
                </a:sysClr>
              </a:solidFill>
              <a:latin typeface="Calibri"/>
              <a:ea typeface="+mn-ea"/>
              <a:cs typeface="+mn-cs"/>
            </a:rPr>
            <a:t>Tulorekisteri</a:t>
          </a:r>
        </a:p>
      </dsp:txBody>
      <dsp:txXfrm>
        <a:off x="2198447" y="1206848"/>
        <a:ext cx="2707643" cy="207267"/>
      </dsp:txXfrm>
    </dsp:sp>
    <dsp:sp modelId="{8715B2CB-DA7A-4873-82E9-95410C457F74}">
      <dsp:nvSpPr>
        <dsp:cNvPr id="0" name=""/>
        <dsp:cNvSpPr/>
      </dsp:nvSpPr>
      <dsp:spPr>
        <a:xfrm>
          <a:off x="2187234" y="1454040"/>
          <a:ext cx="2730069" cy="229693"/>
        </a:xfrm>
        <a:prstGeom prst="roundRect">
          <a:avLst/>
        </a:prstGeom>
        <a:solidFill>
          <a:sysClr val="window" lastClr="FFFFFF">
            <a:alpha val="90000"/>
            <a:hueOff val="0"/>
            <a:satOff val="0"/>
            <a:lumOff val="0"/>
            <a:alphaOff val="0"/>
          </a:sysClr>
        </a:solidFill>
        <a:ln w="25400" cap="flat" cmpd="sng" algn="ctr">
          <a:solidFill>
            <a:srgbClr val="1B9A38">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l" defTabSz="400050">
            <a:lnSpc>
              <a:spcPct val="90000"/>
            </a:lnSpc>
            <a:spcBef>
              <a:spcPct val="0"/>
            </a:spcBef>
            <a:spcAft>
              <a:spcPct val="35000"/>
            </a:spcAft>
            <a:buNone/>
          </a:pPr>
          <a:r>
            <a:rPr lang="fi-FI" sz="900" kern="1200">
              <a:solidFill>
                <a:sysClr val="windowText" lastClr="000000">
                  <a:hueOff val="0"/>
                  <a:satOff val="0"/>
                  <a:lumOff val="0"/>
                  <a:alphaOff val="0"/>
                </a:sysClr>
              </a:solidFill>
              <a:latin typeface="Calibri"/>
              <a:ea typeface="+mn-ea"/>
              <a:cs typeface="+mn-cs"/>
            </a:rPr>
            <a:t>E / </a:t>
          </a:r>
          <a:r>
            <a:rPr lang="fi-FI" sz="900" b="1" kern="1200">
              <a:solidFill>
                <a:sysClr val="windowText" lastClr="000000">
                  <a:hueOff val="0"/>
                  <a:satOff val="0"/>
                  <a:lumOff val="0"/>
                  <a:alphaOff val="0"/>
                </a:sysClr>
              </a:solidFill>
              <a:latin typeface="Calibri"/>
              <a:ea typeface="+mn-ea"/>
              <a:cs typeface="+mn-cs"/>
            </a:rPr>
            <a:t>Laskutusjärjestelmä</a:t>
          </a:r>
        </a:p>
      </dsp:txBody>
      <dsp:txXfrm>
        <a:off x="2198447" y="1465253"/>
        <a:ext cx="2707643" cy="207267"/>
      </dsp:txXfrm>
    </dsp:sp>
    <dsp:sp modelId="{29ADACEA-ECAF-4D70-B86D-C00B58AAC66F}">
      <dsp:nvSpPr>
        <dsp:cNvPr id="0" name=""/>
        <dsp:cNvSpPr/>
      </dsp:nvSpPr>
      <dsp:spPr>
        <a:xfrm>
          <a:off x="2187234" y="1712445"/>
          <a:ext cx="2730069" cy="229693"/>
        </a:xfrm>
        <a:prstGeom prst="roundRect">
          <a:avLst/>
        </a:prstGeom>
        <a:solidFill>
          <a:sysClr val="window" lastClr="FFFFFF">
            <a:alpha val="90000"/>
            <a:hueOff val="0"/>
            <a:satOff val="0"/>
            <a:lumOff val="0"/>
            <a:alphaOff val="0"/>
          </a:sysClr>
        </a:solidFill>
        <a:ln w="25400" cap="flat" cmpd="sng" algn="ctr">
          <a:solidFill>
            <a:srgbClr val="1B9A38">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l" defTabSz="400050">
            <a:lnSpc>
              <a:spcPct val="90000"/>
            </a:lnSpc>
            <a:spcBef>
              <a:spcPct val="0"/>
            </a:spcBef>
            <a:spcAft>
              <a:spcPct val="35000"/>
            </a:spcAft>
            <a:buNone/>
          </a:pPr>
          <a:r>
            <a:rPr lang="fi-FI" sz="900" kern="1200">
              <a:solidFill>
                <a:sysClr val="windowText" lastClr="000000">
                  <a:hueOff val="0"/>
                  <a:satOff val="0"/>
                  <a:lumOff val="0"/>
                  <a:alphaOff val="0"/>
                </a:sysClr>
              </a:solidFill>
              <a:latin typeface="Calibri"/>
              <a:ea typeface="+mn-ea"/>
              <a:cs typeface="+mn-cs"/>
            </a:rPr>
            <a:t>F / </a:t>
          </a:r>
          <a:r>
            <a:rPr lang="fi-FI" sz="900" b="1" kern="1200">
              <a:solidFill>
                <a:sysClr val="windowText" lastClr="000000">
                  <a:hueOff val="0"/>
                  <a:satOff val="0"/>
                  <a:lumOff val="0"/>
                  <a:alphaOff val="0"/>
                </a:sysClr>
              </a:solidFill>
              <a:latin typeface="Calibri"/>
              <a:ea typeface="+mn-ea"/>
              <a:cs typeface="+mn-cs"/>
            </a:rPr>
            <a:t>Palkkajärjestelmä</a:t>
          </a:r>
        </a:p>
      </dsp:txBody>
      <dsp:txXfrm>
        <a:off x="2198447" y="1723658"/>
        <a:ext cx="2707643" cy="207267"/>
      </dsp:txXfrm>
    </dsp:sp>
    <dsp:sp modelId="{CA4D0919-1ED3-4E90-AB85-552FBB28EFD7}">
      <dsp:nvSpPr>
        <dsp:cNvPr id="0" name=""/>
        <dsp:cNvSpPr/>
      </dsp:nvSpPr>
      <dsp:spPr>
        <a:xfrm>
          <a:off x="2187234" y="1970850"/>
          <a:ext cx="2730069" cy="229693"/>
        </a:xfrm>
        <a:prstGeom prst="roundRect">
          <a:avLst/>
        </a:prstGeom>
        <a:solidFill>
          <a:sysClr val="window" lastClr="FFFFFF">
            <a:alpha val="90000"/>
            <a:hueOff val="0"/>
            <a:satOff val="0"/>
            <a:lumOff val="0"/>
            <a:alphaOff val="0"/>
          </a:sysClr>
        </a:solidFill>
        <a:ln w="25400" cap="flat" cmpd="sng" algn="ctr">
          <a:solidFill>
            <a:srgbClr val="1B9A38">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l" defTabSz="400050">
            <a:lnSpc>
              <a:spcPct val="90000"/>
            </a:lnSpc>
            <a:spcBef>
              <a:spcPct val="0"/>
            </a:spcBef>
            <a:spcAft>
              <a:spcPct val="35000"/>
            </a:spcAft>
            <a:buNone/>
          </a:pPr>
          <a:r>
            <a:rPr lang="fi-FI" sz="900" kern="1200">
              <a:solidFill>
                <a:sysClr val="windowText" lastClr="000000">
                  <a:hueOff val="0"/>
                  <a:satOff val="0"/>
                  <a:lumOff val="0"/>
                  <a:alphaOff val="0"/>
                </a:sysClr>
              </a:solidFill>
              <a:latin typeface="Calibri"/>
              <a:ea typeface="+mn-ea"/>
              <a:cs typeface="+mn-cs"/>
            </a:rPr>
            <a:t>G / </a:t>
          </a:r>
          <a:r>
            <a:rPr lang="fi-FI" sz="900" b="1" kern="1200">
              <a:solidFill>
                <a:sysClr val="windowText" lastClr="000000">
                  <a:hueOff val="0"/>
                  <a:satOff val="0"/>
                  <a:lumOff val="0"/>
                  <a:alphaOff val="0"/>
                </a:sysClr>
              </a:solidFill>
              <a:latin typeface="Calibri"/>
              <a:ea typeface="+mn-ea"/>
              <a:cs typeface="+mn-cs"/>
            </a:rPr>
            <a:t>Titania</a:t>
          </a:r>
        </a:p>
      </dsp:txBody>
      <dsp:txXfrm>
        <a:off x="2198447" y="1982063"/>
        <a:ext cx="2707643" cy="207267"/>
      </dsp:txXfrm>
    </dsp:sp>
    <dsp:sp modelId="{B9A659DD-2556-4826-A0EE-A6E092305875}">
      <dsp:nvSpPr>
        <dsp:cNvPr id="0" name=""/>
        <dsp:cNvSpPr/>
      </dsp:nvSpPr>
      <dsp:spPr>
        <a:xfrm>
          <a:off x="2187234" y="2229256"/>
          <a:ext cx="2730069" cy="229693"/>
        </a:xfrm>
        <a:prstGeom prst="roundRect">
          <a:avLst/>
        </a:prstGeom>
        <a:solidFill>
          <a:sysClr val="window" lastClr="FFFFFF">
            <a:alpha val="90000"/>
            <a:hueOff val="0"/>
            <a:satOff val="0"/>
            <a:lumOff val="0"/>
            <a:alphaOff val="0"/>
          </a:sysClr>
        </a:solidFill>
        <a:ln w="25400" cap="flat" cmpd="sng" algn="ctr">
          <a:solidFill>
            <a:srgbClr val="1B9A38">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l" defTabSz="400050" rtl="0">
            <a:lnSpc>
              <a:spcPct val="90000"/>
            </a:lnSpc>
            <a:spcBef>
              <a:spcPct val="0"/>
            </a:spcBef>
            <a:spcAft>
              <a:spcPct val="35000"/>
            </a:spcAft>
            <a:buNone/>
          </a:pPr>
          <a:r>
            <a:rPr lang="fi-FI" sz="900" kern="1200">
              <a:solidFill>
                <a:sysClr val="windowText" lastClr="000000">
                  <a:hueOff val="0"/>
                  <a:satOff val="0"/>
                  <a:lumOff val="0"/>
                  <a:alphaOff val="0"/>
                </a:sysClr>
              </a:solidFill>
              <a:latin typeface="Calibri"/>
              <a:ea typeface="+mn-ea"/>
              <a:cs typeface="+mn-cs"/>
            </a:rPr>
            <a:t>H / </a:t>
          </a:r>
          <a:r>
            <a:rPr lang="fi-FI" sz="900" b="1" kern="1200">
              <a:solidFill>
                <a:sysClr val="windowText" lastClr="000000">
                  <a:hueOff val="0"/>
                  <a:satOff val="0"/>
                  <a:lumOff val="0"/>
                  <a:alphaOff val="0"/>
                </a:sysClr>
              </a:solidFill>
              <a:latin typeface="Calibri"/>
              <a:ea typeface="+mn-ea"/>
              <a:cs typeface="+mn-cs"/>
            </a:rPr>
            <a:t>Huoltajien käyttöliittymä </a:t>
          </a:r>
          <a:r>
            <a:rPr lang="fi-FI" sz="900" kern="1200">
              <a:solidFill>
                <a:sysClr val="windowText" lastClr="000000">
                  <a:hueOff val="0"/>
                  <a:satOff val="0"/>
                  <a:lumOff val="0"/>
                  <a:alphaOff val="0"/>
                </a:sysClr>
              </a:solidFill>
              <a:latin typeface="Calibri"/>
              <a:ea typeface="+mn-ea"/>
              <a:cs typeface="+mn-cs"/>
            </a:rPr>
            <a:t>(nettiselain + mobiiliappi)</a:t>
          </a:r>
        </a:p>
      </dsp:txBody>
      <dsp:txXfrm>
        <a:off x="2198447" y="2240469"/>
        <a:ext cx="2707643" cy="207267"/>
      </dsp:txXfrm>
    </dsp:sp>
    <dsp:sp modelId="{CE22ADD0-8B55-42CE-BEA5-18B5A16BFFBA}">
      <dsp:nvSpPr>
        <dsp:cNvPr id="0" name=""/>
        <dsp:cNvSpPr/>
      </dsp:nvSpPr>
      <dsp:spPr>
        <a:xfrm>
          <a:off x="2187234" y="2487661"/>
          <a:ext cx="2730069" cy="229693"/>
        </a:xfrm>
        <a:prstGeom prst="roundRect">
          <a:avLst/>
        </a:prstGeom>
        <a:solidFill>
          <a:sysClr val="window" lastClr="FFFFFF">
            <a:alpha val="90000"/>
            <a:hueOff val="0"/>
            <a:satOff val="0"/>
            <a:lumOff val="0"/>
            <a:alphaOff val="0"/>
          </a:sysClr>
        </a:solidFill>
        <a:ln w="25400" cap="flat" cmpd="sng" algn="ctr">
          <a:solidFill>
            <a:srgbClr val="1B9A38">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l" defTabSz="400050">
            <a:lnSpc>
              <a:spcPct val="90000"/>
            </a:lnSpc>
            <a:spcBef>
              <a:spcPct val="0"/>
            </a:spcBef>
            <a:spcAft>
              <a:spcPct val="35000"/>
            </a:spcAft>
            <a:buNone/>
          </a:pPr>
          <a:r>
            <a:rPr lang="fi-FI" sz="900" kern="1200">
              <a:solidFill>
                <a:sysClr val="windowText" lastClr="000000">
                  <a:hueOff val="0"/>
                  <a:satOff val="0"/>
                  <a:lumOff val="0"/>
                  <a:alphaOff val="0"/>
                </a:sysClr>
              </a:solidFill>
              <a:latin typeface="Calibri"/>
              <a:ea typeface="+mn-ea"/>
              <a:cs typeface="+mn-cs"/>
            </a:rPr>
            <a:t>I / </a:t>
          </a:r>
          <a:r>
            <a:rPr lang="fi-FI" sz="900" b="1" kern="1200">
              <a:solidFill>
                <a:sysClr val="windowText" lastClr="000000">
                  <a:hueOff val="0"/>
                  <a:satOff val="0"/>
                  <a:lumOff val="0"/>
                  <a:alphaOff val="0"/>
                </a:sysClr>
              </a:solidFill>
              <a:latin typeface="Calibri"/>
              <a:ea typeface="+mn-ea"/>
              <a:cs typeface="+mn-cs"/>
            </a:rPr>
            <a:t>Päiväkodin henkilöstön käyttöliittymä </a:t>
          </a:r>
          <a:r>
            <a:rPr lang="fi-FI" sz="900" kern="1200">
              <a:solidFill>
                <a:sysClr val="windowText" lastClr="000000">
                  <a:hueOff val="0"/>
                  <a:satOff val="0"/>
                  <a:lumOff val="0"/>
                  <a:alphaOff val="0"/>
                </a:sysClr>
              </a:solidFill>
              <a:latin typeface="Calibri"/>
              <a:ea typeface="+mn-ea"/>
              <a:cs typeface="+mn-cs"/>
            </a:rPr>
            <a:t>(mobiiliappi)</a:t>
          </a:r>
        </a:p>
      </dsp:txBody>
      <dsp:txXfrm>
        <a:off x="2198447" y="2498874"/>
        <a:ext cx="2707643" cy="207267"/>
      </dsp:txXfrm>
    </dsp:sp>
    <dsp:sp modelId="{040C8292-FAAE-45E8-9576-89AECD9F2B8F}">
      <dsp:nvSpPr>
        <dsp:cNvPr id="0" name=""/>
        <dsp:cNvSpPr/>
      </dsp:nvSpPr>
      <dsp:spPr>
        <a:xfrm>
          <a:off x="2187234" y="2746066"/>
          <a:ext cx="2730069" cy="229693"/>
        </a:xfrm>
        <a:prstGeom prst="roundRect">
          <a:avLst/>
        </a:prstGeom>
        <a:solidFill>
          <a:sysClr val="window" lastClr="FFFFFF">
            <a:alpha val="90000"/>
            <a:hueOff val="0"/>
            <a:satOff val="0"/>
            <a:lumOff val="0"/>
            <a:alphaOff val="0"/>
          </a:sysClr>
        </a:solidFill>
        <a:ln w="25400" cap="flat" cmpd="sng" algn="ctr">
          <a:solidFill>
            <a:srgbClr val="1B9A38">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l" defTabSz="400050">
            <a:lnSpc>
              <a:spcPct val="90000"/>
            </a:lnSpc>
            <a:spcBef>
              <a:spcPct val="0"/>
            </a:spcBef>
            <a:spcAft>
              <a:spcPct val="35000"/>
            </a:spcAft>
            <a:buNone/>
          </a:pPr>
          <a:r>
            <a:rPr lang="fi-FI" sz="900" kern="1200">
              <a:solidFill>
                <a:sysClr val="windowText" lastClr="000000">
                  <a:hueOff val="0"/>
                  <a:satOff val="0"/>
                  <a:lumOff val="0"/>
                  <a:alphaOff val="0"/>
                </a:sysClr>
              </a:solidFill>
              <a:latin typeface="Calibri"/>
              <a:ea typeface="+mn-ea"/>
              <a:cs typeface="+mn-cs"/>
            </a:rPr>
            <a:t>J / </a:t>
          </a:r>
          <a:r>
            <a:rPr lang="fi-FI" sz="900" b="1" kern="1200">
              <a:solidFill>
                <a:sysClr val="windowText" lastClr="000000">
                  <a:hueOff val="0"/>
                  <a:satOff val="0"/>
                  <a:lumOff val="0"/>
                  <a:alphaOff val="0"/>
                </a:sysClr>
              </a:solidFill>
              <a:latin typeface="Calibri"/>
              <a:ea typeface="+mn-ea"/>
              <a:cs typeface="+mn-cs"/>
            </a:rPr>
            <a:t>Primus / Wilma</a:t>
          </a:r>
        </a:p>
      </dsp:txBody>
      <dsp:txXfrm>
        <a:off x="2198447" y="2757279"/>
        <a:ext cx="2707643" cy="207267"/>
      </dsp:txXfrm>
    </dsp:sp>
    <dsp:sp modelId="{923AF90B-B31E-4CD4-AE0E-C11AE7B22B89}">
      <dsp:nvSpPr>
        <dsp:cNvPr id="0" name=""/>
        <dsp:cNvSpPr/>
      </dsp:nvSpPr>
      <dsp:spPr>
        <a:xfrm>
          <a:off x="2187234" y="3004471"/>
          <a:ext cx="2730069" cy="229693"/>
        </a:xfrm>
        <a:prstGeom prst="roundRect">
          <a:avLst/>
        </a:prstGeom>
        <a:solidFill>
          <a:sysClr val="window" lastClr="FFFFFF">
            <a:alpha val="90000"/>
            <a:hueOff val="0"/>
            <a:satOff val="0"/>
            <a:lumOff val="0"/>
            <a:alphaOff val="0"/>
          </a:sysClr>
        </a:solidFill>
        <a:ln w="25400" cap="flat" cmpd="sng" algn="ctr">
          <a:solidFill>
            <a:srgbClr val="1B9A38">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l" defTabSz="400050">
            <a:lnSpc>
              <a:spcPct val="90000"/>
            </a:lnSpc>
            <a:spcBef>
              <a:spcPct val="0"/>
            </a:spcBef>
            <a:spcAft>
              <a:spcPct val="35000"/>
            </a:spcAft>
            <a:buNone/>
          </a:pPr>
          <a:r>
            <a:rPr lang="fi-FI" sz="900" kern="1200">
              <a:solidFill>
                <a:sysClr val="windowText" lastClr="000000">
                  <a:hueOff val="0"/>
                  <a:satOff val="0"/>
                  <a:lumOff val="0"/>
                  <a:alphaOff val="0"/>
                </a:sysClr>
              </a:solidFill>
              <a:latin typeface="Calibri"/>
              <a:ea typeface="+mn-ea"/>
              <a:cs typeface="+mn-cs"/>
            </a:rPr>
            <a:t>K / </a:t>
          </a:r>
          <a:r>
            <a:rPr lang="fi-FI" sz="900" b="1" kern="1200">
              <a:solidFill>
                <a:sysClr val="windowText" lastClr="000000">
                  <a:hueOff val="0"/>
                  <a:satOff val="0"/>
                  <a:lumOff val="0"/>
                  <a:alphaOff val="0"/>
                </a:sysClr>
              </a:solidFill>
              <a:latin typeface="Calibri"/>
              <a:ea typeface="+mn-ea"/>
              <a:cs typeface="+mn-cs"/>
            </a:rPr>
            <a:t>IDID kirjaus-näytöt</a:t>
          </a:r>
        </a:p>
      </dsp:txBody>
      <dsp:txXfrm>
        <a:off x="2198447" y="3015684"/>
        <a:ext cx="2707643" cy="207267"/>
      </dsp:txXfrm>
    </dsp:sp>
    <dsp:sp modelId="{B169C67D-C88B-43B8-9EE2-3E47946AED31}">
      <dsp:nvSpPr>
        <dsp:cNvPr id="0" name=""/>
        <dsp:cNvSpPr/>
      </dsp:nvSpPr>
      <dsp:spPr>
        <a:xfrm>
          <a:off x="2187234" y="3262876"/>
          <a:ext cx="2730069" cy="229693"/>
        </a:xfrm>
        <a:prstGeom prst="roundRect">
          <a:avLst/>
        </a:prstGeom>
        <a:solidFill>
          <a:sysClr val="window" lastClr="FFFFFF">
            <a:alpha val="90000"/>
            <a:hueOff val="0"/>
            <a:satOff val="0"/>
            <a:lumOff val="0"/>
            <a:alphaOff val="0"/>
          </a:sysClr>
        </a:solidFill>
        <a:ln w="25400" cap="flat" cmpd="sng" algn="ctr">
          <a:solidFill>
            <a:srgbClr val="1B9A38">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l" defTabSz="400050">
            <a:lnSpc>
              <a:spcPct val="90000"/>
            </a:lnSpc>
            <a:spcBef>
              <a:spcPct val="0"/>
            </a:spcBef>
            <a:spcAft>
              <a:spcPct val="35000"/>
            </a:spcAft>
            <a:buNone/>
          </a:pPr>
          <a:r>
            <a:rPr lang="fi-FI" sz="900" kern="1200">
              <a:solidFill>
                <a:sysClr val="windowText" lastClr="000000">
                  <a:hueOff val="0"/>
                  <a:satOff val="0"/>
                  <a:lumOff val="0"/>
                  <a:alphaOff val="0"/>
                </a:sysClr>
              </a:solidFill>
              <a:latin typeface="Calibri"/>
              <a:ea typeface="+mn-ea"/>
              <a:cs typeface="+mn-cs"/>
            </a:rPr>
            <a:t>L / </a:t>
          </a:r>
          <a:r>
            <a:rPr lang="fi-FI" sz="900" b="1" kern="1200" err="1">
              <a:solidFill>
                <a:sysClr val="windowText" lastClr="000000">
                  <a:hueOff val="0"/>
                  <a:satOff val="0"/>
                  <a:lumOff val="0"/>
                  <a:alphaOff val="0"/>
                </a:sysClr>
              </a:solidFill>
              <a:latin typeface="Calibri"/>
              <a:ea typeface="+mn-ea"/>
              <a:cs typeface="+mn-cs"/>
            </a:rPr>
            <a:t>Varda</a:t>
          </a:r>
        </a:p>
      </dsp:txBody>
      <dsp:txXfrm>
        <a:off x="2198447" y="3274089"/>
        <a:ext cx="2707643" cy="207267"/>
      </dsp:txXfrm>
    </dsp:sp>
    <dsp:sp modelId="{887965BF-CB68-4246-8906-A568B5E51AAD}">
      <dsp:nvSpPr>
        <dsp:cNvPr id="0" name=""/>
        <dsp:cNvSpPr/>
      </dsp:nvSpPr>
      <dsp:spPr>
        <a:xfrm>
          <a:off x="2187234" y="3521281"/>
          <a:ext cx="2730069" cy="229693"/>
        </a:xfrm>
        <a:prstGeom prst="roundRect">
          <a:avLst/>
        </a:prstGeom>
        <a:solidFill>
          <a:sysClr val="window" lastClr="FFFFFF">
            <a:alpha val="90000"/>
            <a:hueOff val="0"/>
            <a:satOff val="0"/>
            <a:lumOff val="0"/>
            <a:alphaOff val="0"/>
          </a:sysClr>
        </a:solidFill>
        <a:ln w="25400" cap="flat" cmpd="sng" algn="ctr">
          <a:solidFill>
            <a:srgbClr val="1B9A38">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l" defTabSz="400050">
            <a:lnSpc>
              <a:spcPct val="90000"/>
            </a:lnSpc>
            <a:spcBef>
              <a:spcPct val="0"/>
            </a:spcBef>
            <a:spcAft>
              <a:spcPct val="35000"/>
            </a:spcAft>
            <a:buNone/>
          </a:pPr>
          <a:r>
            <a:rPr lang="fi-FI" sz="900" kern="1200">
              <a:solidFill>
                <a:sysClr val="windowText" lastClr="000000">
                  <a:hueOff val="0"/>
                  <a:satOff val="0"/>
                  <a:lumOff val="0"/>
                  <a:alphaOff val="0"/>
                </a:sysClr>
              </a:solidFill>
              <a:latin typeface="Calibri"/>
              <a:ea typeface="+mn-ea"/>
              <a:cs typeface="+mn-cs"/>
            </a:rPr>
            <a:t>M / </a:t>
          </a:r>
          <a:r>
            <a:rPr lang="fi-FI" sz="900" b="1" kern="1200">
              <a:solidFill>
                <a:sysClr val="windowText" lastClr="000000">
                  <a:hueOff val="0"/>
                  <a:satOff val="0"/>
                  <a:lumOff val="0"/>
                  <a:alphaOff val="0"/>
                </a:sysClr>
              </a:solidFill>
              <a:latin typeface="Calibri"/>
              <a:ea typeface="+mn-ea"/>
              <a:cs typeface="+mn-cs"/>
            </a:rPr>
            <a:t>Koski</a:t>
          </a:r>
        </a:p>
      </dsp:txBody>
      <dsp:txXfrm>
        <a:off x="2198447" y="3532494"/>
        <a:ext cx="2707643" cy="207267"/>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46347" cy="496491"/>
          </a:xfrm>
          <a:prstGeom prst="rect">
            <a:avLst/>
          </a:prstGeom>
        </p:spPr>
        <p:txBody>
          <a:bodyPr vert="horz" lIns="91440" tIns="45720" rIns="91440" bIns="45720" rtlCol="0"/>
          <a:lstStyle>
            <a:lvl1pPr algn="l">
              <a:defRPr sz="1200"/>
            </a:lvl1pPr>
          </a:lstStyle>
          <a:p>
            <a:endParaRPr lang="en-GB"/>
          </a:p>
        </p:txBody>
      </p:sp>
      <p:sp>
        <p:nvSpPr>
          <p:cNvPr id="3" name="Päivämäärän paikkamerkki 2"/>
          <p:cNvSpPr>
            <a:spLocks noGrp="1"/>
          </p:cNvSpPr>
          <p:nvPr>
            <p:ph type="dt" idx="1"/>
          </p:nvPr>
        </p:nvSpPr>
        <p:spPr>
          <a:xfrm>
            <a:off x="3851342" y="0"/>
            <a:ext cx="2946347" cy="496491"/>
          </a:xfrm>
          <a:prstGeom prst="rect">
            <a:avLst/>
          </a:prstGeom>
        </p:spPr>
        <p:txBody>
          <a:bodyPr vert="horz" lIns="91440" tIns="45720" rIns="91440" bIns="45720" rtlCol="0"/>
          <a:lstStyle>
            <a:lvl1pPr algn="r">
              <a:defRPr sz="1200"/>
            </a:lvl1pPr>
          </a:lstStyle>
          <a:p>
            <a:fld id="{A9C7EAC2-E424-4BB7-AFDF-14B9EDD660D3}" type="datetimeFigureOut">
              <a:rPr lang="en-GB" smtClean="0"/>
              <a:t>17/07/2023</a:t>
            </a:fld>
            <a:endParaRPr lang="en-GB"/>
          </a:p>
        </p:txBody>
      </p:sp>
      <p:sp>
        <p:nvSpPr>
          <p:cNvPr id="4" name="Dian kuvan paikkamerkki 3"/>
          <p:cNvSpPr>
            <a:spLocks noGrp="1" noRot="1" noChangeAspect="1"/>
          </p:cNvSpPr>
          <p:nvPr>
            <p:ph type="sldImg" idx="2"/>
          </p:nvPr>
        </p:nvSpPr>
        <p:spPr>
          <a:xfrm>
            <a:off x="90488" y="744538"/>
            <a:ext cx="6618287" cy="3724275"/>
          </a:xfrm>
          <a:prstGeom prst="rect">
            <a:avLst/>
          </a:prstGeom>
          <a:noFill/>
          <a:ln w="12700">
            <a:solidFill>
              <a:prstClr val="black"/>
            </a:solidFill>
          </a:ln>
        </p:spPr>
        <p:txBody>
          <a:bodyPr vert="horz" lIns="91440" tIns="45720" rIns="91440" bIns="45720" rtlCol="0" anchor="ctr"/>
          <a:lstStyle/>
          <a:p>
            <a:endParaRPr lang="en-GB"/>
          </a:p>
        </p:txBody>
      </p:sp>
      <p:sp>
        <p:nvSpPr>
          <p:cNvPr id="5" name="Huomautusten paikkamerkki 4"/>
          <p:cNvSpPr>
            <a:spLocks noGrp="1"/>
          </p:cNvSpPr>
          <p:nvPr>
            <p:ph type="body" sz="quarter" idx="3"/>
          </p:nvPr>
        </p:nvSpPr>
        <p:spPr>
          <a:xfrm>
            <a:off x="679927" y="4716661"/>
            <a:ext cx="5439410" cy="4468416"/>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GB"/>
          </a:p>
        </p:txBody>
      </p:sp>
      <p:sp>
        <p:nvSpPr>
          <p:cNvPr id="6" name="Alatunnisteen paikkamerkki 5"/>
          <p:cNvSpPr>
            <a:spLocks noGrp="1"/>
          </p:cNvSpPr>
          <p:nvPr>
            <p:ph type="ftr" sz="quarter" idx="4"/>
          </p:nvPr>
        </p:nvSpPr>
        <p:spPr>
          <a:xfrm>
            <a:off x="0" y="9431599"/>
            <a:ext cx="2946347" cy="496491"/>
          </a:xfrm>
          <a:prstGeom prst="rect">
            <a:avLst/>
          </a:prstGeom>
        </p:spPr>
        <p:txBody>
          <a:bodyPr vert="horz" lIns="91440" tIns="45720" rIns="91440" bIns="45720" rtlCol="0" anchor="b"/>
          <a:lstStyle>
            <a:lvl1pPr algn="l">
              <a:defRPr sz="1200"/>
            </a:lvl1pPr>
          </a:lstStyle>
          <a:p>
            <a:endParaRPr lang="en-GB"/>
          </a:p>
        </p:txBody>
      </p:sp>
      <p:sp>
        <p:nvSpPr>
          <p:cNvPr id="7" name="Dian numeron paikkamerkki 6"/>
          <p:cNvSpPr>
            <a:spLocks noGrp="1"/>
          </p:cNvSpPr>
          <p:nvPr>
            <p:ph type="sldNum" sz="quarter" idx="5"/>
          </p:nvPr>
        </p:nvSpPr>
        <p:spPr>
          <a:xfrm>
            <a:off x="3851342" y="9431599"/>
            <a:ext cx="2946347" cy="496491"/>
          </a:xfrm>
          <a:prstGeom prst="rect">
            <a:avLst/>
          </a:prstGeom>
        </p:spPr>
        <p:txBody>
          <a:bodyPr vert="horz" lIns="91440" tIns="45720" rIns="91440" bIns="45720" rtlCol="0" anchor="b"/>
          <a:lstStyle>
            <a:lvl1pPr algn="r">
              <a:defRPr sz="1200"/>
            </a:lvl1pPr>
          </a:lstStyle>
          <a:p>
            <a:fld id="{57565E11-0AC5-40C4-B4DA-5F41E076F1DF}" type="slidenum">
              <a:rPr lang="en-GB" smtClean="0"/>
              <a:t>‹#›</a:t>
            </a:fld>
            <a:endParaRPr lang="en-GB"/>
          </a:p>
        </p:txBody>
      </p:sp>
    </p:spTree>
    <p:extLst>
      <p:ext uri="{BB962C8B-B14F-4D97-AF65-F5344CB8AC3E}">
        <p14:creationId xmlns:p14="http://schemas.microsoft.com/office/powerpoint/2010/main" val="3893481152"/>
      </p:ext>
    </p:extLst>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a:p>
        </p:txBody>
      </p:sp>
      <p:sp>
        <p:nvSpPr>
          <p:cNvPr id="4" name="Slide Number Placeholder 3"/>
          <p:cNvSpPr>
            <a:spLocks noGrp="1"/>
          </p:cNvSpPr>
          <p:nvPr>
            <p:ph type="sldNum" sz="quarter" idx="5"/>
          </p:nvPr>
        </p:nvSpPr>
        <p:spPr/>
        <p:txBody>
          <a:bodyPr/>
          <a:lstStyle/>
          <a:p>
            <a:fld id="{57565E11-0AC5-40C4-B4DA-5F41E076F1DF}" type="slidenum">
              <a:rPr lang="en-GB" smtClean="0"/>
              <a:t>1</a:t>
            </a:fld>
            <a:endParaRPr lang="en-GB"/>
          </a:p>
        </p:txBody>
      </p:sp>
    </p:spTree>
    <p:extLst>
      <p:ext uri="{BB962C8B-B14F-4D97-AF65-F5344CB8AC3E}">
        <p14:creationId xmlns:p14="http://schemas.microsoft.com/office/powerpoint/2010/main" val="42685750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a:p>
        </p:txBody>
      </p:sp>
      <p:sp>
        <p:nvSpPr>
          <p:cNvPr id="4" name="Slide Number Placeholder 3"/>
          <p:cNvSpPr>
            <a:spLocks noGrp="1"/>
          </p:cNvSpPr>
          <p:nvPr>
            <p:ph type="sldNum" sz="quarter" idx="5"/>
          </p:nvPr>
        </p:nvSpPr>
        <p:spPr/>
        <p:txBody>
          <a:bodyPr/>
          <a:lstStyle/>
          <a:p>
            <a:fld id="{57565E11-0AC5-40C4-B4DA-5F41E076F1DF}" type="slidenum">
              <a:rPr lang="en-GB" smtClean="0"/>
              <a:t>13</a:t>
            </a:fld>
            <a:endParaRPr lang="en-GB"/>
          </a:p>
        </p:txBody>
      </p:sp>
    </p:spTree>
    <p:extLst>
      <p:ext uri="{BB962C8B-B14F-4D97-AF65-F5344CB8AC3E}">
        <p14:creationId xmlns:p14="http://schemas.microsoft.com/office/powerpoint/2010/main" val="23654917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a:p>
        </p:txBody>
      </p:sp>
      <p:sp>
        <p:nvSpPr>
          <p:cNvPr id="4" name="Slide Number Placeholder 3"/>
          <p:cNvSpPr>
            <a:spLocks noGrp="1"/>
          </p:cNvSpPr>
          <p:nvPr>
            <p:ph type="sldNum" sz="quarter" idx="5"/>
          </p:nvPr>
        </p:nvSpPr>
        <p:spPr/>
        <p:txBody>
          <a:bodyPr/>
          <a:lstStyle/>
          <a:p>
            <a:fld id="{57565E11-0AC5-40C4-B4DA-5F41E076F1DF}" type="slidenum">
              <a:rPr lang="en-GB" smtClean="0"/>
              <a:t>22</a:t>
            </a:fld>
            <a:endParaRPr lang="en-GB"/>
          </a:p>
        </p:txBody>
      </p:sp>
    </p:spTree>
    <p:extLst>
      <p:ext uri="{BB962C8B-B14F-4D97-AF65-F5344CB8AC3E}">
        <p14:creationId xmlns:p14="http://schemas.microsoft.com/office/powerpoint/2010/main" val="22650594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 taustakuva">
    <p:bg>
      <p:bgPr>
        <a:solidFill>
          <a:schemeClr val="bg1"/>
        </a:solidFill>
        <a:effectLst/>
      </p:bgPr>
    </p:bg>
    <p:spTree>
      <p:nvGrpSpPr>
        <p:cNvPr id="1" name=""/>
        <p:cNvGrpSpPr/>
        <p:nvPr/>
      </p:nvGrpSpPr>
      <p:grpSpPr>
        <a:xfrm>
          <a:off x="0" y="0"/>
          <a:ext cx="0" cy="0"/>
          <a:chOff x="0" y="0"/>
          <a:chExt cx="0" cy="0"/>
        </a:xfrm>
      </p:grpSpPr>
      <p:sp>
        <p:nvSpPr>
          <p:cNvPr id="2" name="Otsikko 1"/>
          <p:cNvSpPr>
            <a:spLocks noGrp="1"/>
          </p:cNvSpPr>
          <p:nvPr>
            <p:ph type="ctrTitle"/>
          </p:nvPr>
        </p:nvSpPr>
        <p:spPr>
          <a:xfrm>
            <a:off x="4217941" y="1562558"/>
            <a:ext cx="4104000" cy="1883430"/>
          </a:xfrm>
        </p:spPr>
        <p:txBody>
          <a:bodyPr>
            <a:normAutofit/>
          </a:bodyPr>
          <a:lstStyle>
            <a:lvl1pPr algn="l">
              <a:defRPr sz="3200" b="1">
                <a:solidFill>
                  <a:schemeClr val="tx1"/>
                </a:solidFill>
              </a:defRPr>
            </a:lvl1pPr>
          </a:lstStyle>
          <a:p>
            <a:r>
              <a:rPr lang="fi-FI"/>
              <a:t>Muokkaa ots. perustyyl. napsautt.</a:t>
            </a:r>
            <a:endParaRPr lang="en-GB"/>
          </a:p>
        </p:txBody>
      </p:sp>
      <p:sp>
        <p:nvSpPr>
          <p:cNvPr id="3" name="Alaotsikko 2"/>
          <p:cNvSpPr>
            <a:spLocks noGrp="1"/>
          </p:cNvSpPr>
          <p:nvPr>
            <p:ph type="subTitle" idx="1"/>
          </p:nvPr>
        </p:nvSpPr>
        <p:spPr>
          <a:xfrm>
            <a:off x="4217941" y="3445988"/>
            <a:ext cx="4104000" cy="618300"/>
          </a:xfrm>
        </p:spPr>
        <p:txBody>
          <a:bodyPr>
            <a:normAutofit/>
          </a:bodyPr>
          <a:lstStyle>
            <a:lvl1pPr marL="0" indent="0" algn="l">
              <a:buNone/>
              <a:defRPr sz="1500" b="1">
                <a:solidFill>
                  <a:schemeClr val="tx1"/>
                </a:solidFill>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fi-FI"/>
              <a:t>Muokkaa alaotsikon perustyyliä napsautt.</a:t>
            </a:r>
            <a:endParaRPr lang="en-GB"/>
          </a:p>
        </p:txBody>
      </p:sp>
    </p:spTree>
    <p:extLst>
      <p:ext uri="{BB962C8B-B14F-4D97-AF65-F5344CB8AC3E}">
        <p14:creationId xmlns:p14="http://schemas.microsoft.com/office/powerpoint/2010/main" val="24269449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Otsikko ja sisältö">
    <p:spTree>
      <p:nvGrpSpPr>
        <p:cNvPr id="1" name=""/>
        <p:cNvGrpSpPr/>
        <p:nvPr/>
      </p:nvGrpSpPr>
      <p:grpSpPr>
        <a:xfrm>
          <a:off x="0" y="0"/>
          <a:ext cx="0" cy="0"/>
          <a:chOff x="0" y="0"/>
          <a:chExt cx="0" cy="0"/>
        </a:xfrm>
      </p:grpSpPr>
      <p:sp>
        <p:nvSpPr>
          <p:cNvPr id="3" name="Sisällön paikkamerkki 2"/>
          <p:cNvSpPr>
            <a:spLocks noGrp="1"/>
          </p:cNvSpPr>
          <p:nvPr>
            <p:ph idx="1" hasCustomPrompt="1"/>
          </p:nvPr>
        </p:nvSpPr>
        <p:spPr>
          <a:xfrm>
            <a:off x="675000" y="904009"/>
            <a:ext cx="7776000" cy="3631991"/>
          </a:xfrm>
        </p:spPr>
        <p:txBody>
          <a:bodyPr>
            <a:normAutofit/>
          </a:bodyPr>
          <a:lstStyle>
            <a:lvl1pPr marL="180975" indent="-180975">
              <a:defRPr sz="1800"/>
            </a:lvl1pPr>
            <a:lvl2pPr marL="360363" indent="-179388">
              <a:defRPr sz="1600"/>
            </a:lvl2pPr>
            <a:lvl3pPr marL="541338" indent="-180975">
              <a:defRPr sz="1400"/>
            </a:lvl3pPr>
            <a:lvl4pPr marL="720725" indent="-179388">
              <a:defRPr sz="1400"/>
            </a:lvl4pPr>
            <a:lvl5pPr marL="808038" indent="-87313">
              <a:defRPr sz="1200"/>
            </a:lvl5pPr>
          </a:lstStyle>
          <a:p>
            <a:pPr lvl="0"/>
            <a:r>
              <a:rPr lang="fi-FI" noProof="0"/>
              <a:t>Muokkaa tekstin perustyylejä</a:t>
            </a:r>
          </a:p>
          <a:p>
            <a:pPr lvl="1"/>
            <a:r>
              <a:rPr lang="fi-FI" noProof="0"/>
              <a:t>toinen taso</a:t>
            </a:r>
          </a:p>
          <a:p>
            <a:pPr lvl="2"/>
            <a:r>
              <a:rPr lang="fi-FI" noProof="0"/>
              <a:t>kolmas taso</a:t>
            </a:r>
          </a:p>
          <a:p>
            <a:pPr lvl="3"/>
            <a:r>
              <a:rPr lang="fi-FI" noProof="0"/>
              <a:t>neljäs taso</a:t>
            </a:r>
          </a:p>
          <a:p>
            <a:pPr lvl="4"/>
            <a:r>
              <a:rPr lang="fi-FI" noProof="0"/>
              <a:t>viides taso</a:t>
            </a:r>
          </a:p>
        </p:txBody>
      </p:sp>
      <p:sp>
        <p:nvSpPr>
          <p:cNvPr id="6" name="Dian numeron paikkamerkki 5"/>
          <p:cNvSpPr>
            <a:spLocks noGrp="1"/>
          </p:cNvSpPr>
          <p:nvPr>
            <p:ph type="sldNum" sz="quarter" idx="12"/>
          </p:nvPr>
        </p:nvSpPr>
        <p:spPr>
          <a:xfrm>
            <a:off x="8686577" y="4845636"/>
            <a:ext cx="414046" cy="273844"/>
          </a:xfrm>
        </p:spPr>
        <p:txBody>
          <a:bodyPr/>
          <a:lstStyle>
            <a:lvl1pPr>
              <a:defRPr b="0">
                <a:solidFill>
                  <a:schemeClr val="tx1"/>
                </a:solidFill>
              </a:defRPr>
            </a:lvl1pPr>
          </a:lstStyle>
          <a:p>
            <a:fld id="{DDE9422E-AB18-498F-A7FF-179425C9812D}" type="slidenum">
              <a:rPr lang="fi-FI" smtClean="0"/>
              <a:pPr/>
              <a:t>‹#›</a:t>
            </a:fld>
            <a:endParaRPr lang="fi-FI"/>
          </a:p>
        </p:txBody>
      </p:sp>
      <p:sp>
        <p:nvSpPr>
          <p:cNvPr id="7" name="Otsikko 6">
            <a:extLst>
              <a:ext uri="{FF2B5EF4-FFF2-40B4-BE49-F238E27FC236}">
                <a16:creationId xmlns:a16="http://schemas.microsoft.com/office/drawing/2014/main" id="{8FF9A71E-91DA-403A-976B-1B0C59053A32}"/>
              </a:ext>
            </a:extLst>
          </p:cNvPr>
          <p:cNvSpPr>
            <a:spLocks noGrp="1"/>
          </p:cNvSpPr>
          <p:nvPr>
            <p:ph type="title" hasCustomPrompt="1"/>
          </p:nvPr>
        </p:nvSpPr>
        <p:spPr>
          <a:xfrm>
            <a:off x="683569" y="120655"/>
            <a:ext cx="7776863" cy="675000"/>
          </a:xfrm>
        </p:spPr>
        <p:txBody>
          <a:bodyPr>
            <a:normAutofit/>
          </a:bodyPr>
          <a:lstStyle>
            <a:lvl1pPr algn="l">
              <a:defRPr sz="2800">
                <a:solidFill>
                  <a:srgbClr val="002E6C"/>
                </a:solidFill>
              </a:defRPr>
            </a:lvl1pPr>
          </a:lstStyle>
          <a:p>
            <a:r>
              <a:rPr lang="fi-FI" noProof="0"/>
              <a:t>Muokkaa </a:t>
            </a:r>
            <a:r>
              <a:rPr lang="fi-FI" noProof="0" err="1"/>
              <a:t>ots</a:t>
            </a:r>
            <a:r>
              <a:rPr lang="fi-FI" noProof="0"/>
              <a:t>. </a:t>
            </a:r>
            <a:r>
              <a:rPr lang="fi-FI" noProof="0" err="1"/>
              <a:t>perustyyl</a:t>
            </a:r>
            <a:r>
              <a:rPr lang="fi-FI" noProof="0"/>
              <a:t>. </a:t>
            </a:r>
            <a:r>
              <a:rPr lang="fi-FI" noProof="0" err="1"/>
              <a:t>napsautt</a:t>
            </a:r>
            <a:r>
              <a:rPr lang="fi-FI" noProof="0"/>
              <a:t>.</a:t>
            </a:r>
          </a:p>
        </p:txBody>
      </p:sp>
    </p:spTree>
    <p:extLst>
      <p:ext uri="{BB962C8B-B14F-4D97-AF65-F5344CB8AC3E}">
        <p14:creationId xmlns:p14="http://schemas.microsoft.com/office/powerpoint/2010/main" val="26632354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Väliotsikko">
    <p:bg>
      <p:bgPr>
        <a:solidFill>
          <a:srgbClr val="005D8C"/>
        </a:solidFill>
        <a:effectLst/>
      </p:bgPr>
    </p:bg>
    <p:spTree>
      <p:nvGrpSpPr>
        <p:cNvPr id="1" name=""/>
        <p:cNvGrpSpPr/>
        <p:nvPr/>
      </p:nvGrpSpPr>
      <p:grpSpPr>
        <a:xfrm>
          <a:off x="0" y="0"/>
          <a:ext cx="0" cy="0"/>
          <a:chOff x="0" y="0"/>
          <a:chExt cx="0" cy="0"/>
        </a:xfrm>
      </p:grpSpPr>
      <p:sp>
        <p:nvSpPr>
          <p:cNvPr id="5" name="Otsikko 4">
            <a:extLst>
              <a:ext uri="{FF2B5EF4-FFF2-40B4-BE49-F238E27FC236}">
                <a16:creationId xmlns:a16="http://schemas.microsoft.com/office/drawing/2014/main" id="{100189D4-CA77-444A-A8F4-85A8B420D96C}"/>
              </a:ext>
            </a:extLst>
          </p:cNvPr>
          <p:cNvSpPr>
            <a:spLocks noGrp="1"/>
          </p:cNvSpPr>
          <p:nvPr>
            <p:ph type="title"/>
          </p:nvPr>
        </p:nvSpPr>
        <p:spPr>
          <a:xfrm>
            <a:off x="707537" y="1167594"/>
            <a:ext cx="7776863" cy="2620232"/>
          </a:xfrm>
        </p:spPr>
        <p:txBody>
          <a:bodyPr anchor="ctr">
            <a:normAutofit/>
          </a:bodyPr>
          <a:lstStyle>
            <a:lvl1pPr algn="ctr">
              <a:defRPr sz="3525">
                <a:solidFill>
                  <a:schemeClr val="bg1"/>
                </a:solidFill>
              </a:defRPr>
            </a:lvl1pPr>
          </a:lstStyle>
          <a:p>
            <a:r>
              <a:rPr lang="fi-FI"/>
              <a:t>Muokkaa ots. perustyyl. napsautt.</a:t>
            </a:r>
          </a:p>
        </p:txBody>
      </p:sp>
      <p:sp>
        <p:nvSpPr>
          <p:cNvPr id="9" name="Dian numeron paikkamerkki 8">
            <a:extLst>
              <a:ext uri="{FF2B5EF4-FFF2-40B4-BE49-F238E27FC236}">
                <a16:creationId xmlns:a16="http://schemas.microsoft.com/office/drawing/2014/main" id="{436FC7A8-4E7E-46E4-8243-42830BBF85A6}"/>
              </a:ext>
            </a:extLst>
          </p:cNvPr>
          <p:cNvSpPr>
            <a:spLocks noGrp="1"/>
          </p:cNvSpPr>
          <p:nvPr>
            <p:ph type="sldNum" sz="quarter" idx="12"/>
          </p:nvPr>
        </p:nvSpPr>
        <p:spPr>
          <a:xfrm>
            <a:off x="8673519" y="4767264"/>
            <a:ext cx="414046" cy="273844"/>
          </a:xfrm>
        </p:spPr>
        <p:txBody>
          <a:bodyPr/>
          <a:lstStyle>
            <a:lvl1pPr>
              <a:defRPr b="0">
                <a:solidFill>
                  <a:schemeClr val="bg1"/>
                </a:solidFill>
              </a:defRPr>
            </a:lvl1pPr>
          </a:lstStyle>
          <a:p>
            <a:fld id="{DDE9422E-AB18-498F-A7FF-179425C9812D}" type="slidenum">
              <a:rPr lang="fi-FI" smtClean="0"/>
              <a:pPr/>
              <a:t>‹#›</a:t>
            </a:fld>
            <a:endParaRPr lang="fi-FI"/>
          </a:p>
        </p:txBody>
      </p:sp>
    </p:spTree>
    <p:extLst>
      <p:ext uri="{BB962C8B-B14F-4D97-AF65-F5344CB8AC3E}">
        <p14:creationId xmlns:p14="http://schemas.microsoft.com/office/powerpoint/2010/main" val="25863707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2_Väliotsikko">
    <p:bg>
      <p:bgPr>
        <a:solidFill>
          <a:srgbClr val="C5CDE5"/>
        </a:solidFill>
        <a:effectLst/>
      </p:bgPr>
    </p:bg>
    <p:spTree>
      <p:nvGrpSpPr>
        <p:cNvPr id="1" name=""/>
        <p:cNvGrpSpPr/>
        <p:nvPr/>
      </p:nvGrpSpPr>
      <p:grpSpPr>
        <a:xfrm>
          <a:off x="0" y="0"/>
          <a:ext cx="0" cy="0"/>
          <a:chOff x="0" y="0"/>
          <a:chExt cx="0" cy="0"/>
        </a:xfrm>
      </p:grpSpPr>
      <p:sp>
        <p:nvSpPr>
          <p:cNvPr id="5" name="Otsikko 4">
            <a:extLst>
              <a:ext uri="{FF2B5EF4-FFF2-40B4-BE49-F238E27FC236}">
                <a16:creationId xmlns:a16="http://schemas.microsoft.com/office/drawing/2014/main" id="{100189D4-CA77-444A-A8F4-85A8B420D96C}"/>
              </a:ext>
            </a:extLst>
          </p:cNvPr>
          <p:cNvSpPr>
            <a:spLocks noGrp="1"/>
          </p:cNvSpPr>
          <p:nvPr>
            <p:ph type="title"/>
          </p:nvPr>
        </p:nvSpPr>
        <p:spPr>
          <a:xfrm>
            <a:off x="707537" y="1167594"/>
            <a:ext cx="7776863" cy="2620232"/>
          </a:xfrm>
        </p:spPr>
        <p:txBody>
          <a:bodyPr anchor="ctr">
            <a:normAutofit/>
          </a:bodyPr>
          <a:lstStyle>
            <a:lvl1pPr algn="ctr">
              <a:defRPr sz="3525">
                <a:solidFill>
                  <a:schemeClr val="tx1"/>
                </a:solidFill>
              </a:defRPr>
            </a:lvl1pPr>
          </a:lstStyle>
          <a:p>
            <a:r>
              <a:rPr lang="fi-FI"/>
              <a:t>Muokkaa ots. perustyyl. napsautt.</a:t>
            </a:r>
          </a:p>
        </p:txBody>
      </p:sp>
      <p:sp>
        <p:nvSpPr>
          <p:cNvPr id="9" name="Dian numeron paikkamerkki 8">
            <a:extLst>
              <a:ext uri="{FF2B5EF4-FFF2-40B4-BE49-F238E27FC236}">
                <a16:creationId xmlns:a16="http://schemas.microsoft.com/office/drawing/2014/main" id="{436FC7A8-4E7E-46E4-8243-42830BBF85A6}"/>
              </a:ext>
            </a:extLst>
          </p:cNvPr>
          <p:cNvSpPr>
            <a:spLocks noGrp="1"/>
          </p:cNvSpPr>
          <p:nvPr>
            <p:ph type="sldNum" sz="quarter" idx="12"/>
          </p:nvPr>
        </p:nvSpPr>
        <p:spPr>
          <a:xfrm>
            <a:off x="8673519" y="4767264"/>
            <a:ext cx="414046" cy="273844"/>
          </a:xfrm>
        </p:spPr>
        <p:txBody>
          <a:bodyPr/>
          <a:lstStyle>
            <a:lvl1pPr>
              <a:defRPr b="0">
                <a:solidFill>
                  <a:schemeClr val="tx1"/>
                </a:solidFill>
              </a:defRPr>
            </a:lvl1pPr>
          </a:lstStyle>
          <a:p>
            <a:fld id="{DDE9422E-AB18-498F-A7FF-179425C9812D}" type="slidenum">
              <a:rPr lang="fi-FI" smtClean="0"/>
              <a:pPr/>
              <a:t>‹#›</a:t>
            </a:fld>
            <a:endParaRPr lang="fi-FI"/>
          </a:p>
        </p:txBody>
      </p:sp>
    </p:spTree>
    <p:extLst>
      <p:ext uri="{BB962C8B-B14F-4D97-AF65-F5344CB8AC3E}">
        <p14:creationId xmlns:p14="http://schemas.microsoft.com/office/powerpoint/2010/main" val="679099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4" name="Dian numeron paikkamerkki 3"/>
          <p:cNvSpPr>
            <a:spLocks noGrp="1"/>
          </p:cNvSpPr>
          <p:nvPr>
            <p:ph type="sldNum" sz="quarter" idx="12"/>
          </p:nvPr>
        </p:nvSpPr>
        <p:spPr>
          <a:xfrm>
            <a:off x="8668457" y="4812704"/>
            <a:ext cx="414046" cy="273844"/>
          </a:xfrm>
        </p:spPr>
        <p:txBody>
          <a:bodyPr/>
          <a:lstStyle>
            <a:lvl1pPr>
              <a:defRPr b="0">
                <a:solidFill>
                  <a:schemeClr val="tx1"/>
                </a:solidFill>
              </a:defRPr>
            </a:lvl1pPr>
          </a:lstStyle>
          <a:p>
            <a:fld id="{DDE9422E-AB18-498F-A7FF-179425C9812D}" type="slidenum">
              <a:rPr lang="fi-FI" smtClean="0"/>
              <a:pPr/>
              <a:t>‹#›</a:t>
            </a:fld>
            <a:endParaRPr lang="fi-FI"/>
          </a:p>
        </p:txBody>
      </p:sp>
    </p:spTree>
    <p:extLst>
      <p:ext uri="{BB962C8B-B14F-4D97-AF65-F5344CB8AC3E}">
        <p14:creationId xmlns:p14="http://schemas.microsoft.com/office/powerpoint/2010/main" val="36083150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userDrawn="1">
  <p:cSld name="Sisältö ja kuva">
    <p:spTree>
      <p:nvGrpSpPr>
        <p:cNvPr id="1" name=""/>
        <p:cNvGrpSpPr/>
        <p:nvPr/>
      </p:nvGrpSpPr>
      <p:grpSpPr>
        <a:xfrm>
          <a:off x="0" y="0"/>
          <a:ext cx="0" cy="0"/>
          <a:chOff x="0" y="0"/>
          <a:chExt cx="0" cy="0"/>
        </a:xfrm>
      </p:grpSpPr>
      <p:sp>
        <p:nvSpPr>
          <p:cNvPr id="10" name="Kuvan paikkamerkki 9">
            <a:extLst>
              <a:ext uri="{FF2B5EF4-FFF2-40B4-BE49-F238E27FC236}">
                <a16:creationId xmlns:a16="http://schemas.microsoft.com/office/drawing/2014/main" id="{D54A5C3F-00AD-444A-A1A3-54E99FB207CF}"/>
              </a:ext>
            </a:extLst>
          </p:cNvPr>
          <p:cNvSpPr>
            <a:spLocks noGrp="1"/>
          </p:cNvSpPr>
          <p:nvPr>
            <p:ph type="pic" sz="quarter" idx="13"/>
          </p:nvPr>
        </p:nvSpPr>
        <p:spPr bwMode="hidden">
          <a:xfrm>
            <a:off x="4582887" y="0"/>
            <a:ext cx="4561115" cy="5143500"/>
          </a:xfrm>
          <a:solidFill>
            <a:schemeClr val="accent1"/>
          </a:solidFill>
        </p:spPr>
        <p:txBody>
          <a:bodyPr/>
          <a:lstStyle>
            <a:lvl1pPr>
              <a:defRPr>
                <a:solidFill>
                  <a:schemeClr val="bg1"/>
                </a:solidFill>
              </a:defRPr>
            </a:lvl1pPr>
          </a:lstStyle>
          <a:p>
            <a:r>
              <a:rPr lang="fi-FI"/>
              <a:t>Lisää kuva napsauttamalla kuvaketta</a:t>
            </a:r>
          </a:p>
        </p:txBody>
      </p:sp>
      <p:sp>
        <p:nvSpPr>
          <p:cNvPr id="2" name="Otsikko 1"/>
          <p:cNvSpPr>
            <a:spLocks noGrp="1"/>
          </p:cNvSpPr>
          <p:nvPr>
            <p:ph type="title"/>
          </p:nvPr>
        </p:nvSpPr>
        <p:spPr>
          <a:xfrm>
            <a:off x="675000" y="735546"/>
            <a:ext cx="3564000" cy="675000"/>
          </a:xfrm>
        </p:spPr>
        <p:txBody>
          <a:bodyPr>
            <a:noAutofit/>
          </a:bodyPr>
          <a:lstStyle>
            <a:lvl1pPr algn="l">
              <a:defRPr sz="2850"/>
            </a:lvl1pPr>
          </a:lstStyle>
          <a:p>
            <a:r>
              <a:rPr lang="fi-FI"/>
              <a:t>Muokkaa ots. perustyyl. napsautt.</a:t>
            </a:r>
            <a:endParaRPr lang="en-GB"/>
          </a:p>
        </p:txBody>
      </p:sp>
      <p:sp>
        <p:nvSpPr>
          <p:cNvPr id="3" name="Sisällön paikkamerkki 2"/>
          <p:cNvSpPr>
            <a:spLocks noGrp="1"/>
          </p:cNvSpPr>
          <p:nvPr>
            <p:ph sz="half" idx="1"/>
          </p:nvPr>
        </p:nvSpPr>
        <p:spPr>
          <a:xfrm>
            <a:off x="674999" y="1566000"/>
            <a:ext cx="3564000" cy="2970000"/>
          </a:xfrm>
        </p:spPr>
        <p:txBody>
          <a:bodyPr>
            <a:normAutofit/>
          </a:bodyPr>
          <a:lstStyle>
            <a:lvl1pPr>
              <a:defRPr sz="1500"/>
            </a:lvl1pPr>
            <a:lvl2pPr>
              <a:defRPr sz="1500"/>
            </a:lvl2pPr>
            <a:lvl3pPr>
              <a:defRPr sz="1500"/>
            </a:lvl3pPr>
            <a:lvl4pPr>
              <a:defRPr sz="1500"/>
            </a:lvl4pPr>
            <a:lvl5pPr>
              <a:defRPr sz="1500"/>
            </a:lvl5pPr>
            <a:lvl6pPr>
              <a:defRPr sz="1800"/>
            </a:lvl6pPr>
            <a:lvl7pPr>
              <a:defRPr sz="1800"/>
            </a:lvl7pPr>
            <a:lvl8pPr>
              <a:defRPr sz="1800"/>
            </a:lvl8pPr>
            <a:lvl9pPr>
              <a:defRPr sz="1800"/>
            </a:lvl9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GB"/>
          </a:p>
        </p:txBody>
      </p:sp>
      <p:sp>
        <p:nvSpPr>
          <p:cNvPr id="15" name="Päivämäärän paikkamerkki 14">
            <a:extLst>
              <a:ext uri="{FF2B5EF4-FFF2-40B4-BE49-F238E27FC236}">
                <a16:creationId xmlns:a16="http://schemas.microsoft.com/office/drawing/2014/main" id="{8DFD771D-4FE5-41F6-99EE-08258622B74F}"/>
              </a:ext>
            </a:extLst>
          </p:cNvPr>
          <p:cNvSpPr>
            <a:spLocks noGrp="1"/>
          </p:cNvSpPr>
          <p:nvPr>
            <p:ph type="dt" sz="half" idx="15"/>
          </p:nvPr>
        </p:nvSpPr>
        <p:spPr/>
        <p:txBody>
          <a:bodyPr/>
          <a:lstStyle>
            <a:lvl1pPr>
              <a:defRPr>
                <a:noFill/>
              </a:defRPr>
            </a:lvl1pPr>
          </a:lstStyle>
          <a:p>
            <a:fld id="{6FCEE86B-2AA9-41D2-B601-EC72A4404D24}" type="datetime1">
              <a:rPr lang="en-GB" smtClean="0"/>
              <a:t>17/07/2023</a:t>
            </a:fld>
            <a:endParaRPr lang="fi-FI"/>
          </a:p>
        </p:txBody>
      </p:sp>
      <p:sp>
        <p:nvSpPr>
          <p:cNvPr id="16" name="Alatunnisteen paikkamerkki 15">
            <a:extLst>
              <a:ext uri="{FF2B5EF4-FFF2-40B4-BE49-F238E27FC236}">
                <a16:creationId xmlns:a16="http://schemas.microsoft.com/office/drawing/2014/main" id="{6622E753-495C-41E1-B8D4-E2758AAB33FD}"/>
              </a:ext>
            </a:extLst>
          </p:cNvPr>
          <p:cNvSpPr>
            <a:spLocks noGrp="1"/>
          </p:cNvSpPr>
          <p:nvPr>
            <p:ph type="ftr" sz="quarter" idx="16"/>
          </p:nvPr>
        </p:nvSpPr>
        <p:spPr/>
        <p:txBody>
          <a:bodyPr/>
          <a:lstStyle>
            <a:lvl1pPr>
              <a:defRPr>
                <a:noFill/>
              </a:defRPr>
            </a:lvl1pPr>
          </a:lstStyle>
          <a:p>
            <a:r>
              <a:rPr lang="fi-FI"/>
              <a:t>[Etunimi Sukunimi]</a:t>
            </a:r>
          </a:p>
        </p:txBody>
      </p:sp>
      <p:sp>
        <p:nvSpPr>
          <p:cNvPr id="17" name="Dian numeron paikkamerkki 16">
            <a:extLst>
              <a:ext uri="{FF2B5EF4-FFF2-40B4-BE49-F238E27FC236}">
                <a16:creationId xmlns:a16="http://schemas.microsoft.com/office/drawing/2014/main" id="{4DB4319C-5F45-4366-ADBE-768B9E6C8848}"/>
              </a:ext>
            </a:extLst>
          </p:cNvPr>
          <p:cNvSpPr>
            <a:spLocks noGrp="1"/>
          </p:cNvSpPr>
          <p:nvPr>
            <p:ph type="sldNum" sz="quarter" idx="17"/>
          </p:nvPr>
        </p:nvSpPr>
        <p:spPr/>
        <p:txBody>
          <a:bodyPr/>
          <a:lstStyle/>
          <a:p>
            <a:fld id="{DDE9422E-AB18-498F-A7FF-179425C9812D}" type="slidenum">
              <a:rPr lang="fi-FI" smtClean="0"/>
              <a:t>‹#›</a:t>
            </a:fld>
            <a:endParaRPr lang="fi-FI"/>
          </a:p>
        </p:txBody>
      </p:sp>
    </p:spTree>
    <p:extLst>
      <p:ext uri="{BB962C8B-B14F-4D97-AF65-F5344CB8AC3E}">
        <p14:creationId xmlns:p14="http://schemas.microsoft.com/office/powerpoint/2010/main" val="1302401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6" name="Rectangle 6"/>
          <p:cNvSpPr txBox="1">
            <a:spLocks noChangeArrowheads="1"/>
          </p:cNvSpPr>
          <p:nvPr userDrawn="1"/>
        </p:nvSpPr>
        <p:spPr>
          <a:xfrm>
            <a:off x="8478000" y="4833001"/>
            <a:ext cx="540060" cy="187106"/>
          </a:xfrm>
          <a:prstGeom prst="rect">
            <a:avLst/>
          </a:prstGeom>
          <a:ln/>
        </p:spPr>
        <p:txBody>
          <a:bodyPr anchor="ctr"/>
          <a:lstStyle>
            <a:defPPr>
              <a:defRPr lang="en-GB"/>
            </a:defPPr>
            <a:lvl1pPr algn="r" rtl="0" fontAlgn="base">
              <a:lnSpc>
                <a:spcPct val="90000"/>
              </a:lnSpc>
              <a:spcBef>
                <a:spcPct val="20000"/>
              </a:spcBef>
              <a:spcAft>
                <a:spcPct val="0"/>
              </a:spcAft>
              <a:buClr>
                <a:schemeClr val="tx1"/>
              </a:buClr>
              <a:defRPr sz="1000" kern="1200">
                <a:solidFill>
                  <a:schemeClr val="bg1">
                    <a:lumMod val="75000"/>
                  </a:schemeClr>
                </a:solidFill>
                <a:latin typeface="+mn-lt"/>
                <a:ea typeface="+mn-ea"/>
                <a:cs typeface="+mn-cs"/>
              </a:defRPr>
            </a:lvl1pPr>
            <a:lvl2pPr marL="457200" algn="l" rtl="0" fontAlgn="base">
              <a:lnSpc>
                <a:spcPct val="90000"/>
              </a:lnSpc>
              <a:spcBef>
                <a:spcPct val="20000"/>
              </a:spcBef>
              <a:spcAft>
                <a:spcPct val="0"/>
              </a:spcAft>
              <a:buClr>
                <a:schemeClr val="tx1"/>
              </a:buClr>
              <a:defRPr sz="2400" kern="1200">
                <a:solidFill>
                  <a:srgbClr val="190099"/>
                </a:solidFill>
                <a:latin typeface="Tahoma" pitchFamily="34" charset="0"/>
                <a:ea typeface="+mn-ea"/>
                <a:cs typeface="+mn-cs"/>
              </a:defRPr>
            </a:lvl2pPr>
            <a:lvl3pPr marL="914400" algn="l" rtl="0" fontAlgn="base">
              <a:lnSpc>
                <a:spcPct val="90000"/>
              </a:lnSpc>
              <a:spcBef>
                <a:spcPct val="20000"/>
              </a:spcBef>
              <a:spcAft>
                <a:spcPct val="0"/>
              </a:spcAft>
              <a:buClr>
                <a:schemeClr val="tx1"/>
              </a:buClr>
              <a:defRPr sz="2400" kern="1200">
                <a:solidFill>
                  <a:srgbClr val="190099"/>
                </a:solidFill>
                <a:latin typeface="Tahoma" pitchFamily="34" charset="0"/>
                <a:ea typeface="+mn-ea"/>
                <a:cs typeface="+mn-cs"/>
              </a:defRPr>
            </a:lvl3pPr>
            <a:lvl4pPr marL="1371600" algn="l" rtl="0" fontAlgn="base">
              <a:lnSpc>
                <a:spcPct val="90000"/>
              </a:lnSpc>
              <a:spcBef>
                <a:spcPct val="20000"/>
              </a:spcBef>
              <a:spcAft>
                <a:spcPct val="0"/>
              </a:spcAft>
              <a:buClr>
                <a:schemeClr val="tx1"/>
              </a:buClr>
              <a:defRPr sz="2400" kern="1200">
                <a:solidFill>
                  <a:srgbClr val="190099"/>
                </a:solidFill>
                <a:latin typeface="Tahoma" pitchFamily="34" charset="0"/>
                <a:ea typeface="+mn-ea"/>
                <a:cs typeface="+mn-cs"/>
              </a:defRPr>
            </a:lvl4pPr>
            <a:lvl5pPr marL="1828800" algn="l" rtl="0" fontAlgn="base">
              <a:lnSpc>
                <a:spcPct val="90000"/>
              </a:lnSpc>
              <a:spcBef>
                <a:spcPct val="20000"/>
              </a:spcBef>
              <a:spcAft>
                <a:spcPct val="0"/>
              </a:spcAft>
              <a:buClr>
                <a:schemeClr val="tx1"/>
              </a:buClr>
              <a:defRPr sz="2400" kern="1200">
                <a:solidFill>
                  <a:srgbClr val="190099"/>
                </a:solidFill>
                <a:latin typeface="Tahoma" pitchFamily="34" charset="0"/>
                <a:ea typeface="+mn-ea"/>
                <a:cs typeface="+mn-cs"/>
              </a:defRPr>
            </a:lvl5pPr>
            <a:lvl6pPr marL="2286000" algn="l" defTabSz="914400" rtl="0" eaLnBrk="1" latinLnBrk="0" hangingPunct="1">
              <a:defRPr sz="2400" kern="1200">
                <a:solidFill>
                  <a:srgbClr val="190099"/>
                </a:solidFill>
                <a:latin typeface="Tahoma" pitchFamily="34" charset="0"/>
                <a:ea typeface="+mn-ea"/>
                <a:cs typeface="+mn-cs"/>
              </a:defRPr>
            </a:lvl6pPr>
            <a:lvl7pPr marL="2743200" algn="l" defTabSz="914400" rtl="0" eaLnBrk="1" latinLnBrk="0" hangingPunct="1">
              <a:defRPr sz="2400" kern="1200">
                <a:solidFill>
                  <a:srgbClr val="190099"/>
                </a:solidFill>
                <a:latin typeface="Tahoma" pitchFamily="34" charset="0"/>
                <a:ea typeface="+mn-ea"/>
                <a:cs typeface="+mn-cs"/>
              </a:defRPr>
            </a:lvl7pPr>
            <a:lvl8pPr marL="3200400" algn="l" defTabSz="914400" rtl="0" eaLnBrk="1" latinLnBrk="0" hangingPunct="1">
              <a:defRPr sz="2400" kern="1200">
                <a:solidFill>
                  <a:srgbClr val="190099"/>
                </a:solidFill>
                <a:latin typeface="Tahoma" pitchFamily="34" charset="0"/>
                <a:ea typeface="+mn-ea"/>
                <a:cs typeface="+mn-cs"/>
              </a:defRPr>
            </a:lvl8pPr>
            <a:lvl9pPr marL="3657600" algn="l" defTabSz="914400" rtl="0" eaLnBrk="1" latinLnBrk="0" hangingPunct="1">
              <a:defRPr sz="2400" kern="1200">
                <a:solidFill>
                  <a:srgbClr val="190099"/>
                </a:solidFill>
                <a:latin typeface="Tahoma" pitchFamily="34" charset="0"/>
                <a:ea typeface="+mn-ea"/>
                <a:cs typeface="+mn-cs"/>
              </a:defRPr>
            </a:lvl9pPr>
          </a:lstStyle>
          <a:p>
            <a:pPr>
              <a:defRPr/>
            </a:pPr>
            <a:fld id="{0E625F9F-E39C-4909-A50E-EF73BD3FDEBD}" type="slidenum">
              <a:rPr lang="fi-FI" sz="750" smtClean="0"/>
              <a:pPr>
                <a:defRPr/>
              </a:pPr>
              <a:t>‹#›</a:t>
            </a:fld>
            <a:endParaRPr lang="fi-FI" sz="750"/>
          </a:p>
        </p:txBody>
      </p:sp>
      <p:sp>
        <p:nvSpPr>
          <p:cNvPr id="8" name="Rectangle 2">
            <a:extLst>
              <a:ext uri="{FF2B5EF4-FFF2-40B4-BE49-F238E27FC236}">
                <a16:creationId xmlns:a16="http://schemas.microsoft.com/office/drawing/2014/main" id="{9B1E7EEC-37A6-884B-8292-A3800CE2EBBF}"/>
              </a:ext>
            </a:extLst>
          </p:cNvPr>
          <p:cNvSpPr>
            <a:spLocks noGrp="1" noChangeArrowheads="1"/>
          </p:cNvSpPr>
          <p:nvPr>
            <p:ph type="title"/>
          </p:nvPr>
        </p:nvSpPr>
        <p:spPr bwMode="auto">
          <a:xfrm>
            <a:off x="683568" y="789552"/>
            <a:ext cx="7884876" cy="6480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p>
            <a:pPr lvl="0"/>
            <a:r>
              <a:rPr lang="fi-FI" noProof="0" err="1"/>
              <a:t>Click</a:t>
            </a:r>
            <a:r>
              <a:rPr lang="fi-FI" noProof="0"/>
              <a:t> to </a:t>
            </a:r>
            <a:r>
              <a:rPr lang="fi-FI" noProof="0" err="1"/>
              <a:t>edit</a:t>
            </a:r>
            <a:r>
              <a:rPr lang="fi-FI" noProof="0"/>
              <a:t> Master </a:t>
            </a:r>
            <a:r>
              <a:rPr lang="fi-FI" noProof="0" err="1"/>
              <a:t>title</a:t>
            </a:r>
            <a:r>
              <a:rPr lang="fi-FI" noProof="0"/>
              <a:t> </a:t>
            </a:r>
            <a:r>
              <a:rPr lang="fi-FI" noProof="0" err="1"/>
              <a:t>style</a:t>
            </a:r>
            <a:endParaRPr lang="fi-FI" noProof="0"/>
          </a:p>
        </p:txBody>
      </p:sp>
      <p:sp>
        <p:nvSpPr>
          <p:cNvPr id="10" name="Rectangle 3">
            <a:extLst>
              <a:ext uri="{FF2B5EF4-FFF2-40B4-BE49-F238E27FC236}">
                <a16:creationId xmlns:a16="http://schemas.microsoft.com/office/drawing/2014/main" id="{A191994D-03E2-BC40-8E09-6656079BA5AF}"/>
              </a:ext>
            </a:extLst>
          </p:cNvPr>
          <p:cNvSpPr>
            <a:spLocks noGrp="1" noChangeArrowheads="1"/>
          </p:cNvSpPr>
          <p:nvPr>
            <p:ph idx="1"/>
          </p:nvPr>
        </p:nvSpPr>
        <p:spPr bwMode="auto">
          <a:xfrm>
            <a:off x="683568" y="1545636"/>
            <a:ext cx="7884876" cy="24302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lvl="0"/>
            <a:r>
              <a:rPr lang="fi-FI" noProof="0" err="1"/>
              <a:t>Click</a:t>
            </a:r>
            <a:r>
              <a:rPr lang="fi-FI" noProof="0"/>
              <a:t> to </a:t>
            </a:r>
            <a:r>
              <a:rPr lang="fi-FI" noProof="0" err="1"/>
              <a:t>edit</a:t>
            </a:r>
            <a:r>
              <a:rPr lang="fi-FI" noProof="0"/>
              <a:t> Master </a:t>
            </a:r>
            <a:r>
              <a:rPr lang="fi-FI" noProof="0" err="1"/>
              <a:t>text</a:t>
            </a:r>
            <a:r>
              <a:rPr lang="fi-FI" noProof="0"/>
              <a:t> </a:t>
            </a:r>
            <a:r>
              <a:rPr lang="fi-FI" noProof="0" err="1"/>
              <a:t>styles</a:t>
            </a:r>
            <a:endParaRPr lang="fi-FI" noProof="0"/>
          </a:p>
          <a:p>
            <a:pPr lvl="1"/>
            <a:r>
              <a:rPr lang="fi-FI" noProof="0"/>
              <a:t>Second </a:t>
            </a:r>
            <a:r>
              <a:rPr lang="fi-FI" noProof="0" err="1"/>
              <a:t>level</a:t>
            </a:r>
            <a:endParaRPr lang="fi-FI" noProof="0"/>
          </a:p>
          <a:p>
            <a:pPr lvl="2"/>
            <a:r>
              <a:rPr lang="fi-FI" noProof="0"/>
              <a:t>Third </a:t>
            </a:r>
            <a:r>
              <a:rPr lang="fi-FI" noProof="0" err="1"/>
              <a:t>level</a:t>
            </a:r>
            <a:endParaRPr lang="fi-FI" noProof="0"/>
          </a:p>
          <a:p>
            <a:pPr lvl="3"/>
            <a:r>
              <a:rPr lang="fi-FI" noProof="0" err="1"/>
              <a:t>Fourth</a:t>
            </a:r>
            <a:r>
              <a:rPr lang="fi-FI" noProof="0"/>
              <a:t> </a:t>
            </a:r>
            <a:r>
              <a:rPr lang="fi-FI" noProof="0" err="1"/>
              <a:t>level</a:t>
            </a:r>
            <a:endParaRPr lang="fi-FI" noProof="0"/>
          </a:p>
        </p:txBody>
      </p:sp>
    </p:spTree>
    <p:extLst>
      <p:ext uri="{BB962C8B-B14F-4D97-AF65-F5344CB8AC3E}">
        <p14:creationId xmlns:p14="http://schemas.microsoft.com/office/powerpoint/2010/main" val="31729392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683569" y="82718"/>
            <a:ext cx="7776863" cy="603081"/>
          </a:xfrm>
          <a:prstGeom prst="rect">
            <a:avLst/>
          </a:prstGeom>
        </p:spPr>
        <p:txBody>
          <a:bodyPr vert="horz" lIns="91440" tIns="45720" rIns="91440" bIns="45720" rtlCol="0" anchor="t">
            <a:normAutofit/>
          </a:bodyPr>
          <a:lstStyle/>
          <a:p>
            <a:r>
              <a:rPr lang="fi-FI"/>
              <a:t>Muokkaa </a:t>
            </a:r>
            <a:r>
              <a:rPr lang="fi-FI" err="1"/>
              <a:t>perustyyl</a:t>
            </a:r>
            <a:r>
              <a:rPr lang="fi-FI"/>
              <a:t>. </a:t>
            </a:r>
            <a:r>
              <a:rPr lang="fi-FI" err="1"/>
              <a:t>napsautt</a:t>
            </a:r>
            <a:r>
              <a:rPr lang="fi-FI"/>
              <a:t>.</a:t>
            </a:r>
            <a:endParaRPr lang="en-GB"/>
          </a:p>
        </p:txBody>
      </p:sp>
      <p:sp>
        <p:nvSpPr>
          <p:cNvPr id="3" name="Tekstin paikkamerkki 2"/>
          <p:cNvSpPr>
            <a:spLocks noGrp="1"/>
          </p:cNvSpPr>
          <p:nvPr>
            <p:ph type="body" idx="1"/>
          </p:nvPr>
        </p:nvSpPr>
        <p:spPr>
          <a:xfrm>
            <a:off x="675000" y="837000"/>
            <a:ext cx="7776000" cy="3699000"/>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a:p>
            <a:pPr lvl="5"/>
            <a:r>
              <a:rPr lang="fi-FI"/>
              <a:t>6</a:t>
            </a:r>
          </a:p>
          <a:p>
            <a:pPr lvl="6"/>
            <a:r>
              <a:rPr lang="fi-FI"/>
              <a:t>7</a:t>
            </a:r>
          </a:p>
          <a:p>
            <a:pPr lvl="7"/>
            <a:r>
              <a:rPr lang="fi-FI"/>
              <a:t>8</a:t>
            </a:r>
          </a:p>
          <a:p>
            <a:pPr lvl="8"/>
            <a:r>
              <a:rPr lang="fi-FI"/>
              <a:t>9</a:t>
            </a:r>
          </a:p>
        </p:txBody>
      </p:sp>
      <p:sp>
        <p:nvSpPr>
          <p:cNvPr id="6" name="Dian numeron paikkamerkki 5"/>
          <p:cNvSpPr>
            <a:spLocks noGrp="1"/>
          </p:cNvSpPr>
          <p:nvPr>
            <p:ph type="sldNum" sz="quarter" idx="4"/>
          </p:nvPr>
        </p:nvSpPr>
        <p:spPr>
          <a:xfrm>
            <a:off x="143508" y="4767264"/>
            <a:ext cx="414046" cy="273844"/>
          </a:xfrm>
          <a:prstGeom prst="rect">
            <a:avLst/>
          </a:prstGeom>
        </p:spPr>
        <p:txBody>
          <a:bodyPr vert="horz" lIns="91440" tIns="45720" rIns="91440" bIns="45720" rtlCol="0" anchor="ctr"/>
          <a:lstStyle>
            <a:lvl1pPr algn="l">
              <a:defRPr sz="900" b="1">
                <a:solidFill>
                  <a:schemeClr val="tx2"/>
                </a:solidFill>
              </a:defRPr>
            </a:lvl1pPr>
          </a:lstStyle>
          <a:p>
            <a:fld id="{DDE9422E-AB18-498F-A7FF-179425C9812D}" type="slidenum">
              <a:rPr lang="fi-FI" smtClean="0"/>
              <a:t>‹#›</a:t>
            </a:fld>
            <a:endParaRPr lang="fi-FI"/>
          </a:p>
        </p:txBody>
      </p:sp>
    </p:spTree>
    <p:extLst>
      <p:ext uri="{BB962C8B-B14F-4D97-AF65-F5344CB8AC3E}">
        <p14:creationId xmlns:p14="http://schemas.microsoft.com/office/powerpoint/2010/main" val="2138048545"/>
      </p:ext>
    </p:extLst>
  </p:cSld>
  <p:clrMap bg1="lt1" tx1="dk1" bg2="lt2" tx2="dk2" accent1="accent1" accent2="accent2" accent3="accent3" accent4="accent4" accent5="accent5" accent6="accent6" hlink="hlink" folHlink="folHlink"/>
  <p:sldLayoutIdLst>
    <p:sldLayoutId id="2147483736" r:id="rId1"/>
    <p:sldLayoutId id="2147483735" r:id="rId2"/>
    <p:sldLayoutId id="2147483739" r:id="rId3"/>
    <p:sldLayoutId id="2147483855" r:id="rId4"/>
    <p:sldLayoutId id="2147483751" r:id="rId5"/>
    <p:sldLayoutId id="2147483856" r:id="rId6"/>
    <p:sldLayoutId id="2147483857" r:id="rId7"/>
  </p:sldLayoutIdLst>
  <p:hf hdr="0" ftr="0" dt="0"/>
  <p:txStyles>
    <p:titleStyle>
      <a:lvl1pPr algn="l" defTabSz="914378" rtl="0" eaLnBrk="1" latinLnBrk="0" hangingPunct="1">
        <a:spcBef>
          <a:spcPct val="0"/>
        </a:spcBef>
        <a:buNone/>
        <a:defRPr sz="2400" b="1" kern="1200">
          <a:solidFill>
            <a:srgbClr val="002E6C"/>
          </a:solidFill>
          <a:latin typeface="+mj-lt"/>
          <a:ea typeface="+mj-ea"/>
          <a:cs typeface="+mj-cs"/>
        </a:defRPr>
      </a:lvl1pPr>
    </p:titleStyle>
    <p:bodyStyle>
      <a:lvl1pPr marL="0" indent="-135000" algn="l" defTabSz="914378" rtl="0" eaLnBrk="1" latinLnBrk="0" hangingPunct="1">
        <a:spcBef>
          <a:spcPct val="20000"/>
        </a:spcBef>
        <a:buFont typeface="Arial" pitchFamily="34" charset="0"/>
        <a:buChar char="•"/>
        <a:defRPr sz="1600" kern="1200">
          <a:solidFill>
            <a:schemeClr val="tx1"/>
          </a:solidFill>
          <a:latin typeface="+mn-lt"/>
          <a:ea typeface="+mn-ea"/>
          <a:cs typeface="+mn-cs"/>
        </a:defRPr>
      </a:lvl1pPr>
      <a:lvl2pPr marL="270000" indent="-135000" algn="l" defTabSz="914378"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2pPr>
      <a:lvl3pPr marL="405000" indent="-135000" algn="l" defTabSz="914378" rtl="0" eaLnBrk="1" latinLnBrk="0" hangingPunct="1">
        <a:spcBef>
          <a:spcPct val="20000"/>
        </a:spcBef>
        <a:buFont typeface="Arial" pitchFamily="34" charset="0"/>
        <a:buChar char="•"/>
        <a:defRPr sz="1600" kern="1200">
          <a:solidFill>
            <a:schemeClr val="tx1"/>
          </a:solidFill>
          <a:latin typeface="+mn-lt"/>
          <a:ea typeface="+mn-ea"/>
          <a:cs typeface="+mn-cs"/>
        </a:defRPr>
      </a:lvl3pPr>
      <a:lvl4pPr marL="540000" indent="-135000" algn="l" defTabSz="914378"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675000" indent="-135000" algn="l" defTabSz="914378"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810000" indent="-135000" algn="l" defTabSz="914378" rtl="0" eaLnBrk="1" latinLnBrk="0" hangingPunct="1">
        <a:spcBef>
          <a:spcPct val="20000"/>
        </a:spcBef>
        <a:buFont typeface="Arial" pitchFamily="34" charset="0"/>
        <a:buChar char="•"/>
        <a:defRPr sz="1600" kern="1200">
          <a:solidFill>
            <a:schemeClr val="tx1"/>
          </a:solidFill>
          <a:latin typeface="+mn-lt"/>
          <a:ea typeface="+mn-ea"/>
          <a:cs typeface="+mn-cs"/>
        </a:defRPr>
      </a:lvl6pPr>
      <a:lvl7pPr marL="945000" indent="-135000" algn="l" defTabSz="914378" rtl="0" eaLnBrk="1" latinLnBrk="0" hangingPunct="1">
        <a:spcBef>
          <a:spcPct val="20000"/>
        </a:spcBef>
        <a:buFont typeface="Arial" pitchFamily="34" charset="0"/>
        <a:buChar char="•"/>
        <a:defRPr sz="1600" kern="1200">
          <a:solidFill>
            <a:schemeClr val="tx1"/>
          </a:solidFill>
          <a:latin typeface="+mn-lt"/>
          <a:ea typeface="+mn-ea"/>
          <a:cs typeface="+mn-cs"/>
        </a:defRPr>
      </a:lvl7pPr>
      <a:lvl8pPr marL="1080000" indent="-135000" algn="l" defTabSz="914378" rtl="0" eaLnBrk="1" latinLnBrk="0" hangingPunct="1">
        <a:spcBef>
          <a:spcPct val="20000"/>
        </a:spcBef>
        <a:buFont typeface="Arial" pitchFamily="34" charset="0"/>
        <a:buChar char="•"/>
        <a:defRPr sz="1600" kern="1200">
          <a:solidFill>
            <a:schemeClr val="tx1"/>
          </a:solidFill>
          <a:latin typeface="+mn-lt"/>
          <a:ea typeface="+mn-ea"/>
          <a:cs typeface="+mn-cs"/>
        </a:defRPr>
      </a:lvl8pPr>
      <a:lvl9pPr marL="1215000" indent="-135000" algn="l" defTabSz="914378" rtl="0" eaLnBrk="1" latinLnBrk="0" hangingPunct="1">
        <a:spcBef>
          <a:spcPct val="20000"/>
        </a:spcBef>
        <a:buFont typeface="Arial" pitchFamily="34" charset="0"/>
        <a:buChar char="•"/>
        <a:defRPr sz="1600" kern="1200">
          <a:solidFill>
            <a:schemeClr val="tx1"/>
          </a:solidFill>
          <a:latin typeface="+mn-lt"/>
          <a:ea typeface="+mn-ea"/>
          <a:cs typeface="+mn-cs"/>
        </a:defRPr>
      </a:lvl9pPr>
    </p:bodyStyle>
    <p:otherStyle>
      <a:defPPr>
        <a:defRPr lang="fi-FI"/>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userDrawn="1">
          <p15:clr>
            <a:srgbClr val="F26B43"/>
          </p15:clr>
        </p15:guide>
        <p15:guide id="2" pos="288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espoo.ims.fi/process/flowchart/30442/approved/with_frames"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s://espoo.ims.fi/process/flowchart/13494/approved/with_frames" TargetMode="External"/><Relationship Id="rId5" Type="http://schemas.openxmlformats.org/officeDocument/2006/relationships/hyperlink" Target="https://espoo.ims.fi/process/flowchart/13495/approved/with_frames" TargetMode="External"/><Relationship Id="rId4" Type="http://schemas.openxmlformats.org/officeDocument/2006/relationships/hyperlink" Target="https://espoo.ims.fi/process/flowchart/13493/approved/with_frames"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4630723" y="1676575"/>
            <a:ext cx="4261301" cy="1134126"/>
          </a:xfrm>
        </p:spPr>
        <p:txBody>
          <a:bodyPr>
            <a:noAutofit/>
          </a:bodyPr>
          <a:lstStyle/>
          <a:p>
            <a:r>
              <a:rPr lang="fi-FI" sz="2700" dirty="0"/>
              <a:t>Liite 1.1,</a:t>
            </a:r>
            <a:br>
              <a:rPr lang="fi-FI" sz="2700" dirty="0"/>
            </a:br>
            <a:r>
              <a:rPr lang="fi-FI" sz="2700" dirty="0"/>
              <a:t>Arkkitehtuuritiivistelmä</a:t>
            </a:r>
          </a:p>
        </p:txBody>
      </p:sp>
      <p:sp>
        <p:nvSpPr>
          <p:cNvPr id="3" name="Alaotsikko 2"/>
          <p:cNvSpPr>
            <a:spLocks noGrp="1"/>
          </p:cNvSpPr>
          <p:nvPr>
            <p:ph type="subTitle" idx="1"/>
          </p:nvPr>
        </p:nvSpPr>
        <p:spPr>
          <a:xfrm>
            <a:off x="4657427" y="2834973"/>
            <a:ext cx="4261301" cy="1134126"/>
          </a:xfrm>
        </p:spPr>
        <p:txBody>
          <a:bodyPr vert="horz" lIns="68580" tIns="34290" rIns="68580" bIns="34290" rtlCol="0" anchor="t">
            <a:normAutofit/>
          </a:bodyPr>
          <a:lstStyle/>
          <a:p>
            <a:r>
              <a:rPr lang="fi-FI"/>
              <a:t>&lt;X-järjestelmän&gt; hankinta</a:t>
            </a:r>
          </a:p>
          <a:p>
            <a:endParaRPr lang="fi-FI"/>
          </a:p>
          <a:p>
            <a:r>
              <a:rPr lang="fi-FI"/>
              <a:t>X.X.202X</a:t>
            </a:r>
            <a:endParaRPr lang="fi-FI">
              <a:cs typeface="Arial"/>
            </a:endParaRPr>
          </a:p>
        </p:txBody>
      </p:sp>
    </p:spTree>
    <p:extLst>
      <p:ext uri="{BB962C8B-B14F-4D97-AF65-F5344CB8AC3E}">
        <p14:creationId xmlns:p14="http://schemas.microsoft.com/office/powerpoint/2010/main" val="35221632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09EAD7A0-38B3-406D-AC8F-FE40B7855A68}"/>
              </a:ext>
            </a:extLst>
          </p:cNvPr>
          <p:cNvSpPr>
            <a:spLocks noGrp="1"/>
          </p:cNvSpPr>
          <p:nvPr>
            <p:ph type="sldNum" sz="quarter" idx="12"/>
          </p:nvPr>
        </p:nvSpPr>
        <p:spPr/>
        <p:txBody>
          <a:bodyPr/>
          <a:lstStyle/>
          <a:p>
            <a:fld id="{DDE9422E-AB18-498F-A7FF-179425C9812D}" type="slidenum">
              <a:rPr lang="fi-FI" smtClean="0"/>
              <a:t>10</a:t>
            </a:fld>
            <a:endParaRPr lang="fi-FI"/>
          </a:p>
        </p:txBody>
      </p:sp>
      <p:sp>
        <p:nvSpPr>
          <p:cNvPr id="4" name="Title 3">
            <a:extLst>
              <a:ext uri="{FF2B5EF4-FFF2-40B4-BE49-F238E27FC236}">
                <a16:creationId xmlns:a16="http://schemas.microsoft.com/office/drawing/2014/main" id="{A4C0B44C-7B90-4D62-8FB8-806669C909A4}"/>
              </a:ext>
            </a:extLst>
          </p:cNvPr>
          <p:cNvSpPr>
            <a:spLocks noGrp="1"/>
          </p:cNvSpPr>
          <p:nvPr>
            <p:ph type="title"/>
          </p:nvPr>
        </p:nvSpPr>
        <p:spPr>
          <a:xfrm>
            <a:off x="158698" y="120655"/>
            <a:ext cx="8826603" cy="675000"/>
          </a:xfrm>
        </p:spPr>
        <p:txBody>
          <a:bodyPr>
            <a:normAutofit/>
          </a:bodyPr>
          <a:lstStyle/>
          <a:p>
            <a:pPr algn="ctr"/>
            <a:r>
              <a:rPr lang="fi-FI" sz="2000" dirty="0">
                <a:solidFill>
                  <a:schemeClr val="accent2">
                    <a:lumMod val="50000"/>
                  </a:schemeClr>
                </a:solidFill>
              </a:rPr>
              <a:t>Hankittavan järjestelmän rajaukset</a:t>
            </a:r>
          </a:p>
        </p:txBody>
      </p:sp>
      <p:graphicFrame>
        <p:nvGraphicFramePr>
          <p:cNvPr id="8" name="Content Placeholder 3">
            <a:extLst>
              <a:ext uri="{FF2B5EF4-FFF2-40B4-BE49-F238E27FC236}">
                <a16:creationId xmlns:a16="http://schemas.microsoft.com/office/drawing/2014/main" id="{1CC1D10F-EB7B-5ABA-F40C-040298095C52}"/>
              </a:ext>
            </a:extLst>
          </p:cNvPr>
          <p:cNvGraphicFramePr>
            <a:graphicFrameLocks noGrp="1"/>
          </p:cNvGraphicFramePr>
          <p:nvPr>
            <p:ph idx="1"/>
            <p:extLst>
              <p:ext uri="{D42A27DB-BD31-4B8C-83A1-F6EECF244321}">
                <p14:modId xmlns:p14="http://schemas.microsoft.com/office/powerpoint/2010/main" val="806796020"/>
              </p:ext>
            </p:extLst>
          </p:nvPr>
        </p:nvGraphicFramePr>
        <p:xfrm>
          <a:off x="359339" y="1190471"/>
          <a:ext cx="8425319" cy="3412677"/>
        </p:xfrm>
        <a:graphic>
          <a:graphicData uri="http://schemas.openxmlformats.org/drawingml/2006/table">
            <a:tbl>
              <a:tblPr firstRow="1" bandRow="1"/>
              <a:tblGrid>
                <a:gridCol w="2828473">
                  <a:extLst>
                    <a:ext uri="{9D8B030D-6E8A-4147-A177-3AD203B41FA5}">
                      <a16:colId xmlns:a16="http://schemas.microsoft.com/office/drawing/2014/main" val="20000"/>
                    </a:ext>
                  </a:extLst>
                </a:gridCol>
                <a:gridCol w="2834286">
                  <a:extLst>
                    <a:ext uri="{9D8B030D-6E8A-4147-A177-3AD203B41FA5}">
                      <a16:colId xmlns:a16="http://schemas.microsoft.com/office/drawing/2014/main" val="20001"/>
                    </a:ext>
                  </a:extLst>
                </a:gridCol>
                <a:gridCol w="2762560">
                  <a:extLst>
                    <a:ext uri="{9D8B030D-6E8A-4147-A177-3AD203B41FA5}">
                      <a16:colId xmlns:a16="http://schemas.microsoft.com/office/drawing/2014/main" val="20002"/>
                    </a:ext>
                  </a:extLst>
                </a:gridCol>
              </a:tblGrid>
              <a:tr h="487282">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r>
                        <a:rPr lang="fi-FI" sz="1200" dirty="0">
                          <a:solidFill>
                            <a:schemeClr val="tx1"/>
                          </a:solidFill>
                        </a:rPr>
                        <a:t>Tämä kuuluu</a:t>
                      </a:r>
                    </a:p>
                    <a:p>
                      <a:r>
                        <a:rPr lang="fi-FI" sz="1200" dirty="0">
                          <a:solidFill>
                            <a:schemeClr val="tx1"/>
                          </a:solidFill>
                        </a:rPr>
                        <a:t>arkkitehtuuriin ja hankintaan</a:t>
                      </a:r>
                    </a:p>
                  </a:txBody>
                  <a:tcPr marL="68575" marR="68575" marT="34295" marB="34295">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7DA078"/>
                    </a:solidFill>
                  </a:tcPr>
                </a:tc>
                <a:tc>
                  <a:txBody>
                    <a:bodyPr/>
                    <a:lstStyle/>
                    <a:p>
                      <a:r>
                        <a:rPr lang="fi-FI" sz="1200" b="1" dirty="0">
                          <a:solidFill>
                            <a:schemeClr val="tx1"/>
                          </a:solidFill>
                        </a:rPr>
                        <a:t>Tämä kuuluu vain rajallisesti</a:t>
                      </a:r>
                    </a:p>
                    <a:p>
                      <a:r>
                        <a:rPr lang="fi-FI" sz="1200" b="1" baseline="0" dirty="0">
                          <a:solidFill>
                            <a:schemeClr val="tx1"/>
                          </a:solidFill>
                        </a:rPr>
                        <a:t>arkkitehtuuriin ja hankintaan</a:t>
                      </a:r>
                      <a:endParaRPr lang="fi-FI" sz="1200" b="1" dirty="0">
                        <a:solidFill>
                          <a:schemeClr val="tx1"/>
                        </a:solidFill>
                      </a:endParaRPr>
                    </a:p>
                  </a:txBody>
                  <a:tcPr marL="68575" marR="68575" marT="34295" marB="34295">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1CE3F"/>
                    </a:solidFill>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r>
                        <a:rPr lang="fi-FI" sz="1200" dirty="0">
                          <a:solidFill>
                            <a:schemeClr val="tx1"/>
                          </a:solidFill>
                        </a:rPr>
                        <a:t>Näitä</a:t>
                      </a:r>
                      <a:r>
                        <a:rPr lang="fi-FI" sz="1200" baseline="0" dirty="0">
                          <a:solidFill>
                            <a:schemeClr val="tx1"/>
                          </a:solidFill>
                        </a:rPr>
                        <a:t> ei ole sisällytetty tähän</a:t>
                      </a:r>
                    </a:p>
                    <a:p>
                      <a:r>
                        <a:rPr lang="fi-FI" sz="1200" baseline="0" dirty="0">
                          <a:solidFill>
                            <a:schemeClr val="tx1"/>
                          </a:solidFill>
                        </a:rPr>
                        <a:t>arkkitehtuuriin ja hankintaan</a:t>
                      </a:r>
                      <a:endParaRPr lang="fi-FI" sz="1200" dirty="0">
                        <a:solidFill>
                          <a:schemeClr val="tx1"/>
                        </a:solidFill>
                      </a:endParaRPr>
                    </a:p>
                  </a:txBody>
                  <a:tcPr marL="68575" marR="68575" marT="34295" marB="34295">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DD4319">
                        <a:lumMod val="60000"/>
                        <a:lumOff val="40000"/>
                      </a:srgbClr>
                    </a:solidFill>
                  </a:tcPr>
                </a:tc>
                <a:extLst>
                  <a:ext uri="{0D108BD9-81ED-4DB2-BD59-A6C34878D82A}">
                    <a16:rowId xmlns:a16="http://schemas.microsoft.com/office/drawing/2014/main" val="10000"/>
                  </a:ext>
                </a:extLst>
              </a:tr>
              <a:tr h="2925395">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285750" indent="-285750">
                        <a:buFont typeface="Arial" panose="020B0604020202020204" pitchFamily="34" charset="0"/>
                        <a:buChar char="•"/>
                      </a:pPr>
                      <a:r>
                        <a:rPr lang="fi-FI" sz="1100" dirty="0">
                          <a:solidFill>
                            <a:schemeClr val="tx1"/>
                          </a:solidFill>
                          <a:latin typeface="Arial Narrow" pitchFamily="34" charset="0"/>
                        </a:rPr>
                        <a:t>Xxx</a:t>
                      </a:r>
                    </a:p>
                    <a:p>
                      <a:pPr marL="285750" indent="-285750">
                        <a:buFont typeface="Arial" panose="020B0604020202020204" pitchFamily="34" charset="0"/>
                        <a:buChar char="•"/>
                      </a:pPr>
                      <a:r>
                        <a:rPr lang="fi-FI" sz="1100" dirty="0">
                          <a:solidFill>
                            <a:schemeClr val="tx1"/>
                          </a:solidFill>
                          <a:latin typeface="Arial Narrow" pitchFamily="34" charset="0"/>
                        </a:rPr>
                        <a:t>Xxx</a:t>
                      </a:r>
                    </a:p>
                    <a:p>
                      <a:pPr marL="285750" indent="-285750">
                        <a:buFont typeface="Arial" panose="020B0604020202020204" pitchFamily="34" charset="0"/>
                        <a:buChar char="•"/>
                      </a:pPr>
                      <a:r>
                        <a:rPr lang="fi-FI" sz="1100" dirty="0">
                          <a:solidFill>
                            <a:schemeClr val="tx1"/>
                          </a:solidFill>
                          <a:latin typeface="Arial Narrow" pitchFamily="34" charset="0"/>
                        </a:rPr>
                        <a:t>Xxx</a:t>
                      </a:r>
                    </a:p>
                  </a:txBody>
                  <a:tcPr marL="68575" marR="68575" marT="34295" marB="34295">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C1D5C3"/>
                    </a:solidFill>
                  </a:tcPr>
                </a:tc>
                <a:tc>
                  <a:txBody>
                    <a:bodyPr/>
                    <a:lstStyle/>
                    <a:p>
                      <a:pPr marL="176213" marR="0" lvl="0" indent="-176213" algn="l" defTabSz="914400" rtl="0" eaLnBrk="1" fontAlgn="auto" latinLnBrk="0" hangingPunct="1">
                        <a:lnSpc>
                          <a:spcPct val="100000"/>
                        </a:lnSpc>
                        <a:spcBef>
                          <a:spcPts val="0"/>
                        </a:spcBef>
                        <a:spcAft>
                          <a:spcPts val="0"/>
                        </a:spcAft>
                        <a:buClrTx/>
                        <a:buSzTx/>
                        <a:buFont typeface="Arial" pitchFamily="34" charset="0"/>
                        <a:buChar char="•"/>
                        <a:tabLst/>
                        <a:defRPr/>
                      </a:pPr>
                      <a:r>
                        <a:rPr lang="fi-FI" sz="1100" dirty="0">
                          <a:solidFill>
                            <a:schemeClr val="tx1"/>
                          </a:solidFill>
                          <a:latin typeface="Arial Narrow" pitchFamily="34" charset="0"/>
                        </a:rPr>
                        <a:t>Xxx</a:t>
                      </a:r>
                    </a:p>
                    <a:p>
                      <a:pPr marL="176213" marR="0" lvl="0" indent="-176213" algn="l" defTabSz="914400" rtl="0" eaLnBrk="1" fontAlgn="auto" latinLnBrk="0" hangingPunct="1">
                        <a:lnSpc>
                          <a:spcPct val="100000"/>
                        </a:lnSpc>
                        <a:spcBef>
                          <a:spcPts val="0"/>
                        </a:spcBef>
                        <a:spcAft>
                          <a:spcPts val="0"/>
                        </a:spcAft>
                        <a:buClrTx/>
                        <a:buSzTx/>
                        <a:buFont typeface="Arial" pitchFamily="34" charset="0"/>
                        <a:buChar char="•"/>
                        <a:tabLst/>
                        <a:defRPr/>
                      </a:pPr>
                      <a:r>
                        <a:rPr lang="fi-FI" sz="1100" dirty="0">
                          <a:solidFill>
                            <a:schemeClr val="tx1"/>
                          </a:solidFill>
                          <a:latin typeface="Arial Narrow" pitchFamily="34" charset="0"/>
                        </a:rPr>
                        <a:t>Xxx</a:t>
                      </a:r>
                    </a:p>
                    <a:p>
                      <a:pPr marL="176213" marR="0" lvl="0" indent="-176213" algn="l" defTabSz="914400" rtl="0" eaLnBrk="1" fontAlgn="auto" latinLnBrk="0" hangingPunct="1">
                        <a:lnSpc>
                          <a:spcPct val="100000"/>
                        </a:lnSpc>
                        <a:spcBef>
                          <a:spcPts val="0"/>
                        </a:spcBef>
                        <a:spcAft>
                          <a:spcPts val="0"/>
                        </a:spcAft>
                        <a:buClrTx/>
                        <a:buSzTx/>
                        <a:buFont typeface="Arial" pitchFamily="34" charset="0"/>
                        <a:buChar char="•"/>
                        <a:tabLst/>
                        <a:defRPr/>
                      </a:pPr>
                      <a:r>
                        <a:rPr lang="fi-FI" sz="1100" dirty="0">
                          <a:solidFill>
                            <a:schemeClr val="tx1"/>
                          </a:solidFill>
                          <a:latin typeface="Arial Narrow" pitchFamily="34" charset="0"/>
                        </a:rPr>
                        <a:t>Xxx</a:t>
                      </a:r>
                    </a:p>
                  </a:txBody>
                  <a:tcPr marL="68575" marR="68575" marT="34295" marB="34295">
                    <a:lnL w="12700" cmpd="sng">
                      <a:solidFill>
                        <a:sysClr val="window" lastClr="FFFFFF"/>
                      </a:solidFill>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F3EE9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176213" marR="0" lvl="0" indent="-176213"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fi-FI" sz="1100" b="0" i="0" u="none" strike="noStrike" kern="1200" cap="none" spc="0" normalizeH="0" baseline="0" noProof="0" dirty="0">
                          <a:ln>
                            <a:noFill/>
                          </a:ln>
                          <a:solidFill>
                            <a:schemeClr val="tx1"/>
                          </a:solidFill>
                          <a:effectLst/>
                          <a:uLnTx/>
                          <a:uFillTx/>
                          <a:latin typeface="Arial Narrow"/>
                          <a:ea typeface="+mn-ea"/>
                          <a:cs typeface="+mn-cs"/>
                        </a:rPr>
                        <a:t>Xxx</a:t>
                      </a:r>
                    </a:p>
                    <a:p>
                      <a:pPr marL="176213" marR="0" lvl="0" indent="-176213"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fi-FI" sz="1100" b="0" i="0" u="none" strike="noStrike" kern="1200" cap="none" spc="0" normalizeH="0" baseline="0" noProof="0" dirty="0">
                          <a:ln>
                            <a:noFill/>
                          </a:ln>
                          <a:solidFill>
                            <a:schemeClr val="tx1"/>
                          </a:solidFill>
                          <a:effectLst/>
                          <a:uLnTx/>
                          <a:uFillTx/>
                          <a:latin typeface="Arial Narrow"/>
                          <a:ea typeface="+mn-ea"/>
                          <a:cs typeface="+mn-cs"/>
                        </a:rPr>
                        <a:t>Xxx</a:t>
                      </a:r>
                    </a:p>
                    <a:p>
                      <a:pPr marL="176213" marR="0" lvl="0" indent="-176213"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fi-FI" sz="1100" b="0" i="0" u="none" strike="noStrike" kern="1200" cap="none" spc="0" normalizeH="0" baseline="0" noProof="0" dirty="0">
                          <a:ln>
                            <a:noFill/>
                          </a:ln>
                          <a:solidFill>
                            <a:schemeClr val="tx1"/>
                          </a:solidFill>
                          <a:effectLst/>
                          <a:uLnTx/>
                          <a:uFillTx/>
                          <a:latin typeface="Arial Narrow"/>
                          <a:ea typeface="+mn-ea"/>
                          <a:cs typeface="+mn-cs"/>
                        </a:rPr>
                        <a:t>Xxx</a:t>
                      </a:r>
                    </a:p>
                  </a:txBody>
                  <a:tcPr marL="68575" marR="68575" marT="34295" marB="34295">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D4319">
                        <a:lumMod val="20000"/>
                        <a:lumOff val="80000"/>
                      </a:srgb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8834652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4C0B44C-7B90-4D62-8FB8-806669C909A4}"/>
              </a:ext>
            </a:extLst>
          </p:cNvPr>
          <p:cNvSpPr>
            <a:spLocks noGrp="1"/>
          </p:cNvSpPr>
          <p:nvPr>
            <p:ph type="title"/>
          </p:nvPr>
        </p:nvSpPr>
        <p:spPr>
          <a:xfrm>
            <a:off x="111512" y="120654"/>
            <a:ext cx="8816897" cy="793745"/>
          </a:xfrm>
        </p:spPr>
        <p:txBody>
          <a:bodyPr>
            <a:normAutofit/>
          </a:bodyPr>
          <a:lstStyle/>
          <a:p>
            <a:pPr algn="ctr"/>
            <a:r>
              <a:rPr lang="fi-FI" sz="2000" dirty="0">
                <a:solidFill>
                  <a:schemeClr val="accent2">
                    <a:lumMod val="50000"/>
                  </a:schemeClr>
                </a:solidFill>
              </a:rPr>
              <a:t>Esimerkki: Rajaukset (taloushallintojärjestelmä)</a:t>
            </a:r>
          </a:p>
        </p:txBody>
      </p:sp>
      <p:graphicFrame>
        <p:nvGraphicFramePr>
          <p:cNvPr id="5" name="Content Placeholder 3">
            <a:extLst>
              <a:ext uri="{FF2B5EF4-FFF2-40B4-BE49-F238E27FC236}">
                <a16:creationId xmlns:a16="http://schemas.microsoft.com/office/drawing/2014/main" id="{E879E28F-07DD-4B81-ADE5-E61F305AAF8D}"/>
              </a:ext>
            </a:extLst>
          </p:cNvPr>
          <p:cNvGraphicFramePr>
            <a:graphicFrameLocks noGrp="1"/>
          </p:cNvGraphicFramePr>
          <p:nvPr>
            <p:ph idx="1"/>
          </p:nvPr>
        </p:nvGraphicFramePr>
        <p:xfrm>
          <a:off x="261258" y="1182914"/>
          <a:ext cx="8425319" cy="3412677"/>
        </p:xfrm>
        <a:graphic>
          <a:graphicData uri="http://schemas.openxmlformats.org/drawingml/2006/table">
            <a:tbl>
              <a:tblPr firstRow="1" bandRow="1"/>
              <a:tblGrid>
                <a:gridCol w="2828473">
                  <a:extLst>
                    <a:ext uri="{9D8B030D-6E8A-4147-A177-3AD203B41FA5}">
                      <a16:colId xmlns:a16="http://schemas.microsoft.com/office/drawing/2014/main" val="20000"/>
                    </a:ext>
                  </a:extLst>
                </a:gridCol>
                <a:gridCol w="2834286">
                  <a:extLst>
                    <a:ext uri="{9D8B030D-6E8A-4147-A177-3AD203B41FA5}">
                      <a16:colId xmlns:a16="http://schemas.microsoft.com/office/drawing/2014/main" val="20001"/>
                    </a:ext>
                  </a:extLst>
                </a:gridCol>
                <a:gridCol w="2762560">
                  <a:extLst>
                    <a:ext uri="{9D8B030D-6E8A-4147-A177-3AD203B41FA5}">
                      <a16:colId xmlns:a16="http://schemas.microsoft.com/office/drawing/2014/main" val="20002"/>
                    </a:ext>
                  </a:extLst>
                </a:gridCol>
              </a:tblGrid>
              <a:tr h="487282">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r>
                        <a:rPr lang="fi-FI" sz="1200" dirty="0">
                          <a:solidFill>
                            <a:schemeClr val="tx1"/>
                          </a:solidFill>
                        </a:rPr>
                        <a:t>Tämä kuuluu</a:t>
                      </a:r>
                    </a:p>
                    <a:p>
                      <a:r>
                        <a:rPr lang="fi-FI" sz="1200" dirty="0">
                          <a:solidFill>
                            <a:schemeClr val="tx1"/>
                          </a:solidFill>
                        </a:rPr>
                        <a:t>arkkitehtuuriin ja hankintaan</a:t>
                      </a:r>
                    </a:p>
                  </a:txBody>
                  <a:tcPr marL="68575" marR="68575" marT="34295" marB="34295">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7DA078"/>
                    </a:solidFill>
                  </a:tcPr>
                </a:tc>
                <a:tc>
                  <a:txBody>
                    <a:bodyPr/>
                    <a:lstStyle/>
                    <a:p>
                      <a:r>
                        <a:rPr lang="fi-FI" sz="1200" b="1" dirty="0">
                          <a:solidFill>
                            <a:schemeClr val="tx1"/>
                          </a:solidFill>
                        </a:rPr>
                        <a:t>Tämä kuuluu vain rajallisesti</a:t>
                      </a:r>
                    </a:p>
                    <a:p>
                      <a:r>
                        <a:rPr lang="fi-FI" sz="1200" b="1" baseline="0" dirty="0">
                          <a:solidFill>
                            <a:schemeClr val="tx1"/>
                          </a:solidFill>
                        </a:rPr>
                        <a:t>arkkitehtuuriin ja hankintaan</a:t>
                      </a:r>
                      <a:endParaRPr lang="fi-FI" sz="1200" b="1" dirty="0">
                        <a:solidFill>
                          <a:schemeClr val="tx1"/>
                        </a:solidFill>
                      </a:endParaRPr>
                    </a:p>
                  </a:txBody>
                  <a:tcPr marL="68575" marR="68575" marT="34295" marB="34295">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1CE3F"/>
                    </a:solidFill>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r>
                        <a:rPr lang="fi-FI" sz="1200" dirty="0">
                          <a:solidFill>
                            <a:schemeClr val="tx1"/>
                          </a:solidFill>
                        </a:rPr>
                        <a:t>Näitä</a:t>
                      </a:r>
                      <a:r>
                        <a:rPr lang="fi-FI" sz="1200" baseline="0" dirty="0">
                          <a:solidFill>
                            <a:schemeClr val="tx1"/>
                          </a:solidFill>
                        </a:rPr>
                        <a:t> ei ole sisällytetty tähän</a:t>
                      </a:r>
                    </a:p>
                    <a:p>
                      <a:r>
                        <a:rPr lang="fi-FI" sz="1200" baseline="0" dirty="0">
                          <a:solidFill>
                            <a:schemeClr val="tx1"/>
                          </a:solidFill>
                        </a:rPr>
                        <a:t>arkkitehtuuriin ja hankintaan</a:t>
                      </a:r>
                      <a:endParaRPr lang="fi-FI" sz="1200" dirty="0">
                        <a:solidFill>
                          <a:schemeClr val="tx1"/>
                        </a:solidFill>
                      </a:endParaRPr>
                    </a:p>
                  </a:txBody>
                  <a:tcPr marL="68575" marR="68575" marT="34295" marB="34295">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DD4319">
                        <a:lumMod val="60000"/>
                        <a:lumOff val="40000"/>
                      </a:srgbClr>
                    </a:solidFill>
                  </a:tcPr>
                </a:tc>
                <a:extLst>
                  <a:ext uri="{0D108BD9-81ED-4DB2-BD59-A6C34878D82A}">
                    <a16:rowId xmlns:a16="http://schemas.microsoft.com/office/drawing/2014/main" val="10000"/>
                  </a:ext>
                </a:extLst>
              </a:tr>
              <a:tr h="2925395">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176213" marR="0" indent="-176213" algn="l" defTabSz="914400" rtl="0" eaLnBrk="1" fontAlgn="auto" latinLnBrk="0" hangingPunct="1">
                        <a:lnSpc>
                          <a:spcPct val="100000"/>
                        </a:lnSpc>
                        <a:spcBef>
                          <a:spcPts val="0"/>
                        </a:spcBef>
                        <a:spcAft>
                          <a:spcPts val="0"/>
                        </a:spcAft>
                        <a:buClrTx/>
                        <a:buSzTx/>
                        <a:buFont typeface="Arial" pitchFamily="34" charset="0"/>
                        <a:buChar char="•"/>
                        <a:tabLst/>
                        <a:defRPr/>
                      </a:pPr>
                      <a:r>
                        <a:rPr lang="fi-FI" sz="1100" dirty="0">
                          <a:solidFill>
                            <a:schemeClr val="tx1"/>
                          </a:solidFill>
                          <a:latin typeface="Arial Narrow" pitchFamily="34" charset="0"/>
                        </a:rPr>
                        <a:t>Hankintojen suunnittelu</a:t>
                      </a:r>
                    </a:p>
                    <a:p>
                      <a:pPr marL="176213" indent="-176213">
                        <a:buFont typeface="Arial" pitchFamily="34" charset="0"/>
                        <a:buChar char="•"/>
                      </a:pPr>
                      <a:r>
                        <a:rPr lang="fi-FI" sz="1100" dirty="0">
                          <a:solidFill>
                            <a:schemeClr val="tx1"/>
                          </a:solidFill>
                          <a:latin typeface="Arial Narrow" pitchFamily="34" charset="0"/>
                        </a:rPr>
                        <a:t>Kilpailutukset – arkkitehtuuri- ja prosessikuvauksena</a:t>
                      </a:r>
                    </a:p>
                    <a:p>
                      <a:pPr marL="176213" indent="-176213">
                        <a:buFont typeface="Arial" pitchFamily="34" charset="0"/>
                        <a:buChar char="•"/>
                      </a:pPr>
                      <a:r>
                        <a:rPr lang="fi-FI" sz="1100" dirty="0">
                          <a:solidFill>
                            <a:schemeClr val="tx1"/>
                          </a:solidFill>
                          <a:latin typeface="Arial Narrow" pitchFamily="34" charset="0"/>
                        </a:rPr>
                        <a:t>Tilaukset</a:t>
                      </a:r>
                    </a:p>
                    <a:p>
                      <a:pPr marL="176213" indent="-176213">
                        <a:buFont typeface="Arial" pitchFamily="34" charset="0"/>
                        <a:buChar char="•"/>
                      </a:pPr>
                      <a:r>
                        <a:rPr lang="fi-FI" sz="1100" dirty="0" err="1">
                          <a:solidFill>
                            <a:schemeClr val="tx1"/>
                          </a:solidFill>
                          <a:latin typeface="Arial Narrow" pitchFamily="34" charset="0"/>
                        </a:rPr>
                        <a:t>Kotiin</a:t>
                      </a:r>
                      <a:r>
                        <a:rPr lang="fi-FI" sz="1100" baseline="0" dirty="0" err="1">
                          <a:solidFill>
                            <a:schemeClr val="tx1"/>
                          </a:solidFill>
                          <a:latin typeface="Arial Narrow" pitchFamily="34" charset="0"/>
                        </a:rPr>
                        <a:t>kutsuminen</a:t>
                      </a:r>
                      <a:r>
                        <a:rPr lang="fi-FI" sz="1100" baseline="0" dirty="0">
                          <a:solidFill>
                            <a:schemeClr val="tx1"/>
                          </a:solidFill>
                          <a:latin typeface="Arial Narrow" pitchFamily="34" charset="0"/>
                        </a:rPr>
                        <a:t> (loppukäyttäjän tilaus)</a:t>
                      </a:r>
                      <a:endParaRPr lang="fi-FI" sz="1100" dirty="0">
                        <a:solidFill>
                          <a:schemeClr val="tx1"/>
                        </a:solidFill>
                        <a:latin typeface="Arial Narrow" pitchFamily="34" charset="0"/>
                      </a:endParaRPr>
                    </a:p>
                    <a:p>
                      <a:pPr marL="176213" indent="-176213">
                        <a:buFont typeface="Arial" pitchFamily="34" charset="0"/>
                        <a:buChar char="•"/>
                      </a:pPr>
                      <a:r>
                        <a:rPr lang="fi-FI" sz="1100" dirty="0">
                          <a:solidFill>
                            <a:schemeClr val="tx1"/>
                          </a:solidFill>
                          <a:latin typeface="Arial Narrow" pitchFamily="34" charset="0"/>
                        </a:rPr>
                        <a:t>Sopimustenhallinta</a:t>
                      </a:r>
                    </a:p>
                    <a:p>
                      <a:pPr marL="176213" indent="-176213">
                        <a:buFont typeface="Arial" pitchFamily="34" charset="0"/>
                        <a:buChar char="•"/>
                      </a:pPr>
                      <a:r>
                        <a:rPr lang="fi-FI" sz="1100" dirty="0">
                          <a:solidFill>
                            <a:schemeClr val="tx1"/>
                          </a:solidFill>
                          <a:latin typeface="Arial Narrow" pitchFamily="34" charset="0"/>
                        </a:rPr>
                        <a:t>Laskujen käsittely – hyväksyminen ja automaattitoiminnot</a:t>
                      </a:r>
                    </a:p>
                    <a:p>
                      <a:pPr marL="176213" indent="-176213">
                        <a:buFont typeface="Arial" pitchFamily="34" charset="0"/>
                        <a:buChar char="•"/>
                      </a:pPr>
                      <a:r>
                        <a:rPr lang="fi-FI" sz="1100" dirty="0">
                          <a:solidFill>
                            <a:schemeClr val="tx1"/>
                          </a:solidFill>
                          <a:latin typeface="Arial Narrow" pitchFamily="34" charset="0"/>
                        </a:rPr>
                        <a:t>Hankintojen raportointi</a:t>
                      </a:r>
                    </a:p>
                    <a:p>
                      <a:pPr marL="176213" indent="-176213">
                        <a:buFont typeface="Arial" pitchFamily="34" charset="0"/>
                        <a:buChar char="•"/>
                      </a:pPr>
                      <a:r>
                        <a:rPr lang="fi-FI" sz="1100" dirty="0">
                          <a:solidFill>
                            <a:schemeClr val="tx1"/>
                          </a:solidFill>
                          <a:latin typeface="Arial Narrow" pitchFamily="34" charset="0"/>
                        </a:rPr>
                        <a:t>Integraatiot</a:t>
                      </a:r>
                      <a:r>
                        <a:rPr lang="fi-FI" sz="1100" baseline="0" dirty="0">
                          <a:solidFill>
                            <a:schemeClr val="tx1"/>
                          </a:solidFill>
                          <a:latin typeface="Arial Narrow" pitchFamily="34" charset="0"/>
                        </a:rPr>
                        <a:t> – mitä yhdistetään</a:t>
                      </a:r>
                    </a:p>
                    <a:p>
                      <a:pPr marL="176213" indent="-176213">
                        <a:buFont typeface="Arial" pitchFamily="34" charset="0"/>
                        <a:buChar char="•"/>
                      </a:pPr>
                      <a:r>
                        <a:rPr lang="fi-FI" sz="1100" baseline="0" dirty="0">
                          <a:solidFill>
                            <a:schemeClr val="tx1"/>
                          </a:solidFill>
                          <a:latin typeface="Arial Narrow" pitchFamily="34" charset="0"/>
                        </a:rPr>
                        <a:t>Näkemys verkkokaupasta</a:t>
                      </a:r>
                    </a:p>
                    <a:p>
                      <a:pPr marL="176213" indent="-176213">
                        <a:buFont typeface="Arial" pitchFamily="34" charset="0"/>
                        <a:buChar char="•"/>
                      </a:pPr>
                      <a:r>
                        <a:rPr lang="fi-FI" sz="1100" baseline="0" dirty="0">
                          <a:solidFill>
                            <a:schemeClr val="tx1"/>
                          </a:solidFill>
                          <a:latin typeface="Arial Narrow" pitchFamily="34" charset="0"/>
                        </a:rPr>
                        <a:t>Arkistointi</a:t>
                      </a:r>
                    </a:p>
                    <a:p>
                      <a:pPr marL="176213" indent="-176213">
                        <a:buFont typeface="Arial" pitchFamily="34" charset="0"/>
                        <a:buChar char="•"/>
                      </a:pPr>
                      <a:r>
                        <a:rPr lang="fi-FI" sz="1100" baseline="0" dirty="0">
                          <a:solidFill>
                            <a:schemeClr val="tx1"/>
                          </a:solidFill>
                          <a:latin typeface="Arial Narrow" pitchFamily="34" charset="0"/>
                        </a:rPr>
                        <a:t>Sähköinen päätöksenteko varauksin</a:t>
                      </a:r>
                      <a:endParaRPr lang="fi-FI" sz="1100" dirty="0">
                        <a:solidFill>
                          <a:schemeClr val="tx1"/>
                        </a:solidFill>
                        <a:latin typeface="Arial Narrow" pitchFamily="34" charset="0"/>
                      </a:endParaRPr>
                    </a:p>
                    <a:p>
                      <a:pPr marL="285750" indent="-285750">
                        <a:buFont typeface="Tahoma" pitchFamily="34" charset="0"/>
                        <a:buChar char="+"/>
                      </a:pPr>
                      <a:endParaRPr lang="fi-FI" sz="1100" dirty="0">
                        <a:solidFill>
                          <a:schemeClr val="tx1"/>
                        </a:solidFill>
                        <a:latin typeface="Arial Narrow" pitchFamily="34" charset="0"/>
                      </a:endParaRPr>
                    </a:p>
                  </a:txBody>
                  <a:tcPr marL="68575" marR="68575" marT="34295" marB="34295">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C1D5C3"/>
                    </a:solidFill>
                  </a:tcPr>
                </a:tc>
                <a:tc>
                  <a:txBody>
                    <a:bodyPr/>
                    <a:lstStyle/>
                    <a:p>
                      <a:pPr marL="176213" marR="0" lvl="0" indent="-176213" algn="l" defTabSz="914400" rtl="0" eaLnBrk="1" fontAlgn="auto" latinLnBrk="0" hangingPunct="1">
                        <a:lnSpc>
                          <a:spcPct val="100000"/>
                        </a:lnSpc>
                        <a:spcBef>
                          <a:spcPts val="0"/>
                        </a:spcBef>
                        <a:spcAft>
                          <a:spcPts val="0"/>
                        </a:spcAft>
                        <a:buClrTx/>
                        <a:buSzTx/>
                        <a:buFont typeface="Arial" pitchFamily="34" charset="0"/>
                        <a:buChar char="•"/>
                        <a:tabLst/>
                        <a:defRPr/>
                      </a:pPr>
                      <a:r>
                        <a:rPr lang="fi-FI" sz="1100" dirty="0">
                          <a:solidFill>
                            <a:schemeClr val="tx1"/>
                          </a:solidFill>
                          <a:latin typeface="Arial Narrow" pitchFamily="34" charset="0"/>
                        </a:rPr>
                        <a:t>Vahva kytkentä ostoreskontraan</a:t>
                      </a:r>
                    </a:p>
                    <a:p>
                      <a:pPr marL="176213" marR="0" lvl="0" indent="-176213" algn="l" defTabSz="914400" rtl="0" eaLnBrk="1" fontAlgn="auto" latinLnBrk="0" hangingPunct="1">
                        <a:lnSpc>
                          <a:spcPct val="100000"/>
                        </a:lnSpc>
                        <a:spcBef>
                          <a:spcPts val="0"/>
                        </a:spcBef>
                        <a:spcAft>
                          <a:spcPts val="0"/>
                        </a:spcAft>
                        <a:buClrTx/>
                        <a:buSzTx/>
                        <a:buFont typeface="Arial" pitchFamily="34" charset="0"/>
                        <a:buChar char="•"/>
                        <a:tabLst/>
                        <a:defRPr/>
                      </a:pPr>
                      <a:r>
                        <a:rPr lang="fi-FI" sz="1100" dirty="0">
                          <a:solidFill>
                            <a:schemeClr val="tx1"/>
                          </a:solidFill>
                          <a:latin typeface="Arial Narrow" pitchFamily="34" charset="0"/>
                        </a:rPr>
                        <a:t>Maksuliikenne integraation näkökulmasta</a:t>
                      </a:r>
                    </a:p>
                    <a:p>
                      <a:pPr marL="176213" marR="0" lvl="0" indent="-176213" algn="l" defTabSz="914400" rtl="0" eaLnBrk="1" fontAlgn="auto" latinLnBrk="0" hangingPunct="1">
                        <a:lnSpc>
                          <a:spcPct val="100000"/>
                        </a:lnSpc>
                        <a:spcBef>
                          <a:spcPts val="0"/>
                        </a:spcBef>
                        <a:spcAft>
                          <a:spcPts val="0"/>
                        </a:spcAft>
                        <a:buClrTx/>
                        <a:buSzTx/>
                        <a:buFont typeface="Arial" pitchFamily="34" charset="0"/>
                        <a:buChar char="•"/>
                        <a:tabLst/>
                        <a:defRPr/>
                      </a:pPr>
                      <a:r>
                        <a:rPr lang="fi-FI" sz="1100" dirty="0">
                          <a:solidFill>
                            <a:schemeClr val="tx1"/>
                          </a:solidFill>
                          <a:latin typeface="Arial Narrow" pitchFamily="34" charset="0"/>
                        </a:rPr>
                        <a:t>Investointisuunnittelu</a:t>
                      </a:r>
                    </a:p>
                    <a:p>
                      <a:pPr marL="176213" marR="0" lvl="0" indent="-176213"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100" dirty="0" err="1">
                          <a:solidFill>
                            <a:schemeClr val="tx1"/>
                          </a:solidFill>
                          <a:latin typeface="Arial Narrow" pitchFamily="34" charset="0"/>
                        </a:rPr>
                        <a:t>Määrärahojen</a:t>
                      </a:r>
                      <a:r>
                        <a:rPr lang="en-US" sz="1100" dirty="0">
                          <a:solidFill>
                            <a:schemeClr val="tx1"/>
                          </a:solidFill>
                          <a:latin typeface="Arial Narrow" pitchFamily="34" charset="0"/>
                        </a:rPr>
                        <a:t> </a:t>
                      </a:r>
                      <a:r>
                        <a:rPr lang="en-US" sz="1100" dirty="0" err="1">
                          <a:solidFill>
                            <a:schemeClr val="tx1"/>
                          </a:solidFill>
                          <a:latin typeface="Arial Narrow" pitchFamily="34" charset="0"/>
                        </a:rPr>
                        <a:t>käytön</a:t>
                      </a:r>
                      <a:r>
                        <a:rPr lang="en-US" sz="1100" dirty="0">
                          <a:solidFill>
                            <a:schemeClr val="tx1"/>
                          </a:solidFill>
                          <a:latin typeface="Arial Narrow" pitchFamily="34" charset="0"/>
                        </a:rPr>
                        <a:t> </a:t>
                      </a:r>
                      <a:r>
                        <a:rPr lang="en-US" sz="1100" dirty="0" err="1">
                          <a:solidFill>
                            <a:schemeClr val="tx1"/>
                          </a:solidFill>
                          <a:latin typeface="Arial Narrow" pitchFamily="34" charset="0"/>
                        </a:rPr>
                        <a:t>seuranta</a:t>
                      </a:r>
                      <a:r>
                        <a:rPr lang="en-US" sz="1100" dirty="0">
                          <a:solidFill>
                            <a:schemeClr val="tx1"/>
                          </a:solidFill>
                          <a:latin typeface="Arial Narrow" pitchFamily="34" charset="0"/>
                        </a:rPr>
                        <a:t> vain </a:t>
                      </a:r>
                      <a:r>
                        <a:rPr lang="en-US" sz="1100" dirty="0" err="1">
                          <a:solidFill>
                            <a:schemeClr val="tx1"/>
                          </a:solidFill>
                          <a:latin typeface="Arial Narrow" pitchFamily="34" charset="0"/>
                        </a:rPr>
                        <a:t>tilausten</a:t>
                      </a:r>
                      <a:r>
                        <a:rPr lang="en-US" sz="1100" dirty="0">
                          <a:solidFill>
                            <a:schemeClr val="tx1"/>
                          </a:solidFill>
                          <a:latin typeface="Arial Narrow" pitchFamily="34" charset="0"/>
                        </a:rPr>
                        <a:t> ja </a:t>
                      </a:r>
                      <a:r>
                        <a:rPr lang="en-US" sz="1100" dirty="0" err="1">
                          <a:solidFill>
                            <a:schemeClr val="tx1"/>
                          </a:solidFill>
                          <a:latin typeface="Arial Narrow" pitchFamily="34" charset="0"/>
                        </a:rPr>
                        <a:t>raportoinnin</a:t>
                      </a:r>
                      <a:r>
                        <a:rPr lang="en-US" sz="1100" dirty="0">
                          <a:solidFill>
                            <a:schemeClr val="tx1"/>
                          </a:solidFill>
                          <a:latin typeface="Arial Narrow" pitchFamily="34" charset="0"/>
                        </a:rPr>
                        <a:t> </a:t>
                      </a:r>
                      <a:r>
                        <a:rPr lang="en-US" sz="1100" dirty="0" err="1">
                          <a:solidFill>
                            <a:schemeClr val="tx1"/>
                          </a:solidFill>
                          <a:latin typeface="Arial Narrow" pitchFamily="34" charset="0"/>
                        </a:rPr>
                        <a:t>näkökulmasta</a:t>
                      </a:r>
                      <a:endParaRPr lang="fi-FI" sz="1100" dirty="0">
                        <a:solidFill>
                          <a:schemeClr val="tx1"/>
                        </a:solidFill>
                        <a:latin typeface="Arial Narrow" pitchFamily="34" charset="0"/>
                      </a:endParaRPr>
                    </a:p>
                    <a:p>
                      <a:pPr marL="176213" marR="0" lvl="0" indent="-176213"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fi-FI" sz="1100" b="0" i="0" u="none" strike="noStrike" kern="1200" cap="none" spc="0" normalizeH="0" baseline="0" noProof="0" dirty="0">
                          <a:ln>
                            <a:noFill/>
                          </a:ln>
                          <a:solidFill>
                            <a:schemeClr val="tx1"/>
                          </a:solidFill>
                          <a:effectLst/>
                          <a:uLnTx/>
                          <a:uFillTx/>
                          <a:latin typeface="Arial Narrow"/>
                          <a:ea typeface="+mn-ea"/>
                          <a:cs typeface="+mn-cs"/>
                        </a:rPr>
                        <a:t>Vastikkeettomat menot – Vain lähinnä X uusimisen näkökulmasta</a:t>
                      </a:r>
                    </a:p>
                    <a:p>
                      <a:pPr marL="176213" marR="0" lvl="0" indent="-176213" algn="l" defTabSz="914400" rtl="0" eaLnBrk="1" fontAlgn="auto" latinLnBrk="0" hangingPunct="1">
                        <a:lnSpc>
                          <a:spcPct val="100000"/>
                        </a:lnSpc>
                        <a:spcBef>
                          <a:spcPts val="0"/>
                        </a:spcBef>
                        <a:spcAft>
                          <a:spcPts val="0"/>
                        </a:spcAft>
                        <a:buClrTx/>
                        <a:buSzTx/>
                        <a:buFont typeface="Arial" pitchFamily="34" charset="0"/>
                        <a:buChar char="•"/>
                        <a:tabLst/>
                        <a:defRPr/>
                      </a:pPr>
                      <a:endParaRPr lang="fi-FI" sz="1100" dirty="0">
                        <a:solidFill>
                          <a:schemeClr val="tx1"/>
                        </a:solidFill>
                        <a:latin typeface="Arial Narrow" pitchFamily="34" charset="0"/>
                      </a:endParaRPr>
                    </a:p>
                  </a:txBody>
                  <a:tcPr marL="68575" marR="68575" marT="34295" marB="34295">
                    <a:lnL w="12700" cmpd="sng">
                      <a:solidFill>
                        <a:sysClr val="window" lastClr="FFFFFF"/>
                      </a:solidFill>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F3EE9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176213" marR="0" lvl="0" indent="-176213"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fi-FI" sz="1100" b="0" i="0" u="none" strike="noStrike" kern="1200" cap="none" spc="0" normalizeH="0" baseline="0" noProof="0" dirty="0">
                          <a:ln>
                            <a:noFill/>
                          </a:ln>
                          <a:solidFill>
                            <a:schemeClr val="tx1"/>
                          </a:solidFill>
                          <a:effectLst/>
                          <a:uLnTx/>
                          <a:uFillTx/>
                          <a:latin typeface="Arial Narrow"/>
                          <a:ea typeface="+mn-ea"/>
                          <a:cs typeface="+mn-cs"/>
                        </a:rPr>
                        <a:t>Varastonhallinta – pyritään palvelumalliin, ei käsitellä tässä erityispiirteitä</a:t>
                      </a:r>
                    </a:p>
                    <a:p>
                      <a:pPr marL="176213" marR="0" lvl="0" indent="-176213"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fi-FI" sz="1100" b="0" i="0" u="none" strike="noStrike" kern="1200" cap="none" spc="0" normalizeH="0" baseline="0" noProof="0" dirty="0">
                          <a:ln>
                            <a:noFill/>
                          </a:ln>
                          <a:solidFill>
                            <a:schemeClr val="tx1"/>
                          </a:solidFill>
                          <a:effectLst/>
                          <a:uLnTx/>
                          <a:uFillTx/>
                          <a:latin typeface="Arial Narrow"/>
                          <a:ea typeface="+mn-ea"/>
                          <a:cs typeface="+mn-cs"/>
                        </a:rPr>
                        <a:t>Strategisten palvelujen ja tuotteiden hankintojen erityispiirteet</a:t>
                      </a:r>
                    </a:p>
                    <a:p>
                      <a:pPr marL="176213" marR="0" lvl="0" indent="-176213"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fi-FI" sz="1100" b="0" i="0" u="none" strike="noStrike" kern="1200" cap="none" spc="0" normalizeH="0" baseline="0" noProof="0" dirty="0">
                          <a:ln>
                            <a:noFill/>
                          </a:ln>
                          <a:solidFill>
                            <a:schemeClr val="tx1"/>
                          </a:solidFill>
                          <a:effectLst/>
                          <a:uLnTx/>
                          <a:uFillTx/>
                          <a:latin typeface="Arial Narrow"/>
                          <a:ea typeface="+mn-ea"/>
                          <a:cs typeface="+mn-cs"/>
                        </a:rPr>
                        <a:t>Toiminnan ja taloussuunnittelu</a:t>
                      </a:r>
                    </a:p>
                    <a:p>
                      <a:pPr marL="176213" marR="0" lvl="0" indent="-176213"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fi-FI" sz="1100" b="0" i="0" u="none" strike="noStrike" kern="1200" cap="none" spc="0" normalizeH="0" baseline="0" noProof="0" dirty="0">
                          <a:ln>
                            <a:noFill/>
                          </a:ln>
                          <a:solidFill>
                            <a:schemeClr val="tx1"/>
                          </a:solidFill>
                          <a:effectLst/>
                          <a:uLnTx/>
                          <a:uFillTx/>
                          <a:latin typeface="Arial Narrow"/>
                          <a:ea typeface="+mn-ea"/>
                          <a:cs typeface="+mn-cs"/>
                        </a:rPr>
                        <a:t>Rahoituksenhallinta</a:t>
                      </a:r>
                    </a:p>
                    <a:p>
                      <a:pPr marL="176213" marR="0" lvl="0" indent="-176213"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fi-FI" sz="1100" b="0" i="0" u="none" strike="noStrike" kern="1200" cap="none" spc="0" normalizeH="0" baseline="0" noProof="0" dirty="0">
                          <a:ln>
                            <a:noFill/>
                          </a:ln>
                          <a:solidFill>
                            <a:schemeClr val="tx1"/>
                          </a:solidFill>
                          <a:effectLst/>
                          <a:uLnTx/>
                          <a:uFillTx/>
                          <a:latin typeface="Arial Narrow"/>
                          <a:ea typeface="+mn-ea"/>
                          <a:cs typeface="+mn-cs"/>
                        </a:rPr>
                        <a:t>Matkustamisen hallinnan yleiset erityispiirteet – näitä kehitetään erillisessä projektissa</a:t>
                      </a:r>
                    </a:p>
                  </a:txBody>
                  <a:tcPr marL="68575" marR="68575" marT="34295" marB="34295">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D4319">
                        <a:lumMod val="20000"/>
                        <a:lumOff val="80000"/>
                      </a:srgbClr>
                    </a:solidFill>
                  </a:tcPr>
                </a:tc>
                <a:extLst>
                  <a:ext uri="{0D108BD9-81ED-4DB2-BD59-A6C34878D82A}">
                    <a16:rowId xmlns:a16="http://schemas.microsoft.com/office/drawing/2014/main" val="10001"/>
                  </a:ext>
                </a:extLst>
              </a:tr>
            </a:tbl>
          </a:graphicData>
        </a:graphic>
      </p:graphicFrame>
      <p:sp>
        <p:nvSpPr>
          <p:cNvPr id="2" name="Rectangle: Rounded Corners 22">
            <a:extLst>
              <a:ext uri="{FF2B5EF4-FFF2-40B4-BE49-F238E27FC236}">
                <a16:creationId xmlns:a16="http://schemas.microsoft.com/office/drawing/2014/main" id="{9EF3BD85-C12C-C6D0-8696-3A28522338DF}"/>
              </a:ext>
            </a:extLst>
          </p:cNvPr>
          <p:cNvSpPr/>
          <p:nvPr/>
        </p:nvSpPr>
        <p:spPr>
          <a:xfrm rot="21091158">
            <a:off x="3381426" y="3294393"/>
            <a:ext cx="2277067" cy="557960"/>
          </a:xfrm>
          <a:prstGeom prst="roundRect">
            <a:avLst/>
          </a:prstGeom>
          <a:solidFill>
            <a:srgbClr val="FFC000"/>
          </a:solidFill>
          <a:ln>
            <a:solidFill>
              <a:srgbClr val="C00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800">
                <a:solidFill>
                  <a:schemeClr val="tx1"/>
                </a:solidFill>
              </a:rPr>
              <a:t>Esimerkki</a:t>
            </a:r>
          </a:p>
        </p:txBody>
      </p:sp>
    </p:spTree>
    <p:extLst>
      <p:ext uri="{BB962C8B-B14F-4D97-AF65-F5344CB8AC3E}">
        <p14:creationId xmlns:p14="http://schemas.microsoft.com/office/powerpoint/2010/main" val="37845399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F147F9B-A3DE-44F9-BF82-1C5D069626F7}"/>
              </a:ext>
            </a:extLst>
          </p:cNvPr>
          <p:cNvSpPr>
            <a:spLocks noGrp="1"/>
          </p:cNvSpPr>
          <p:nvPr>
            <p:ph idx="1"/>
          </p:nvPr>
        </p:nvSpPr>
        <p:spPr>
          <a:xfrm>
            <a:off x="1023976" y="1004650"/>
            <a:ext cx="7096048" cy="3937644"/>
          </a:xfrm>
        </p:spPr>
        <p:txBody>
          <a:bodyPr/>
          <a:lstStyle/>
          <a:p>
            <a:r>
              <a:rPr lang="fi-FI" dirty="0"/>
              <a:t>&lt;Kuvatkaa visuaalisesti ne prosessit, joita hankittavan järjestelmän tulee tukea. Mikäli kuvaatte laajemman prosessikartan (esim. HR-prosessit), mutta olette hankkimassa järjestelmää tukemaan vain osaa ko. prosessikartan prosesseista (esim. palkanlaskenta), niin värjätkää tai muuten merkitkää selkeästi laajemmasta prosessikartasta, mitä prosesseja juuri hankittavan järjestelmän tulee tukea. Esimerkkejä prosessien kuvaamisesta seuraavilla sivuilla.&gt;</a:t>
            </a:r>
          </a:p>
          <a:p>
            <a:endParaRPr lang="fi-FI" dirty="0"/>
          </a:p>
        </p:txBody>
      </p:sp>
      <p:sp>
        <p:nvSpPr>
          <p:cNvPr id="3" name="Slide Number Placeholder 2">
            <a:extLst>
              <a:ext uri="{FF2B5EF4-FFF2-40B4-BE49-F238E27FC236}">
                <a16:creationId xmlns:a16="http://schemas.microsoft.com/office/drawing/2014/main" id="{E86DBD98-7385-4DEB-899D-FAE9394B06D9}"/>
              </a:ext>
            </a:extLst>
          </p:cNvPr>
          <p:cNvSpPr>
            <a:spLocks noGrp="1"/>
          </p:cNvSpPr>
          <p:nvPr>
            <p:ph type="sldNum" sz="quarter" idx="12"/>
          </p:nvPr>
        </p:nvSpPr>
        <p:spPr/>
        <p:txBody>
          <a:bodyPr/>
          <a:lstStyle/>
          <a:p>
            <a:fld id="{DDE9422E-AB18-498F-A7FF-179425C9812D}" type="slidenum">
              <a:rPr lang="fi-FI" smtClean="0"/>
              <a:t>12</a:t>
            </a:fld>
            <a:endParaRPr lang="fi-FI"/>
          </a:p>
        </p:txBody>
      </p:sp>
      <p:sp>
        <p:nvSpPr>
          <p:cNvPr id="4" name="Title 3">
            <a:extLst>
              <a:ext uri="{FF2B5EF4-FFF2-40B4-BE49-F238E27FC236}">
                <a16:creationId xmlns:a16="http://schemas.microsoft.com/office/drawing/2014/main" id="{2855AFF2-3EFD-44B2-A375-F7CEE7E6E108}"/>
              </a:ext>
            </a:extLst>
          </p:cNvPr>
          <p:cNvSpPr>
            <a:spLocks noGrp="1"/>
          </p:cNvSpPr>
          <p:nvPr>
            <p:ph type="title"/>
          </p:nvPr>
        </p:nvSpPr>
        <p:spPr>
          <a:xfrm>
            <a:off x="166255" y="120655"/>
            <a:ext cx="8819047" cy="675000"/>
          </a:xfrm>
        </p:spPr>
        <p:txBody>
          <a:bodyPr>
            <a:normAutofit/>
          </a:bodyPr>
          <a:lstStyle/>
          <a:p>
            <a:pPr algn="ctr"/>
            <a:r>
              <a:rPr lang="fi-FI" sz="2000" dirty="0">
                <a:solidFill>
                  <a:schemeClr val="accent2">
                    <a:lumMod val="50000"/>
                  </a:schemeClr>
                </a:solidFill>
              </a:rPr>
              <a:t>Pääprosessit - prosessikartta</a:t>
            </a:r>
          </a:p>
        </p:txBody>
      </p:sp>
    </p:spTree>
    <p:extLst>
      <p:ext uri="{BB962C8B-B14F-4D97-AF65-F5344CB8AC3E}">
        <p14:creationId xmlns:p14="http://schemas.microsoft.com/office/powerpoint/2010/main" val="4550329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53E498-52BD-4CE0-B74A-B0F06360A2FA}"/>
              </a:ext>
            </a:extLst>
          </p:cNvPr>
          <p:cNvSpPr>
            <a:spLocks noGrp="1"/>
          </p:cNvSpPr>
          <p:nvPr>
            <p:ph type="title"/>
          </p:nvPr>
        </p:nvSpPr>
        <p:spPr>
          <a:xfrm>
            <a:off x="117885" y="43490"/>
            <a:ext cx="9026115" cy="790128"/>
          </a:xfrm>
        </p:spPr>
        <p:txBody>
          <a:bodyPr>
            <a:normAutofit/>
          </a:bodyPr>
          <a:lstStyle/>
          <a:p>
            <a:pPr algn="ctr"/>
            <a:r>
              <a:rPr lang="fi-FI" sz="2000" dirty="0">
                <a:solidFill>
                  <a:schemeClr val="accent2">
                    <a:lumMod val="50000"/>
                  </a:schemeClr>
                </a:solidFill>
              </a:rPr>
              <a:t>Esimerkki: Kuntatietojärjestelmän prosessikartta tavoitetilassa</a:t>
            </a:r>
          </a:p>
        </p:txBody>
      </p:sp>
      <p:grpSp>
        <p:nvGrpSpPr>
          <p:cNvPr id="65" name="Ryhmä 64">
            <a:extLst>
              <a:ext uri="{FF2B5EF4-FFF2-40B4-BE49-F238E27FC236}">
                <a16:creationId xmlns:a16="http://schemas.microsoft.com/office/drawing/2014/main" id="{9CFA5434-BF81-4C98-913D-1FD19D5441D0}"/>
              </a:ext>
            </a:extLst>
          </p:cNvPr>
          <p:cNvGrpSpPr/>
          <p:nvPr/>
        </p:nvGrpSpPr>
        <p:grpSpPr>
          <a:xfrm>
            <a:off x="3213027" y="425263"/>
            <a:ext cx="2811151" cy="1565249"/>
            <a:chOff x="44606" y="584738"/>
            <a:chExt cx="4228542" cy="2011680"/>
          </a:xfrm>
        </p:grpSpPr>
        <p:sp>
          <p:nvSpPr>
            <p:cNvPr id="5" name="Rectangle 4">
              <a:extLst>
                <a:ext uri="{FF2B5EF4-FFF2-40B4-BE49-F238E27FC236}">
                  <a16:creationId xmlns:a16="http://schemas.microsoft.com/office/drawing/2014/main" id="{52816A86-E884-4BD5-8F85-3FC1B3A52511}"/>
                </a:ext>
              </a:extLst>
            </p:cNvPr>
            <p:cNvSpPr/>
            <p:nvPr/>
          </p:nvSpPr>
          <p:spPr>
            <a:xfrm>
              <a:off x="44606" y="584738"/>
              <a:ext cx="4228542"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fi-FI">
                <a:solidFill>
                  <a:schemeClr val="bg1"/>
                </a:solidFill>
                <a:latin typeface="Arial" panose="020B0604020202020204"/>
              </a:endParaRPr>
            </a:p>
          </p:txBody>
        </p:sp>
        <p:sp>
          <p:nvSpPr>
            <p:cNvPr id="7" name="Rectangle 6">
              <a:extLst>
                <a:ext uri="{FF2B5EF4-FFF2-40B4-BE49-F238E27FC236}">
                  <a16:creationId xmlns:a16="http://schemas.microsoft.com/office/drawing/2014/main" id="{C81D2681-BF91-4763-965A-0303F129C95B}"/>
                </a:ext>
              </a:extLst>
            </p:cNvPr>
            <p:cNvSpPr/>
            <p:nvPr/>
          </p:nvSpPr>
          <p:spPr>
            <a:xfrm>
              <a:off x="771667" y="584738"/>
              <a:ext cx="2823489" cy="25829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1050" b="1">
                  <a:solidFill>
                    <a:schemeClr val="bg1"/>
                  </a:solidFill>
                  <a:latin typeface="Arial" panose="020B0604020202020204"/>
                </a:rPr>
                <a:t>Kiinteistönmuodostus</a:t>
              </a:r>
            </a:p>
          </p:txBody>
        </p:sp>
      </p:grpSp>
      <p:grpSp>
        <p:nvGrpSpPr>
          <p:cNvPr id="67" name="Ryhmä 66">
            <a:extLst>
              <a:ext uri="{FF2B5EF4-FFF2-40B4-BE49-F238E27FC236}">
                <a16:creationId xmlns:a16="http://schemas.microsoft.com/office/drawing/2014/main" id="{6E885A20-BB62-4B65-B498-E7E9184E33B6}"/>
              </a:ext>
            </a:extLst>
          </p:cNvPr>
          <p:cNvGrpSpPr/>
          <p:nvPr/>
        </p:nvGrpSpPr>
        <p:grpSpPr>
          <a:xfrm>
            <a:off x="43423" y="438470"/>
            <a:ext cx="3091477" cy="1556718"/>
            <a:chOff x="44606" y="2650851"/>
            <a:chExt cx="4228542" cy="2011680"/>
          </a:xfrm>
        </p:grpSpPr>
        <p:sp>
          <p:nvSpPr>
            <p:cNvPr id="6" name="Rectangle 5">
              <a:extLst>
                <a:ext uri="{FF2B5EF4-FFF2-40B4-BE49-F238E27FC236}">
                  <a16:creationId xmlns:a16="http://schemas.microsoft.com/office/drawing/2014/main" id="{C7F8CFA1-307B-48A4-AD81-3FEC68DDC554}"/>
                </a:ext>
              </a:extLst>
            </p:cNvPr>
            <p:cNvSpPr/>
            <p:nvPr/>
          </p:nvSpPr>
          <p:spPr>
            <a:xfrm>
              <a:off x="44606" y="2650851"/>
              <a:ext cx="4228542"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fi-FI">
                <a:solidFill>
                  <a:schemeClr val="bg1"/>
                </a:solidFill>
                <a:latin typeface="Arial" panose="020B0604020202020204"/>
              </a:endParaRPr>
            </a:p>
          </p:txBody>
        </p:sp>
        <p:sp>
          <p:nvSpPr>
            <p:cNvPr id="9" name="Rectangle 8">
              <a:extLst>
                <a:ext uri="{FF2B5EF4-FFF2-40B4-BE49-F238E27FC236}">
                  <a16:creationId xmlns:a16="http://schemas.microsoft.com/office/drawing/2014/main" id="{04F45ACE-F2BF-44E2-8DE9-2F77BCA59DBB}"/>
                </a:ext>
              </a:extLst>
            </p:cNvPr>
            <p:cNvSpPr/>
            <p:nvPr/>
          </p:nvSpPr>
          <p:spPr>
            <a:xfrm>
              <a:off x="771667" y="2655932"/>
              <a:ext cx="2823489" cy="25829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1050" b="1">
                  <a:solidFill>
                    <a:schemeClr val="bg1"/>
                  </a:solidFill>
                  <a:latin typeface="Arial" panose="020B0604020202020204"/>
                </a:rPr>
                <a:t>Maankäytön suunnittelu</a:t>
              </a:r>
            </a:p>
          </p:txBody>
        </p:sp>
      </p:grpSp>
      <p:sp>
        <p:nvSpPr>
          <p:cNvPr id="11" name="Rectangle 10">
            <a:extLst>
              <a:ext uri="{FF2B5EF4-FFF2-40B4-BE49-F238E27FC236}">
                <a16:creationId xmlns:a16="http://schemas.microsoft.com/office/drawing/2014/main" id="{9E86E7AA-30AB-45CB-8A4B-D49C53A63FA4}"/>
              </a:ext>
            </a:extLst>
          </p:cNvPr>
          <p:cNvSpPr/>
          <p:nvPr/>
        </p:nvSpPr>
        <p:spPr>
          <a:xfrm>
            <a:off x="3212634" y="2088589"/>
            <a:ext cx="2811151" cy="216818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fi-FI">
              <a:solidFill>
                <a:schemeClr val="bg1">
                  <a:lumMod val="95000"/>
                </a:schemeClr>
              </a:solidFill>
              <a:latin typeface="Arial" panose="020B0604020202020204"/>
            </a:endParaRPr>
          </a:p>
        </p:txBody>
      </p:sp>
      <p:sp>
        <p:nvSpPr>
          <p:cNvPr id="12" name="Rectangle 11">
            <a:extLst>
              <a:ext uri="{FF2B5EF4-FFF2-40B4-BE49-F238E27FC236}">
                <a16:creationId xmlns:a16="http://schemas.microsoft.com/office/drawing/2014/main" id="{277D0D11-C0F2-43AC-9A9A-1F4BF43F7CF5}"/>
              </a:ext>
            </a:extLst>
          </p:cNvPr>
          <p:cNvSpPr/>
          <p:nvPr/>
        </p:nvSpPr>
        <p:spPr>
          <a:xfrm>
            <a:off x="3213335" y="4315357"/>
            <a:ext cx="2808747" cy="73112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fi-FI">
              <a:solidFill>
                <a:schemeClr val="bg1">
                  <a:lumMod val="95000"/>
                </a:schemeClr>
              </a:solidFill>
              <a:latin typeface="Arial" panose="020B0604020202020204"/>
            </a:endParaRPr>
          </a:p>
        </p:txBody>
      </p:sp>
      <p:grpSp>
        <p:nvGrpSpPr>
          <p:cNvPr id="78" name="Ryhmä 77">
            <a:extLst>
              <a:ext uri="{FF2B5EF4-FFF2-40B4-BE49-F238E27FC236}">
                <a16:creationId xmlns:a16="http://schemas.microsoft.com/office/drawing/2014/main" id="{491BB9AD-378C-4BB6-8AE3-1DF24FF71689}"/>
              </a:ext>
            </a:extLst>
          </p:cNvPr>
          <p:cNvGrpSpPr/>
          <p:nvPr/>
        </p:nvGrpSpPr>
        <p:grpSpPr>
          <a:xfrm>
            <a:off x="43423" y="2088595"/>
            <a:ext cx="3091477" cy="1416840"/>
            <a:chOff x="44606" y="4716963"/>
            <a:chExt cx="4121969" cy="2017008"/>
          </a:xfrm>
        </p:grpSpPr>
        <p:sp>
          <p:nvSpPr>
            <p:cNvPr id="8" name="Rectangle 7">
              <a:extLst>
                <a:ext uri="{FF2B5EF4-FFF2-40B4-BE49-F238E27FC236}">
                  <a16:creationId xmlns:a16="http://schemas.microsoft.com/office/drawing/2014/main" id="{DD5B0500-4181-493C-90B2-16B3FA2669B8}"/>
                </a:ext>
              </a:extLst>
            </p:cNvPr>
            <p:cNvSpPr/>
            <p:nvPr/>
          </p:nvSpPr>
          <p:spPr>
            <a:xfrm>
              <a:off x="44606" y="4716963"/>
              <a:ext cx="4121969" cy="2017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fi-FI">
                <a:solidFill>
                  <a:schemeClr val="bg1"/>
                </a:solidFill>
                <a:latin typeface="Arial" panose="020B0604020202020204"/>
              </a:endParaRPr>
            </a:p>
          </p:txBody>
        </p:sp>
        <p:sp>
          <p:nvSpPr>
            <p:cNvPr id="13" name="Rectangle 12">
              <a:extLst>
                <a:ext uri="{FF2B5EF4-FFF2-40B4-BE49-F238E27FC236}">
                  <a16:creationId xmlns:a16="http://schemas.microsoft.com/office/drawing/2014/main" id="{183F3267-D998-41A1-850B-AB4B3E200B7E}"/>
                </a:ext>
              </a:extLst>
            </p:cNvPr>
            <p:cNvSpPr/>
            <p:nvPr/>
          </p:nvSpPr>
          <p:spPr>
            <a:xfrm>
              <a:off x="691737" y="4716963"/>
              <a:ext cx="2823489" cy="25829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1050" b="1" err="1">
                  <a:solidFill>
                    <a:schemeClr val="bg1"/>
                  </a:solidFill>
                  <a:latin typeface="Arial" panose="020B0604020202020204"/>
                </a:rPr>
                <a:t>Rakennusluvitus</a:t>
              </a:r>
              <a:r>
                <a:rPr lang="fi-FI" sz="1050" b="1">
                  <a:solidFill>
                    <a:schemeClr val="bg1"/>
                  </a:solidFill>
                  <a:latin typeface="Arial" panose="020B0604020202020204"/>
                </a:rPr>
                <a:t> ja -valvonta</a:t>
              </a:r>
              <a:endParaRPr lang="fi-FI" sz="1050" b="1">
                <a:solidFill>
                  <a:schemeClr val="bg1"/>
                </a:solidFill>
                <a:latin typeface="Arial" panose="020B0604020202020204"/>
                <a:cs typeface="Arial"/>
              </a:endParaRPr>
            </a:p>
          </p:txBody>
        </p:sp>
      </p:grpSp>
      <p:grpSp>
        <p:nvGrpSpPr>
          <p:cNvPr id="64" name="Ryhmä 63">
            <a:extLst>
              <a:ext uri="{FF2B5EF4-FFF2-40B4-BE49-F238E27FC236}">
                <a16:creationId xmlns:a16="http://schemas.microsoft.com/office/drawing/2014/main" id="{0DDB852D-C585-4DC7-AB4F-6AE9F84D5DB4}"/>
              </a:ext>
            </a:extLst>
          </p:cNvPr>
          <p:cNvGrpSpPr/>
          <p:nvPr/>
        </p:nvGrpSpPr>
        <p:grpSpPr>
          <a:xfrm>
            <a:off x="44243" y="3582570"/>
            <a:ext cx="3087480" cy="1460803"/>
            <a:chOff x="4347456" y="584738"/>
            <a:chExt cx="4228542" cy="2011680"/>
          </a:xfrm>
        </p:grpSpPr>
        <p:sp>
          <p:nvSpPr>
            <p:cNvPr id="10" name="Rectangle 9">
              <a:extLst>
                <a:ext uri="{FF2B5EF4-FFF2-40B4-BE49-F238E27FC236}">
                  <a16:creationId xmlns:a16="http://schemas.microsoft.com/office/drawing/2014/main" id="{5F3226C0-57DA-407A-B4BE-4C7CEDF8F1E4}"/>
                </a:ext>
              </a:extLst>
            </p:cNvPr>
            <p:cNvSpPr/>
            <p:nvPr/>
          </p:nvSpPr>
          <p:spPr>
            <a:xfrm>
              <a:off x="4347456" y="584738"/>
              <a:ext cx="4228542"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fi-FI">
                <a:solidFill>
                  <a:schemeClr val="bg1"/>
                </a:solidFill>
                <a:latin typeface="Arial" panose="020B0604020202020204"/>
              </a:endParaRPr>
            </a:p>
          </p:txBody>
        </p:sp>
        <p:sp>
          <p:nvSpPr>
            <p:cNvPr id="14" name="Rectangle 13">
              <a:extLst>
                <a:ext uri="{FF2B5EF4-FFF2-40B4-BE49-F238E27FC236}">
                  <a16:creationId xmlns:a16="http://schemas.microsoft.com/office/drawing/2014/main" id="{0DBA2911-6833-4BFB-8B44-517C9038C3C7}"/>
                </a:ext>
              </a:extLst>
            </p:cNvPr>
            <p:cNvSpPr/>
            <p:nvPr/>
          </p:nvSpPr>
          <p:spPr>
            <a:xfrm>
              <a:off x="5049982" y="584738"/>
              <a:ext cx="3027279" cy="25829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1050" b="1">
                  <a:solidFill>
                    <a:schemeClr val="bg1"/>
                  </a:solidFill>
                  <a:latin typeface="Arial" panose="020B0604020202020204"/>
                </a:rPr>
                <a:t>Yleisten alueiden luvitus</a:t>
              </a:r>
              <a:endParaRPr lang="fi-FI" sz="975" b="1">
                <a:solidFill>
                  <a:schemeClr val="bg1"/>
                </a:solidFill>
                <a:latin typeface="Arial" panose="020B0604020202020204"/>
                <a:cs typeface="Arial" panose="020B0604020202020204"/>
              </a:endParaRPr>
            </a:p>
          </p:txBody>
        </p:sp>
      </p:grpSp>
      <p:sp>
        <p:nvSpPr>
          <p:cNvPr id="15" name="Rectangle 14">
            <a:extLst>
              <a:ext uri="{FF2B5EF4-FFF2-40B4-BE49-F238E27FC236}">
                <a16:creationId xmlns:a16="http://schemas.microsoft.com/office/drawing/2014/main" id="{6928E80B-5510-4F48-B418-F21463109F80}"/>
              </a:ext>
            </a:extLst>
          </p:cNvPr>
          <p:cNvSpPr/>
          <p:nvPr/>
        </p:nvSpPr>
        <p:spPr>
          <a:xfrm>
            <a:off x="3559179" y="2087865"/>
            <a:ext cx="2117617" cy="19372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1050" b="1">
                <a:solidFill>
                  <a:schemeClr val="bg1">
                    <a:lumMod val="95000"/>
                  </a:schemeClr>
                </a:solidFill>
                <a:latin typeface="Arial" panose="020B0604020202020204"/>
              </a:rPr>
              <a:t>Infraomaisuuden hallinta</a:t>
            </a:r>
          </a:p>
        </p:txBody>
      </p:sp>
      <p:sp>
        <p:nvSpPr>
          <p:cNvPr id="16" name="Rectangle 15">
            <a:extLst>
              <a:ext uri="{FF2B5EF4-FFF2-40B4-BE49-F238E27FC236}">
                <a16:creationId xmlns:a16="http://schemas.microsoft.com/office/drawing/2014/main" id="{6FBE0CCE-6212-42D6-9CA0-9446DEB8F41C}"/>
              </a:ext>
            </a:extLst>
          </p:cNvPr>
          <p:cNvSpPr/>
          <p:nvPr/>
        </p:nvSpPr>
        <p:spPr>
          <a:xfrm>
            <a:off x="3612599" y="4315693"/>
            <a:ext cx="2117617" cy="19372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1050" b="1">
                <a:solidFill>
                  <a:schemeClr val="bg1">
                    <a:lumMod val="95000"/>
                  </a:schemeClr>
                </a:solidFill>
                <a:latin typeface="Arial" panose="020B0604020202020204"/>
              </a:rPr>
              <a:t>Ympäristönvalvonta</a:t>
            </a:r>
            <a:endParaRPr lang="fi-FI" sz="1050" b="1">
              <a:solidFill>
                <a:schemeClr val="bg1">
                  <a:lumMod val="95000"/>
                </a:schemeClr>
              </a:solidFill>
              <a:latin typeface="Arial" panose="020B0604020202020204"/>
              <a:cs typeface="Arial"/>
            </a:endParaRPr>
          </a:p>
        </p:txBody>
      </p:sp>
      <p:sp>
        <p:nvSpPr>
          <p:cNvPr id="17" name="Rectangle 16">
            <a:extLst>
              <a:ext uri="{FF2B5EF4-FFF2-40B4-BE49-F238E27FC236}">
                <a16:creationId xmlns:a16="http://schemas.microsoft.com/office/drawing/2014/main" id="{A4FA3F35-59B6-46CE-8B74-7F3E7FA19830}"/>
              </a:ext>
            </a:extLst>
          </p:cNvPr>
          <p:cNvSpPr/>
          <p:nvPr/>
        </p:nvSpPr>
        <p:spPr>
          <a:xfrm>
            <a:off x="6103402" y="424355"/>
            <a:ext cx="2973561" cy="156524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fi-FI">
              <a:solidFill>
                <a:schemeClr val="bg1"/>
              </a:solidFill>
              <a:latin typeface="Arial" panose="020B0604020202020204"/>
            </a:endParaRPr>
          </a:p>
        </p:txBody>
      </p:sp>
      <p:sp>
        <p:nvSpPr>
          <p:cNvPr id="18" name="Rectangle 17">
            <a:extLst>
              <a:ext uri="{FF2B5EF4-FFF2-40B4-BE49-F238E27FC236}">
                <a16:creationId xmlns:a16="http://schemas.microsoft.com/office/drawing/2014/main" id="{794A947B-6111-492F-BBC3-9626BE2943D9}"/>
              </a:ext>
            </a:extLst>
          </p:cNvPr>
          <p:cNvSpPr/>
          <p:nvPr/>
        </p:nvSpPr>
        <p:spPr>
          <a:xfrm>
            <a:off x="6597825" y="424946"/>
            <a:ext cx="2117617" cy="19372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1050" b="1">
                <a:solidFill>
                  <a:schemeClr val="bg1">
                    <a:lumMod val="95000"/>
                  </a:schemeClr>
                </a:solidFill>
                <a:latin typeface="Arial" panose="020B0604020202020204"/>
              </a:rPr>
              <a:t>Maaomaisuuden hallinta</a:t>
            </a:r>
            <a:endParaRPr lang="fi-FI" sz="1050" b="1">
              <a:solidFill>
                <a:schemeClr val="bg1">
                  <a:lumMod val="95000"/>
                </a:schemeClr>
              </a:solidFill>
              <a:latin typeface="Arial" panose="020B0604020202020204"/>
              <a:cs typeface="Arial"/>
            </a:endParaRPr>
          </a:p>
        </p:txBody>
      </p:sp>
      <p:sp>
        <p:nvSpPr>
          <p:cNvPr id="19" name="Rectangle 18">
            <a:extLst>
              <a:ext uri="{FF2B5EF4-FFF2-40B4-BE49-F238E27FC236}">
                <a16:creationId xmlns:a16="http://schemas.microsoft.com/office/drawing/2014/main" id="{0B1704C4-875E-4C5B-94C6-304525679BD0}"/>
              </a:ext>
            </a:extLst>
          </p:cNvPr>
          <p:cNvSpPr/>
          <p:nvPr/>
        </p:nvSpPr>
        <p:spPr>
          <a:xfrm>
            <a:off x="6102417" y="2091956"/>
            <a:ext cx="2974909" cy="295039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fi-FI">
              <a:solidFill>
                <a:schemeClr val="bg1"/>
              </a:solidFill>
              <a:latin typeface="Arial" panose="020B0604020202020204"/>
            </a:endParaRPr>
          </a:p>
        </p:txBody>
      </p:sp>
      <p:sp>
        <p:nvSpPr>
          <p:cNvPr id="20" name="Rectangle 19">
            <a:extLst>
              <a:ext uri="{FF2B5EF4-FFF2-40B4-BE49-F238E27FC236}">
                <a16:creationId xmlns:a16="http://schemas.microsoft.com/office/drawing/2014/main" id="{AD4E5804-B0CD-47FA-8BC5-E3AC11521595}"/>
              </a:ext>
            </a:extLst>
          </p:cNvPr>
          <p:cNvSpPr/>
          <p:nvPr/>
        </p:nvSpPr>
        <p:spPr>
          <a:xfrm>
            <a:off x="6336042" y="2089980"/>
            <a:ext cx="2571976" cy="19056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1050" b="1">
                <a:solidFill>
                  <a:schemeClr val="bg1">
                    <a:lumMod val="95000"/>
                  </a:schemeClr>
                </a:solidFill>
                <a:latin typeface="Arial" panose="020B0604020202020204"/>
              </a:rPr>
              <a:t>Paikkatieto ja mittaus</a:t>
            </a:r>
            <a:endParaRPr lang="fi-FI" sz="1050" b="1">
              <a:solidFill>
                <a:schemeClr val="bg1">
                  <a:lumMod val="95000"/>
                </a:schemeClr>
              </a:solidFill>
              <a:latin typeface="Arial" panose="020B0604020202020204"/>
              <a:cs typeface="Arial"/>
            </a:endParaRPr>
          </a:p>
        </p:txBody>
      </p:sp>
      <p:sp>
        <p:nvSpPr>
          <p:cNvPr id="3" name="Rectangle 2">
            <a:extLst>
              <a:ext uri="{FF2B5EF4-FFF2-40B4-BE49-F238E27FC236}">
                <a16:creationId xmlns:a16="http://schemas.microsoft.com/office/drawing/2014/main" id="{7DBA7399-8B86-4252-8DBA-F34DD7583651}"/>
              </a:ext>
            </a:extLst>
          </p:cNvPr>
          <p:cNvSpPr/>
          <p:nvPr/>
        </p:nvSpPr>
        <p:spPr>
          <a:xfrm>
            <a:off x="3297617" y="674463"/>
            <a:ext cx="804075" cy="318014"/>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Tonttijaon laatiminen</a:t>
            </a:r>
            <a:endParaRPr lang="fi-FI" sz="675">
              <a:solidFill>
                <a:prstClr val="white"/>
              </a:solidFill>
              <a:latin typeface="Arial" panose="020B0604020202020204"/>
              <a:cs typeface="Arial"/>
            </a:endParaRPr>
          </a:p>
        </p:txBody>
      </p:sp>
      <p:sp>
        <p:nvSpPr>
          <p:cNvPr id="21" name="Rectangle 20">
            <a:extLst>
              <a:ext uri="{FF2B5EF4-FFF2-40B4-BE49-F238E27FC236}">
                <a16:creationId xmlns:a16="http://schemas.microsoft.com/office/drawing/2014/main" id="{92CE5D8B-2EDD-40DD-905D-5DA3FB80D530}"/>
              </a:ext>
            </a:extLst>
          </p:cNvPr>
          <p:cNvSpPr/>
          <p:nvPr/>
        </p:nvSpPr>
        <p:spPr>
          <a:xfrm>
            <a:off x="4195500" y="674463"/>
            <a:ext cx="754380" cy="314464"/>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Maanmittaus-toimitukset</a:t>
            </a:r>
            <a:endParaRPr lang="fi-FI" sz="675">
              <a:solidFill>
                <a:prstClr val="white"/>
              </a:solidFill>
              <a:latin typeface="Arial" panose="020B0604020202020204"/>
              <a:cs typeface="Arial"/>
              <a:hlinkClick r:id="rId3"/>
            </a:endParaRPr>
          </a:p>
        </p:txBody>
      </p:sp>
      <p:sp>
        <p:nvSpPr>
          <p:cNvPr id="22" name="Rectangle 21">
            <a:extLst>
              <a:ext uri="{FF2B5EF4-FFF2-40B4-BE49-F238E27FC236}">
                <a16:creationId xmlns:a16="http://schemas.microsoft.com/office/drawing/2014/main" id="{4CAB8EEC-0AE8-4CD4-8850-B3F0EB06C460}"/>
              </a:ext>
            </a:extLst>
          </p:cNvPr>
          <p:cNvSpPr/>
          <p:nvPr/>
        </p:nvSpPr>
        <p:spPr>
          <a:xfrm>
            <a:off x="5060568" y="672802"/>
            <a:ext cx="865644" cy="314123"/>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Kiinteistörekisterin-pitäjän päätökset</a:t>
            </a:r>
            <a:endParaRPr lang="fi-FI" sz="675">
              <a:solidFill>
                <a:prstClr val="white"/>
              </a:solidFill>
              <a:latin typeface="Arial" panose="020B0604020202020204"/>
              <a:cs typeface="Arial"/>
            </a:endParaRPr>
          </a:p>
        </p:txBody>
      </p:sp>
      <p:sp>
        <p:nvSpPr>
          <p:cNvPr id="25" name="Rectangle 24">
            <a:extLst>
              <a:ext uri="{FF2B5EF4-FFF2-40B4-BE49-F238E27FC236}">
                <a16:creationId xmlns:a16="http://schemas.microsoft.com/office/drawing/2014/main" id="{8739B8B8-2F16-4B3F-95B0-BCB50705E2BE}"/>
              </a:ext>
            </a:extLst>
          </p:cNvPr>
          <p:cNvSpPr/>
          <p:nvPr/>
        </p:nvSpPr>
        <p:spPr>
          <a:xfrm>
            <a:off x="971395" y="673647"/>
            <a:ext cx="1156982" cy="474595"/>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Kaavoitusrekisterin ylläpito ja kaavoitustilanteen seuranta</a:t>
            </a:r>
          </a:p>
        </p:txBody>
      </p:sp>
      <p:sp>
        <p:nvSpPr>
          <p:cNvPr id="28" name="Rectangle 27">
            <a:extLst>
              <a:ext uri="{FF2B5EF4-FFF2-40B4-BE49-F238E27FC236}">
                <a16:creationId xmlns:a16="http://schemas.microsoft.com/office/drawing/2014/main" id="{6B7467F4-0393-4589-95C8-1E70095733A0}"/>
              </a:ext>
            </a:extLst>
          </p:cNvPr>
          <p:cNvSpPr/>
          <p:nvPr/>
        </p:nvSpPr>
        <p:spPr>
          <a:xfrm>
            <a:off x="6182617" y="671544"/>
            <a:ext cx="875324" cy="311361"/>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Sisäinen maanvuokraus</a:t>
            </a:r>
            <a:endParaRPr lang="fi-FI" sz="675">
              <a:solidFill>
                <a:prstClr val="white"/>
              </a:solidFill>
              <a:latin typeface="Arial" panose="020B0604020202020204"/>
              <a:cs typeface="Arial"/>
            </a:endParaRPr>
          </a:p>
        </p:txBody>
      </p:sp>
      <p:sp>
        <p:nvSpPr>
          <p:cNvPr id="29" name="Rectangle 28">
            <a:extLst>
              <a:ext uri="{FF2B5EF4-FFF2-40B4-BE49-F238E27FC236}">
                <a16:creationId xmlns:a16="http://schemas.microsoft.com/office/drawing/2014/main" id="{86AD4894-7470-43FE-BF33-B8F057CB1022}"/>
              </a:ext>
            </a:extLst>
          </p:cNvPr>
          <p:cNvSpPr/>
          <p:nvPr/>
        </p:nvSpPr>
        <p:spPr>
          <a:xfrm>
            <a:off x="118021" y="3842273"/>
            <a:ext cx="763451" cy="350749"/>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Kaivuu -ja sijoitusluvat</a:t>
            </a:r>
          </a:p>
        </p:txBody>
      </p:sp>
      <p:sp>
        <p:nvSpPr>
          <p:cNvPr id="30" name="Rectangle 29">
            <a:extLst>
              <a:ext uri="{FF2B5EF4-FFF2-40B4-BE49-F238E27FC236}">
                <a16:creationId xmlns:a16="http://schemas.microsoft.com/office/drawing/2014/main" id="{E5855E47-4B9D-4853-BAC9-690FD929546E}"/>
              </a:ext>
            </a:extLst>
          </p:cNvPr>
          <p:cNvSpPr/>
          <p:nvPr/>
        </p:nvSpPr>
        <p:spPr>
          <a:xfrm>
            <a:off x="974759" y="3842273"/>
            <a:ext cx="754380" cy="350432"/>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Yleisen alueen työluvat</a:t>
            </a:r>
          </a:p>
        </p:txBody>
      </p:sp>
      <p:sp>
        <p:nvSpPr>
          <p:cNvPr id="31" name="Rectangle 30">
            <a:extLst>
              <a:ext uri="{FF2B5EF4-FFF2-40B4-BE49-F238E27FC236}">
                <a16:creationId xmlns:a16="http://schemas.microsoft.com/office/drawing/2014/main" id="{59E0E894-C91C-4065-A554-E569C3417F23}"/>
              </a:ext>
            </a:extLst>
          </p:cNvPr>
          <p:cNvSpPr/>
          <p:nvPr/>
        </p:nvSpPr>
        <p:spPr>
          <a:xfrm>
            <a:off x="130065" y="2341052"/>
            <a:ext cx="766370" cy="418245"/>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Rakennuslupa-käsittely</a:t>
            </a:r>
            <a:endParaRPr lang="fi-FI" sz="675">
              <a:solidFill>
                <a:prstClr val="black"/>
              </a:solidFill>
              <a:latin typeface="Arial" panose="020B0604020202020204"/>
              <a:hlinkClick r:id="rId4"/>
            </a:endParaRPr>
          </a:p>
        </p:txBody>
      </p:sp>
      <p:sp>
        <p:nvSpPr>
          <p:cNvPr id="32" name="Rectangle 31">
            <a:extLst>
              <a:ext uri="{FF2B5EF4-FFF2-40B4-BE49-F238E27FC236}">
                <a16:creationId xmlns:a16="http://schemas.microsoft.com/office/drawing/2014/main" id="{90781EA0-82B4-4CB5-8252-BE1A0EE12306}"/>
              </a:ext>
            </a:extLst>
          </p:cNvPr>
          <p:cNvSpPr/>
          <p:nvPr/>
        </p:nvSpPr>
        <p:spPr>
          <a:xfrm>
            <a:off x="2069523" y="2843979"/>
            <a:ext cx="595631" cy="461163"/>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Jatkuva valvonta</a:t>
            </a:r>
            <a:endParaRPr lang="fi-FI" sz="675">
              <a:solidFill>
                <a:prstClr val="black"/>
              </a:solidFill>
              <a:latin typeface="Arial" panose="020B0604020202020204"/>
              <a:hlinkClick r:id="rId5"/>
            </a:endParaRPr>
          </a:p>
        </p:txBody>
      </p:sp>
      <p:sp>
        <p:nvSpPr>
          <p:cNvPr id="33" name="Rectangle 32">
            <a:extLst>
              <a:ext uri="{FF2B5EF4-FFF2-40B4-BE49-F238E27FC236}">
                <a16:creationId xmlns:a16="http://schemas.microsoft.com/office/drawing/2014/main" id="{5BF278F9-6E33-49F7-8B12-56D712155358}"/>
              </a:ext>
            </a:extLst>
          </p:cNvPr>
          <p:cNvSpPr/>
          <p:nvPr/>
        </p:nvSpPr>
        <p:spPr>
          <a:xfrm>
            <a:off x="5365883" y="4576152"/>
            <a:ext cx="559587" cy="388021"/>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latin typeface="Arial" panose="020B0604020202020204"/>
              </a:rPr>
              <a:t>Ympäristö-</a:t>
            </a:r>
          </a:p>
          <a:p>
            <a:pPr algn="ctr">
              <a:defRPr/>
            </a:pPr>
            <a:r>
              <a:rPr lang="fi-FI" sz="675">
                <a:latin typeface="Arial" panose="020B0604020202020204"/>
              </a:rPr>
              <a:t>luvat</a:t>
            </a:r>
            <a:endParaRPr lang="fi-FI" sz="675">
              <a:latin typeface="Arial" panose="020B0604020202020204"/>
              <a:cs typeface="Arial"/>
            </a:endParaRPr>
          </a:p>
        </p:txBody>
      </p:sp>
      <p:sp>
        <p:nvSpPr>
          <p:cNvPr id="34" name="Rectangle 33">
            <a:extLst>
              <a:ext uri="{FF2B5EF4-FFF2-40B4-BE49-F238E27FC236}">
                <a16:creationId xmlns:a16="http://schemas.microsoft.com/office/drawing/2014/main" id="{551CD708-1BDA-45E5-A62C-E2168ADBF006}"/>
              </a:ext>
            </a:extLst>
          </p:cNvPr>
          <p:cNvSpPr/>
          <p:nvPr/>
        </p:nvSpPr>
        <p:spPr>
          <a:xfrm>
            <a:off x="7136770" y="669966"/>
            <a:ext cx="778538" cy="314464"/>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Maaomaisuus-rekisterin ylläpito</a:t>
            </a:r>
            <a:endParaRPr lang="fi-FI" sz="675">
              <a:solidFill>
                <a:prstClr val="white"/>
              </a:solidFill>
              <a:latin typeface="Arial" panose="020B0604020202020204"/>
              <a:cs typeface="Arial"/>
            </a:endParaRPr>
          </a:p>
        </p:txBody>
      </p:sp>
      <p:sp>
        <p:nvSpPr>
          <p:cNvPr id="35" name="Rectangle 34">
            <a:extLst>
              <a:ext uri="{FF2B5EF4-FFF2-40B4-BE49-F238E27FC236}">
                <a16:creationId xmlns:a16="http://schemas.microsoft.com/office/drawing/2014/main" id="{5D67D451-45EA-4522-BBDE-75DCF01A8F7E}"/>
              </a:ext>
            </a:extLst>
          </p:cNvPr>
          <p:cNvSpPr/>
          <p:nvPr/>
        </p:nvSpPr>
        <p:spPr>
          <a:xfrm>
            <a:off x="8003210" y="671544"/>
            <a:ext cx="798943" cy="310915"/>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Maankäyttö-sopimukset</a:t>
            </a:r>
            <a:endParaRPr lang="fi-FI" sz="675">
              <a:solidFill>
                <a:prstClr val="white"/>
              </a:solidFill>
              <a:latin typeface="Arial" panose="020B0604020202020204"/>
              <a:cs typeface="Arial"/>
            </a:endParaRPr>
          </a:p>
        </p:txBody>
      </p:sp>
      <p:sp>
        <p:nvSpPr>
          <p:cNvPr id="36" name="Rectangle 35">
            <a:extLst>
              <a:ext uri="{FF2B5EF4-FFF2-40B4-BE49-F238E27FC236}">
                <a16:creationId xmlns:a16="http://schemas.microsoft.com/office/drawing/2014/main" id="{49B2923A-91B1-4770-84C4-994B62B79EDA}"/>
              </a:ext>
            </a:extLst>
          </p:cNvPr>
          <p:cNvSpPr/>
          <p:nvPr/>
        </p:nvSpPr>
        <p:spPr>
          <a:xfrm>
            <a:off x="6183157" y="1090132"/>
            <a:ext cx="879954" cy="685565"/>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Omakotitonttihaun järjestäminen (sis. tonttihaku-palvelu)</a:t>
            </a:r>
            <a:endParaRPr lang="fi-FI" sz="675">
              <a:solidFill>
                <a:prstClr val="white"/>
              </a:solidFill>
              <a:latin typeface="Arial" panose="020B0604020202020204"/>
              <a:cs typeface="Arial"/>
            </a:endParaRPr>
          </a:p>
        </p:txBody>
      </p:sp>
      <p:sp>
        <p:nvSpPr>
          <p:cNvPr id="37" name="Rectangle 36">
            <a:extLst>
              <a:ext uri="{FF2B5EF4-FFF2-40B4-BE49-F238E27FC236}">
                <a16:creationId xmlns:a16="http://schemas.microsoft.com/office/drawing/2014/main" id="{1AD4730A-F3AA-4924-B6BB-23ADC87E9E58}"/>
              </a:ext>
            </a:extLst>
          </p:cNvPr>
          <p:cNvSpPr/>
          <p:nvPr/>
        </p:nvSpPr>
        <p:spPr>
          <a:xfrm>
            <a:off x="7136792" y="1087167"/>
            <a:ext cx="782089" cy="310914"/>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Tonttien luovuttaminen</a:t>
            </a:r>
            <a:endParaRPr lang="fi-FI" sz="675">
              <a:solidFill>
                <a:prstClr val="white"/>
              </a:solidFill>
              <a:latin typeface="Arial" panose="020B0604020202020204"/>
              <a:cs typeface="Arial"/>
            </a:endParaRPr>
          </a:p>
        </p:txBody>
      </p:sp>
      <p:sp>
        <p:nvSpPr>
          <p:cNvPr id="38" name="Rectangle 37">
            <a:extLst>
              <a:ext uri="{FF2B5EF4-FFF2-40B4-BE49-F238E27FC236}">
                <a16:creationId xmlns:a16="http://schemas.microsoft.com/office/drawing/2014/main" id="{263FB2ED-D35C-45B6-BE85-A3F733D7FF1A}"/>
              </a:ext>
            </a:extLst>
          </p:cNvPr>
          <p:cNvSpPr/>
          <p:nvPr/>
        </p:nvSpPr>
        <p:spPr>
          <a:xfrm>
            <a:off x="8003083" y="1087122"/>
            <a:ext cx="795393" cy="31002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Vuokralaskutus</a:t>
            </a:r>
            <a:endParaRPr lang="fi-FI" sz="675">
              <a:solidFill>
                <a:prstClr val="white"/>
              </a:solidFill>
              <a:latin typeface="Arial" panose="020B0604020202020204"/>
              <a:cs typeface="Arial"/>
            </a:endParaRPr>
          </a:p>
        </p:txBody>
      </p:sp>
      <p:sp>
        <p:nvSpPr>
          <p:cNvPr id="41" name="Rectangle 40">
            <a:extLst>
              <a:ext uri="{FF2B5EF4-FFF2-40B4-BE49-F238E27FC236}">
                <a16:creationId xmlns:a16="http://schemas.microsoft.com/office/drawing/2014/main" id="{81F75399-168E-4DC6-8661-FCBA1E4650F7}"/>
              </a:ext>
            </a:extLst>
          </p:cNvPr>
          <p:cNvSpPr/>
          <p:nvPr/>
        </p:nvSpPr>
        <p:spPr>
          <a:xfrm>
            <a:off x="7428089" y="4014534"/>
            <a:ext cx="1226501" cy="428247"/>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Paikkatieto-aineistojen ja -analyysien kehitys</a:t>
            </a:r>
          </a:p>
        </p:txBody>
      </p:sp>
      <p:sp>
        <p:nvSpPr>
          <p:cNvPr id="42" name="Rectangle 41">
            <a:extLst>
              <a:ext uri="{FF2B5EF4-FFF2-40B4-BE49-F238E27FC236}">
                <a16:creationId xmlns:a16="http://schemas.microsoft.com/office/drawing/2014/main" id="{61352942-64EC-41D7-9F14-CB9AAFFE2F5D}"/>
              </a:ext>
            </a:extLst>
          </p:cNvPr>
          <p:cNvSpPr/>
          <p:nvPr/>
        </p:nvSpPr>
        <p:spPr>
          <a:xfrm>
            <a:off x="7428769" y="4553542"/>
            <a:ext cx="1229645" cy="387892"/>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Aineistojen eheystarkastelut (topologia yms.)</a:t>
            </a:r>
            <a:endParaRPr lang="fi-FI" sz="675">
              <a:solidFill>
                <a:prstClr val="black"/>
              </a:solidFill>
              <a:latin typeface="Arial" panose="020B0604020202020204"/>
            </a:endParaRPr>
          </a:p>
        </p:txBody>
      </p:sp>
      <p:sp>
        <p:nvSpPr>
          <p:cNvPr id="46" name="Rectangle 45">
            <a:extLst>
              <a:ext uri="{FF2B5EF4-FFF2-40B4-BE49-F238E27FC236}">
                <a16:creationId xmlns:a16="http://schemas.microsoft.com/office/drawing/2014/main" id="{0F9C5ABB-341C-43E7-A8AA-61F4DF010CF0}"/>
              </a:ext>
            </a:extLst>
          </p:cNvPr>
          <p:cNvSpPr/>
          <p:nvPr/>
        </p:nvSpPr>
        <p:spPr>
          <a:xfrm>
            <a:off x="979674" y="2338268"/>
            <a:ext cx="1439273" cy="42003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34290" rIns="0" bIns="34290" rtlCol="0" anchor="ctr"/>
          <a:lstStyle/>
          <a:p>
            <a:pPr algn="ctr">
              <a:defRPr/>
            </a:pPr>
            <a:r>
              <a:rPr lang="fi-FI" sz="675">
                <a:solidFill>
                  <a:prstClr val="white"/>
                </a:solidFill>
                <a:latin typeface="Arial" panose="020B0604020202020204"/>
              </a:rPr>
              <a:t>Rakennushankkeiden toteutuksen valvonta / työmaa-aikainen toiminta</a:t>
            </a:r>
            <a:endParaRPr lang="fi-FI" sz="675">
              <a:solidFill>
                <a:prstClr val="white"/>
              </a:solidFill>
              <a:latin typeface="Arial" panose="020B0604020202020204"/>
              <a:cs typeface="Arial"/>
              <a:hlinkClick r:id="rId6"/>
            </a:endParaRPr>
          </a:p>
        </p:txBody>
      </p:sp>
      <p:sp>
        <p:nvSpPr>
          <p:cNvPr id="47" name="Rectangle 46">
            <a:extLst>
              <a:ext uri="{FF2B5EF4-FFF2-40B4-BE49-F238E27FC236}">
                <a16:creationId xmlns:a16="http://schemas.microsoft.com/office/drawing/2014/main" id="{D3B8198D-F182-4942-8689-7FB5A528A035}"/>
              </a:ext>
            </a:extLst>
          </p:cNvPr>
          <p:cNvSpPr/>
          <p:nvPr/>
        </p:nvSpPr>
        <p:spPr>
          <a:xfrm>
            <a:off x="4646688" y="4583548"/>
            <a:ext cx="628515" cy="383486"/>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Ympäristö-tarkastus</a:t>
            </a:r>
            <a:endParaRPr lang="fi-FI" sz="675">
              <a:solidFill>
                <a:srgbClr val="FFFFFF"/>
              </a:solidFill>
              <a:latin typeface="Arial" panose="020B0604020202020204"/>
              <a:cs typeface="Arial"/>
            </a:endParaRPr>
          </a:p>
        </p:txBody>
      </p:sp>
      <p:sp>
        <p:nvSpPr>
          <p:cNvPr id="48" name="Rectangle 47">
            <a:extLst>
              <a:ext uri="{FF2B5EF4-FFF2-40B4-BE49-F238E27FC236}">
                <a16:creationId xmlns:a16="http://schemas.microsoft.com/office/drawing/2014/main" id="{66DEF74A-CA08-468E-9E79-9496B55E23D4}"/>
              </a:ext>
            </a:extLst>
          </p:cNvPr>
          <p:cNvSpPr/>
          <p:nvPr/>
        </p:nvSpPr>
        <p:spPr>
          <a:xfrm>
            <a:off x="3304031" y="4579607"/>
            <a:ext cx="1258829" cy="388022"/>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Vesihuoltolain mukaiset vapautuspäätökset (hulevesi)</a:t>
            </a:r>
            <a:endParaRPr lang="fi-FI" sz="675">
              <a:solidFill>
                <a:prstClr val="white"/>
              </a:solidFill>
              <a:latin typeface="Arial" panose="020B0604020202020204"/>
              <a:cs typeface="Arial"/>
            </a:endParaRPr>
          </a:p>
        </p:txBody>
      </p:sp>
      <p:sp>
        <p:nvSpPr>
          <p:cNvPr id="50" name="Rectangle 49">
            <a:extLst>
              <a:ext uri="{FF2B5EF4-FFF2-40B4-BE49-F238E27FC236}">
                <a16:creationId xmlns:a16="http://schemas.microsoft.com/office/drawing/2014/main" id="{A15A0779-3B81-42D4-87F6-AF0903F4CE89}"/>
              </a:ext>
            </a:extLst>
          </p:cNvPr>
          <p:cNvSpPr/>
          <p:nvPr/>
        </p:nvSpPr>
        <p:spPr>
          <a:xfrm>
            <a:off x="109798" y="673854"/>
            <a:ext cx="776570" cy="473256"/>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Ajantasa-asemakaavan ylläpito</a:t>
            </a:r>
            <a:endParaRPr lang="fi-FI" sz="675">
              <a:solidFill>
                <a:prstClr val="white"/>
              </a:solidFill>
              <a:latin typeface="Arial" panose="020B0604020202020204"/>
              <a:cs typeface="Arial"/>
            </a:endParaRPr>
          </a:p>
        </p:txBody>
      </p:sp>
      <p:sp>
        <p:nvSpPr>
          <p:cNvPr id="52" name="Rectangle 51">
            <a:extLst>
              <a:ext uri="{FF2B5EF4-FFF2-40B4-BE49-F238E27FC236}">
                <a16:creationId xmlns:a16="http://schemas.microsoft.com/office/drawing/2014/main" id="{C490804E-1095-4F17-AA34-D485BC5E1022}"/>
              </a:ext>
            </a:extLst>
          </p:cNvPr>
          <p:cNvSpPr/>
          <p:nvPr/>
        </p:nvSpPr>
        <p:spPr>
          <a:xfrm>
            <a:off x="2224949" y="672826"/>
            <a:ext cx="754380" cy="475142"/>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Maisema-</a:t>
            </a:r>
            <a:r>
              <a:rPr lang="fi-FI" sz="675" err="1">
                <a:solidFill>
                  <a:prstClr val="white"/>
                </a:solidFill>
                <a:latin typeface="Arial" panose="020B0604020202020204"/>
              </a:rPr>
              <a:t>työluvitus</a:t>
            </a:r>
            <a:endParaRPr lang="fi-FI" sz="675" err="1">
              <a:solidFill>
                <a:prstClr val="white"/>
              </a:solidFill>
              <a:latin typeface="Arial" panose="020B0604020202020204"/>
              <a:cs typeface="Arial"/>
            </a:endParaRPr>
          </a:p>
        </p:txBody>
      </p:sp>
      <p:sp>
        <p:nvSpPr>
          <p:cNvPr id="54" name="Rectangle 53">
            <a:extLst>
              <a:ext uri="{FF2B5EF4-FFF2-40B4-BE49-F238E27FC236}">
                <a16:creationId xmlns:a16="http://schemas.microsoft.com/office/drawing/2014/main" id="{10B02E60-4DC2-417C-92AA-93E57002E941}"/>
              </a:ext>
            </a:extLst>
          </p:cNvPr>
          <p:cNvSpPr/>
          <p:nvPr/>
        </p:nvSpPr>
        <p:spPr>
          <a:xfrm>
            <a:off x="117885" y="1248340"/>
            <a:ext cx="1629911" cy="583868"/>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latin typeface="Arial" panose="020B0604020202020204"/>
              </a:rPr>
              <a:t>Kaava-alueiden ulkopuolisen rakentamisen edellytysten selvittäminen (poikkeamispäätökset, suunnittelutarveratkaisut, </a:t>
            </a:r>
            <a:r>
              <a:rPr lang="fi-FI" sz="675" err="1">
                <a:latin typeface="Arial" panose="020B0604020202020204"/>
              </a:rPr>
              <a:t>lohkoamiset</a:t>
            </a:r>
            <a:r>
              <a:rPr lang="fi-FI" sz="675">
                <a:latin typeface="Arial" panose="020B0604020202020204"/>
              </a:rPr>
              <a:t>)</a:t>
            </a:r>
            <a:endParaRPr lang="fi-FI" sz="675">
              <a:latin typeface="Arial" panose="020B0604020202020204"/>
              <a:cs typeface="Arial"/>
            </a:endParaRPr>
          </a:p>
        </p:txBody>
      </p:sp>
      <p:sp>
        <p:nvSpPr>
          <p:cNvPr id="55" name="Rectangle 54">
            <a:extLst>
              <a:ext uri="{FF2B5EF4-FFF2-40B4-BE49-F238E27FC236}">
                <a16:creationId xmlns:a16="http://schemas.microsoft.com/office/drawing/2014/main" id="{A51BBC0F-68C3-4DA2-B4D4-E266520A8A32}"/>
              </a:ext>
            </a:extLst>
          </p:cNvPr>
          <p:cNvSpPr/>
          <p:nvPr/>
        </p:nvSpPr>
        <p:spPr>
          <a:xfrm>
            <a:off x="3296608" y="3229318"/>
            <a:ext cx="1055829" cy="372599"/>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Infraomaisuuden rakennuttaminen</a:t>
            </a:r>
            <a:endParaRPr lang="fi-FI" sz="675">
              <a:solidFill>
                <a:srgbClr val="000000"/>
              </a:solidFill>
              <a:latin typeface="Arial" panose="020B0604020202020204"/>
              <a:cs typeface="Arial"/>
            </a:endParaRPr>
          </a:p>
        </p:txBody>
      </p:sp>
      <p:sp>
        <p:nvSpPr>
          <p:cNvPr id="57" name="Rectangle 56">
            <a:extLst>
              <a:ext uri="{FF2B5EF4-FFF2-40B4-BE49-F238E27FC236}">
                <a16:creationId xmlns:a16="http://schemas.microsoft.com/office/drawing/2014/main" id="{9FBB41E3-8915-46FC-BCCC-0851E8182D5D}"/>
              </a:ext>
            </a:extLst>
          </p:cNvPr>
          <p:cNvSpPr/>
          <p:nvPr/>
        </p:nvSpPr>
        <p:spPr>
          <a:xfrm>
            <a:off x="3296008" y="2347045"/>
            <a:ext cx="1862172" cy="364897"/>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Infrarakentamisen budjetointi ja kustannusten suunnittelu (vain pohjatiedon tarjoaminen)</a:t>
            </a:r>
            <a:endParaRPr lang="fi-FI" sz="675">
              <a:solidFill>
                <a:prstClr val="white"/>
              </a:solidFill>
              <a:latin typeface="Arial" panose="020B0604020202020204"/>
              <a:cs typeface="Arial"/>
            </a:endParaRPr>
          </a:p>
        </p:txBody>
      </p:sp>
      <p:sp>
        <p:nvSpPr>
          <p:cNvPr id="61" name="Rectangle 60">
            <a:extLst>
              <a:ext uri="{FF2B5EF4-FFF2-40B4-BE49-F238E27FC236}">
                <a16:creationId xmlns:a16="http://schemas.microsoft.com/office/drawing/2014/main" id="{0FCFC470-F8F1-43CD-A0B6-CAB0F5AF5964}"/>
              </a:ext>
            </a:extLst>
          </p:cNvPr>
          <p:cNvSpPr/>
          <p:nvPr/>
        </p:nvSpPr>
        <p:spPr>
          <a:xfrm>
            <a:off x="6184645" y="4016434"/>
            <a:ext cx="1145021" cy="923961"/>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Järjestelmään kytkettyjen ulkopuolisten</a:t>
            </a:r>
          </a:p>
          <a:p>
            <a:pPr algn="ctr">
              <a:defRPr/>
            </a:pPr>
            <a:r>
              <a:rPr lang="fi-FI" sz="675">
                <a:solidFill>
                  <a:prstClr val="white"/>
                </a:solidFill>
                <a:latin typeface="Arial" panose="020B0604020202020204"/>
              </a:rPr>
              <a:t>tietolähteiden paikkatietojulkaisut (esim. </a:t>
            </a:r>
            <a:r>
              <a:rPr lang="fi-FI" sz="675" err="1">
                <a:solidFill>
                  <a:prstClr val="white"/>
                </a:solidFill>
                <a:latin typeface="Arial" panose="020B0604020202020204"/>
              </a:rPr>
              <a:t>maa-ja</a:t>
            </a:r>
            <a:r>
              <a:rPr lang="fi-FI" sz="675">
                <a:solidFill>
                  <a:prstClr val="white"/>
                </a:solidFill>
                <a:latin typeface="Arial" panose="020B0604020202020204"/>
              </a:rPr>
              <a:t> kallioperätiedot, HSY NIS </a:t>
            </a:r>
            <a:r>
              <a:rPr lang="fi-FI" sz="675" err="1">
                <a:solidFill>
                  <a:prstClr val="white"/>
                </a:solidFill>
                <a:latin typeface="Arial" panose="020B0604020202020204"/>
              </a:rPr>
              <a:t>Water</a:t>
            </a:r>
            <a:r>
              <a:rPr lang="fi-FI" sz="675">
                <a:solidFill>
                  <a:prstClr val="white"/>
                </a:solidFill>
                <a:latin typeface="Arial" panose="020B0604020202020204"/>
              </a:rPr>
              <a:t>, sis. datan avaus)</a:t>
            </a:r>
            <a:endParaRPr lang="fi-FI" sz="675">
              <a:solidFill>
                <a:prstClr val="white"/>
              </a:solidFill>
              <a:latin typeface="Arial" panose="020B0604020202020204"/>
              <a:cs typeface="Arial"/>
            </a:endParaRPr>
          </a:p>
        </p:txBody>
      </p:sp>
      <p:sp>
        <p:nvSpPr>
          <p:cNvPr id="62" name="Rectangle 61">
            <a:extLst>
              <a:ext uri="{FF2B5EF4-FFF2-40B4-BE49-F238E27FC236}">
                <a16:creationId xmlns:a16="http://schemas.microsoft.com/office/drawing/2014/main" id="{27160D92-19CE-4918-BF79-47459FA8D196}"/>
              </a:ext>
            </a:extLst>
          </p:cNvPr>
          <p:cNvSpPr/>
          <p:nvPr/>
        </p:nvSpPr>
        <p:spPr>
          <a:xfrm>
            <a:off x="7960841" y="3068470"/>
            <a:ext cx="845982" cy="386401"/>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Kiintopisteverkon ylläpito</a:t>
            </a:r>
          </a:p>
        </p:txBody>
      </p:sp>
      <p:sp>
        <p:nvSpPr>
          <p:cNvPr id="63" name="Rectangle 62">
            <a:extLst>
              <a:ext uri="{FF2B5EF4-FFF2-40B4-BE49-F238E27FC236}">
                <a16:creationId xmlns:a16="http://schemas.microsoft.com/office/drawing/2014/main" id="{991EA331-234A-4565-84AF-D88C3C5EA8B9}"/>
              </a:ext>
            </a:extLst>
          </p:cNvPr>
          <p:cNvSpPr/>
          <p:nvPr/>
        </p:nvSpPr>
        <p:spPr>
          <a:xfrm>
            <a:off x="6185007" y="3544563"/>
            <a:ext cx="1152792" cy="3864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Maanalaisen yhdistelmä-johtokartan tuotanto</a:t>
            </a:r>
          </a:p>
        </p:txBody>
      </p:sp>
      <p:sp>
        <p:nvSpPr>
          <p:cNvPr id="66" name="Rectangle 65">
            <a:extLst>
              <a:ext uri="{FF2B5EF4-FFF2-40B4-BE49-F238E27FC236}">
                <a16:creationId xmlns:a16="http://schemas.microsoft.com/office/drawing/2014/main" id="{43D90CF5-5460-4324-B282-FEC4F72A4C78}"/>
              </a:ext>
            </a:extLst>
          </p:cNvPr>
          <p:cNvSpPr/>
          <p:nvPr/>
        </p:nvSpPr>
        <p:spPr>
          <a:xfrm>
            <a:off x="6179528" y="2347358"/>
            <a:ext cx="1260061" cy="614726"/>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Kantakartan (ja 3D-kaupunkitietomallin) ylläpito (sis. stereokartoitus ja kaavapohjakartat)</a:t>
            </a:r>
            <a:endParaRPr lang="fi-FI" sz="675">
              <a:solidFill>
                <a:prstClr val="white"/>
              </a:solidFill>
              <a:latin typeface="Arial" panose="020B0604020202020204"/>
              <a:cs typeface="Arial"/>
            </a:endParaRPr>
          </a:p>
        </p:txBody>
      </p:sp>
      <p:sp>
        <p:nvSpPr>
          <p:cNvPr id="70" name="Rectangle 69">
            <a:extLst>
              <a:ext uri="{FF2B5EF4-FFF2-40B4-BE49-F238E27FC236}">
                <a16:creationId xmlns:a16="http://schemas.microsoft.com/office/drawing/2014/main" id="{2FEA0F84-77AA-4E2F-B1FB-878DDBE8C77B}"/>
              </a:ext>
            </a:extLst>
          </p:cNvPr>
          <p:cNvSpPr/>
          <p:nvPr/>
        </p:nvSpPr>
        <p:spPr>
          <a:xfrm>
            <a:off x="5062510" y="1588551"/>
            <a:ext cx="866282" cy="322774"/>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latin typeface="Arial" panose="020B0604020202020204"/>
              </a:rPr>
              <a:t>Osoitteiden antaminen</a:t>
            </a:r>
            <a:endParaRPr lang="fi-FI" sz="675">
              <a:solidFill>
                <a:prstClr val="white"/>
              </a:solidFill>
              <a:latin typeface="Arial" panose="020B0604020202020204"/>
            </a:endParaRPr>
          </a:p>
        </p:txBody>
      </p:sp>
      <p:sp>
        <p:nvSpPr>
          <p:cNvPr id="76" name="Rectangle 42">
            <a:extLst>
              <a:ext uri="{FF2B5EF4-FFF2-40B4-BE49-F238E27FC236}">
                <a16:creationId xmlns:a16="http://schemas.microsoft.com/office/drawing/2014/main" id="{729C43CF-304A-49F1-B577-51323BF85381}"/>
              </a:ext>
            </a:extLst>
          </p:cNvPr>
          <p:cNvSpPr/>
          <p:nvPr/>
        </p:nvSpPr>
        <p:spPr>
          <a:xfrm>
            <a:off x="7548902" y="2347824"/>
            <a:ext cx="1258413" cy="614699"/>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Järjestelmän sisäisten paikkatietoaineiston julkaisu (sis. datan avaus)</a:t>
            </a:r>
          </a:p>
        </p:txBody>
      </p:sp>
      <p:sp>
        <p:nvSpPr>
          <p:cNvPr id="77" name="Rectangle 25">
            <a:extLst>
              <a:ext uri="{FF2B5EF4-FFF2-40B4-BE49-F238E27FC236}">
                <a16:creationId xmlns:a16="http://schemas.microsoft.com/office/drawing/2014/main" id="{F26BFFBD-33E0-4A37-96A1-8A035F828C09}"/>
              </a:ext>
            </a:extLst>
          </p:cNvPr>
          <p:cNvSpPr/>
          <p:nvPr/>
        </p:nvSpPr>
        <p:spPr>
          <a:xfrm>
            <a:off x="4197471" y="1587805"/>
            <a:ext cx="752839" cy="321882"/>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Kaavalaskenta (kaavayksiköt)</a:t>
            </a:r>
            <a:endParaRPr lang="fi-FI" sz="675">
              <a:solidFill>
                <a:prstClr val="white"/>
              </a:solidFill>
              <a:latin typeface="Arial" panose="020B0604020202020204"/>
              <a:cs typeface="Arial"/>
            </a:endParaRPr>
          </a:p>
        </p:txBody>
      </p:sp>
      <p:sp>
        <p:nvSpPr>
          <p:cNvPr id="79" name="Rectangle 29">
            <a:extLst>
              <a:ext uri="{FF2B5EF4-FFF2-40B4-BE49-F238E27FC236}">
                <a16:creationId xmlns:a16="http://schemas.microsoft.com/office/drawing/2014/main" id="{B63B9EC1-76C3-4B3C-9A23-73DE3B7B8EB6}"/>
              </a:ext>
            </a:extLst>
          </p:cNvPr>
          <p:cNvSpPr/>
          <p:nvPr/>
        </p:nvSpPr>
        <p:spPr>
          <a:xfrm>
            <a:off x="5109681" y="3674419"/>
            <a:ext cx="821243" cy="473753"/>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Katujen ja jalkakäytävien pidon päätökset</a:t>
            </a:r>
            <a:endParaRPr lang="fi-FI" sz="675">
              <a:solidFill>
                <a:prstClr val="white"/>
              </a:solidFill>
              <a:latin typeface="Arial" panose="020B0604020202020204"/>
              <a:cs typeface="Arial"/>
            </a:endParaRPr>
          </a:p>
        </p:txBody>
      </p:sp>
      <p:sp>
        <p:nvSpPr>
          <p:cNvPr id="81" name="Rectangle 29">
            <a:extLst>
              <a:ext uri="{FF2B5EF4-FFF2-40B4-BE49-F238E27FC236}">
                <a16:creationId xmlns:a16="http://schemas.microsoft.com/office/drawing/2014/main" id="{818B7AC6-9EA2-4C71-916A-C61DA33175BD}"/>
              </a:ext>
            </a:extLst>
          </p:cNvPr>
          <p:cNvSpPr/>
          <p:nvPr/>
        </p:nvSpPr>
        <p:spPr>
          <a:xfrm>
            <a:off x="119190" y="4273071"/>
            <a:ext cx="1249945" cy="421776"/>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Tilapäiset liikenteenohjaus-järjestelyt ja aitaamiset</a:t>
            </a:r>
          </a:p>
        </p:txBody>
      </p:sp>
      <p:sp>
        <p:nvSpPr>
          <p:cNvPr id="93" name="Rectangle 29">
            <a:extLst>
              <a:ext uri="{FF2B5EF4-FFF2-40B4-BE49-F238E27FC236}">
                <a16:creationId xmlns:a16="http://schemas.microsoft.com/office/drawing/2014/main" id="{45546E93-9A0A-4DCC-B83B-6D9453BFD82C}"/>
              </a:ext>
            </a:extLst>
          </p:cNvPr>
          <p:cNvSpPr/>
          <p:nvPr/>
        </p:nvSpPr>
        <p:spPr>
          <a:xfrm>
            <a:off x="1455256" y="4272886"/>
            <a:ext cx="749845" cy="421385"/>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Räätälöidyt lupaprosessit</a:t>
            </a:r>
            <a:endParaRPr lang="fi-FI" sz="675">
              <a:solidFill>
                <a:prstClr val="white"/>
              </a:solidFill>
              <a:latin typeface="Arial" panose="020B0604020202020204"/>
              <a:cs typeface="Arial"/>
            </a:endParaRPr>
          </a:p>
        </p:txBody>
      </p:sp>
      <p:sp>
        <p:nvSpPr>
          <p:cNvPr id="94" name="Rectangle 30">
            <a:extLst>
              <a:ext uri="{FF2B5EF4-FFF2-40B4-BE49-F238E27FC236}">
                <a16:creationId xmlns:a16="http://schemas.microsoft.com/office/drawing/2014/main" id="{69635B37-FA3A-4536-A113-1316D9BD9F79}"/>
              </a:ext>
            </a:extLst>
          </p:cNvPr>
          <p:cNvSpPr/>
          <p:nvPr/>
        </p:nvSpPr>
        <p:spPr>
          <a:xfrm>
            <a:off x="121439" y="2844403"/>
            <a:ext cx="1012916" cy="471212"/>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Rakennusluvan käsittely kaupunkimittauksessa</a:t>
            </a:r>
            <a:endParaRPr lang="fi-FI" sz="675">
              <a:solidFill>
                <a:srgbClr val="FFFFFF"/>
              </a:solidFill>
              <a:latin typeface="Arial" panose="020B0604020202020204"/>
              <a:cs typeface="Arial"/>
            </a:endParaRPr>
          </a:p>
        </p:txBody>
      </p:sp>
      <p:sp>
        <p:nvSpPr>
          <p:cNvPr id="95" name="Rectangle 31">
            <a:extLst>
              <a:ext uri="{FF2B5EF4-FFF2-40B4-BE49-F238E27FC236}">
                <a16:creationId xmlns:a16="http://schemas.microsoft.com/office/drawing/2014/main" id="{1B21816A-2E58-4993-9AC7-9CDC659AD6D9}"/>
              </a:ext>
            </a:extLst>
          </p:cNvPr>
          <p:cNvSpPr/>
          <p:nvPr/>
        </p:nvSpPr>
        <p:spPr>
          <a:xfrm>
            <a:off x="1809191" y="3842080"/>
            <a:ext cx="602767" cy="350432"/>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Sijainti-selvitys</a:t>
            </a:r>
          </a:p>
        </p:txBody>
      </p:sp>
      <p:sp>
        <p:nvSpPr>
          <p:cNvPr id="96" name="Rectangle 61">
            <a:extLst>
              <a:ext uri="{FF2B5EF4-FFF2-40B4-BE49-F238E27FC236}">
                <a16:creationId xmlns:a16="http://schemas.microsoft.com/office/drawing/2014/main" id="{CEE03382-B89F-43D1-B254-37781062D224}"/>
              </a:ext>
            </a:extLst>
          </p:cNvPr>
          <p:cNvSpPr/>
          <p:nvPr/>
        </p:nvSpPr>
        <p:spPr>
          <a:xfrm>
            <a:off x="6183253" y="3066710"/>
            <a:ext cx="848371" cy="385862"/>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Opaskartta-tuotanto</a:t>
            </a:r>
          </a:p>
        </p:txBody>
      </p:sp>
      <p:sp>
        <p:nvSpPr>
          <p:cNvPr id="97" name="Rectangle 67">
            <a:extLst>
              <a:ext uri="{FF2B5EF4-FFF2-40B4-BE49-F238E27FC236}">
                <a16:creationId xmlns:a16="http://schemas.microsoft.com/office/drawing/2014/main" id="{5C390638-268A-4349-A9C2-7DF637605D44}"/>
              </a:ext>
            </a:extLst>
          </p:cNvPr>
          <p:cNvSpPr/>
          <p:nvPr/>
        </p:nvSpPr>
        <p:spPr>
          <a:xfrm>
            <a:off x="3297844" y="1080324"/>
            <a:ext cx="803848" cy="60565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Kiinteistötietojen ylläpito asema-kaavoittamat-</a:t>
            </a:r>
            <a:r>
              <a:rPr lang="fi-FI" sz="675" err="1">
                <a:solidFill>
                  <a:prstClr val="white"/>
                </a:solidFill>
                <a:latin typeface="Arial" panose="020B0604020202020204"/>
              </a:rPr>
              <a:t>tomilla</a:t>
            </a:r>
            <a:r>
              <a:rPr lang="fi-FI" sz="675">
                <a:solidFill>
                  <a:prstClr val="white"/>
                </a:solidFill>
                <a:latin typeface="Arial" panose="020B0604020202020204"/>
              </a:rPr>
              <a:t> alueilla</a:t>
            </a:r>
            <a:endParaRPr lang="fi-FI" sz="675">
              <a:solidFill>
                <a:prstClr val="white"/>
              </a:solidFill>
              <a:latin typeface="Arial" panose="020B0604020202020204"/>
              <a:cs typeface="Arial"/>
            </a:endParaRPr>
          </a:p>
        </p:txBody>
      </p:sp>
      <p:sp>
        <p:nvSpPr>
          <p:cNvPr id="98" name="Rectangle 69">
            <a:extLst>
              <a:ext uri="{FF2B5EF4-FFF2-40B4-BE49-F238E27FC236}">
                <a16:creationId xmlns:a16="http://schemas.microsoft.com/office/drawing/2014/main" id="{055195E9-70D4-48DF-A9EE-CAAE67B1AED3}"/>
              </a:ext>
            </a:extLst>
          </p:cNvPr>
          <p:cNvSpPr/>
          <p:nvPr/>
        </p:nvSpPr>
        <p:spPr>
          <a:xfrm>
            <a:off x="4196369" y="1089870"/>
            <a:ext cx="754380" cy="432496"/>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Korotetun kiinteistöveron prosessit</a:t>
            </a:r>
            <a:endParaRPr lang="fi-FI" sz="675">
              <a:solidFill>
                <a:prstClr val="white"/>
              </a:solidFill>
              <a:latin typeface="Arial" panose="020B0604020202020204"/>
              <a:cs typeface="Arial"/>
            </a:endParaRPr>
          </a:p>
        </p:txBody>
      </p:sp>
      <p:sp>
        <p:nvSpPr>
          <p:cNvPr id="99" name="Rectangle 69">
            <a:extLst>
              <a:ext uri="{FF2B5EF4-FFF2-40B4-BE49-F238E27FC236}">
                <a16:creationId xmlns:a16="http://schemas.microsoft.com/office/drawing/2014/main" id="{8248C599-F2B7-4AF5-A8E2-057F2DA74E2C}"/>
              </a:ext>
            </a:extLst>
          </p:cNvPr>
          <p:cNvSpPr/>
          <p:nvPr/>
        </p:nvSpPr>
        <p:spPr>
          <a:xfrm>
            <a:off x="5060567" y="1088360"/>
            <a:ext cx="871966" cy="43076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Määräala-tunnuksen antaminen</a:t>
            </a:r>
            <a:endParaRPr lang="fi-FI" sz="675">
              <a:solidFill>
                <a:prstClr val="white"/>
              </a:solidFill>
              <a:latin typeface="Arial" panose="020B0604020202020204"/>
              <a:cs typeface="Arial"/>
            </a:endParaRPr>
          </a:p>
        </p:txBody>
      </p:sp>
      <p:sp>
        <p:nvSpPr>
          <p:cNvPr id="100" name="Rectangle 62">
            <a:extLst>
              <a:ext uri="{FF2B5EF4-FFF2-40B4-BE49-F238E27FC236}">
                <a16:creationId xmlns:a16="http://schemas.microsoft.com/office/drawing/2014/main" id="{C954989F-0289-4C71-BCCB-DE332588F21F}"/>
              </a:ext>
            </a:extLst>
          </p:cNvPr>
          <p:cNvSpPr/>
          <p:nvPr/>
        </p:nvSpPr>
        <p:spPr>
          <a:xfrm>
            <a:off x="7135126" y="3070423"/>
            <a:ext cx="734081" cy="382405"/>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Maasto-merkinnät</a:t>
            </a:r>
          </a:p>
        </p:txBody>
      </p:sp>
      <p:sp>
        <p:nvSpPr>
          <p:cNvPr id="101" name="Rectangle 31">
            <a:extLst>
              <a:ext uri="{FF2B5EF4-FFF2-40B4-BE49-F238E27FC236}">
                <a16:creationId xmlns:a16="http://schemas.microsoft.com/office/drawing/2014/main" id="{160BBB29-C0AF-42FF-B336-5EAEE5BA406A}"/>
              </a:ext>
            </a:extLst>
          </p:cNvPr>
          <p:cNvSpPr/>
          <p:nvPr/>
        </p:nvSpPr>
        <p:spPr>
          <a:xfrm>
            <a:off x="7426771" y="3545651"/>
            <a:ext cx="637214" cy="3864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Sijainti-katselmus</a:t>
            </a:r>
          </a:p>
        </p:txBody>
      </p:sp>
      <p:sp>
        <p:nvSpPr>
          <p:cNvPr id="102" name="Rectangle 54">
            <a:extLst>
              <a:ext uri="{FF2B5EF4-FFF2-40B4-BE49-F238E27FC236}">
                <a16:creationId xmlns:a16="http://schemas.microsoft.com/office/drawing/2014/main" id="{BE9E02DA-DD3F-4C73-ACA7-451D3D547397}"/>
              </a:ext>
            </a:extLst>
          </p:cNvPr>
          <p:cNvSpPr/>
          <p:nvPr/>
        </p:nvSpPr>
        <p:spPr>
          <a:xfrm>
            <a:off x="5244496" y="2348886"/>
            <a:ext cx="682444" cy="364159"/>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Katualueen haltuunotto</a:t>
            </a:r>
          </a:p>
        </p:txBody>
      </p:sp>
      <p:sp>
        <p:nvSpPr>
          <p:cNvPr id="104" name="Rectangle 55">
            <a:extLst>
              <a:ext uri="{FF2B5EF4-FFF2-40B4-BE49-F238E27FC236}">
                <a16:creationId xmlns:a16="http://schemas.microsoft.com/office/drawing/2014/main" id="{9F717902-BE09-429B-B1EF-941AF3646A95}"/>
              </a:ext>
            </a:extLst>
          </p:cNvPr>
          <p:cNvSpPr/>
          <p:nvPr/>
        </p:nvSpPr>
        <p:spPr>
          <a:xfrm>
            <a:off x="4440982" y="3229196"/>
            <a:ext cx="957185" cy="372151"/>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Kohteen luovutus (viherrakentaminen)</a:t>
            </a:r>
            <a:endParaRPr lang="fi-FI" sz="675">
              <a:solidFill>
                <a:prstClr val="white"/>
              </a:solidFill>
              <a:latin typeface="Arial" panose="020B0604020202020204"/>
              <a:cs typeface="Arial"/>
            </a:endParaRPr>
          </a:p>
        </p:txBody>
      </p:sp>
      <p:sp>
        <p:nvSpPr>
          <p:cNvPr id="105" name="Rectangle 39">
            <a:extLst>
              <a:ext uri="{FF2B5EF4-FFF2-40B4-BE49-F238E27FC236}">
                <a16:creationId xmlns:a16="http://schemas.microsoft.com/office/drawing/2014/main" id="{825FAB06-3106-409F-B653-E4B845F3E992}"/>
              </a:ext>
            </a:extLst>
          </p:cNvPr>
          <p:cNvSpPr/>
          <p:nvPr/>
        </p:nvSpPr>
        <p:spPr>
          <a:xfrm>
            <a:off x="7135743" y="1461495"/>
            <a:ext cx="778042" cy="314464"/>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Kiinteistökauppa-rekisterin pito</a:t>
            </a:r>
          </a:p>
        </p:txBody>
      </p:sp>
      <p:sp>
        <p:nvSpPr>
          <p:cNvPr id="106" name="Rectangle 29">
            <a:extLst>
              <a:ext uri="{FF2B5EF4-FFF2-40B4-BE49-F238E27FC236}">
                <a16:creationId xmlns:a16="http://schemas.microsoft.com/office/drawing/2014/main" id="{2A0BB2F2-7C70-46AF-B8A0-244403ED39BC}"/>
              </a:ext>
            </a:extLst>
          </p:cNvPr>
          <p:cNvSpPr/>
          <p:nvPr/>
        </p:nvSpPr>
        <p:spPr>
          <a:xfrm>
            <a:off x="3302276" y="3672492"/>
            <a:ext cx="1716071" cy="475813"/>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Tiedon </a:t>
            </a:r>
            <a:r>
              <a:rPr lang="fi-FI" sz="675" err="1">
                <a:solidFill>
                  <a:prstClr val="white"/>
                </a:solidFill>
                <a:latin typeface="Arial" panose="020B0604020202020204"/>
              </a:rPr>
              <a:t>virtautus</a:t>
            </a:r>
            <a:r>
              <a:rPr lang="fi-FI" sz="675">
                <a:solidFill>
                  <a:prstClr val="white"/>
                </a:solidFill>
                <a:latin typeface="Arial" panose="020B0604020202020204"/>
              </a:rPr>
              <a:t> kunnossapidon ja suunnittelun prosesseille (esim. yleinen, hulevesirakenteet, viheralueet. vieraslajit)</a:t>
            </a:r>
            <a:endParaRPr lang="fi-FI" sz="675">
              <a:solidFill>
                <a:prstClr val="white"/>
              </a:solidFill>
              <a:latin typeface="Arial" panose="020B0604020202020204"/>
              <a:cs typeface="Arial"/>
            </a:endParaRPr>
          </a:p>
        </p:txBody>
      </p:sp>
      <p:sp>
        <p:nvSpPr>
          <p:cNvPr id="89" name="Rectangle 51">
            <a:extLst>
              <a:ext uri="{FF2B5EF4-FFF2-40B4-BE49-F238E27FC236}">
                <a16:creationId xmlns:a16="http://schemas.microsoft.com/office/drawing/2014/main" id="{F8EDAC89-A20D-4143-9526-DF3B5882ABCB}"/>
              </a:ext>
            </a:extLst>
          </p:cNvPr>
          <p:cNvSpPr/>
          <p:nvPr/>
        </p:nvSpPr>
        <p:spPr>
          <a:xfrm>
            <a:off x="1852736" y="1246104"/>
            <a:ext cx="750383" cy="579267"/>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Kaavoitus-hakemuksen käsittely</a:t>
            </a:r>
            <a:endParaRPr lang="fi-FI" sz="675">
              <a:solidFill>
                <a:prstClr val="white"/>
              </a:solidFill>
              <a:latin typeface="Arial" panose="020B0604020202020204"/>
              <a:cs typeface="Arial"/>
            </a:endParaRPr>
          </a:p>
        </p:txBody>
      </p:sp>
      <p:sp>
        <p:nvSpPr>
          <p:cNvPr id="92" name="Rectangle 54">
            <a:extLst>
              <a:ext uri="{FF2B5EF4-FFF2-40B4-BE49-F238E27FC236}">
                <a16:creationId xmlns:a16="http://schemas.microsoft.com/office/drawing/2014/main" id="{C5B97AD8-521B-4885-9D7A-0FA571FC8276}"/>
              </a:ext>
            </a:extLst>
          </p:cNvPr>
          <p:cNvSpPr/>
          <p:nvPr/>
        </p:nvSpPr>
        <p:spPr>
          <a:xfrm>
            <a:off x="3300874" y="2777714"/>
            <a:ext cx="1252432" cy="372599"/>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b="1">
                <a:solidFill>
                  <a:prstClr val="white"/>
                </a:solidFill>
                <a:latin typeface="Arial" panose="020B0604020202020204"/>
              </a:rPr>
              <a:t>Katu- ja viheraluetiedon hallinta (YAOH)</a:t>
            </a:r>
            <a:endParaRPr lang="fi-FI" sz="675" b="1">
              <a:solidFill>
                <a:prstClr val="white"/>
              </a:solidFill>
              <a:latin typeface="Arial" panose="020B0604020202020204"/>
              <a:cs typeface="Arial"/>
            </a:endParaRPr>
          </a:p>
        </p:txBody>
      </p:sp>
      <p:sp>
        <p:nvSpPr>
          <p:cNvPr id="103" name="Rectangle 54">
            <a:extLst>
              <a:ext uri="{FF2B5EF4-FFF2-40B4-BE49-F238E27FC236}">
                <a16:creationId xmlns:a16="http://schemas.microsoft.com/office/drawing/2014/main" id="{8D4171BC-A0B0-4E29-A23F-F3DEA0F3D339}"/>
              </a:ext>
            </a:extLst>
          </p:cNvPr>
          <p:cNvSpPr/>
          <p:nvPr/>
        </p:nvSpPr>
        <p:spPr>
          <a:xfrm>
            <a:off x="4623152" y="2777714"/>
            <a:ext cx="1303909" cy="372599"/>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b="1">
                <a:solidFill>
                  <a:prstClr val="white"/>
                </a:solidFill>
                <a:latin typeface="Arial" panose="020B0604020202020204"/>
              </a:rPr>
              <a:t>Kasvillisuus- ja varustetiedon hallinta (YAOH)</a:t>
            </a:r>
            <a:endParaRPr lang="fi-FI" sz="675" b="1">
              <a:solidFill>
                <a:prstClr val="white"/>
              </a:solidFill>
              <a:latin typeface="Arial" panose="020B0604020202020204"/>
              <a:cs typeface="Arial"/>
            </a:endParaRPr>
          </a:p>
        </p:txBody>
      </p:sp>
      <p:sp>
        <p:nvSpPr>
          <p:cNvPr id="107" name="Rectangle 30">
            <a:extLst>
              <a:ext uri="{FF2B5EF4-FFF2-40B4-BE49-F238E27FC236}">
                <a16:creationId xmlns:a16="http://schemas.microsoft.com/office/drawing/2014/main" id="{4A4A40CC-240B-4950-9F61-B6F1CFFAFF0A}"/>
              </a:ext>
            </a:extLst>
          </p:cNvPr>
          <p:cNvSpPr/>
          <p:nvPr/>
        </p:nvSpPr>
        <p:spPr>
          <a:xfrm>
            <a:off x="1217114" y="2844611"/>
            <a:ext cx="766370" cy="466502"/>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latin typeface="Arial" panose="020B0604020202020204"/>
              </a:rPr>
              <a:t>Vastuuhenkilö-prosessi</a:t>
            </a:r>
            <a:endParaRPr lang="fi-FI" sz="675">
              <a:latin typeface="Arial" panose="020B0604020202020204"/>
              <a:cs typeface="Arial"/>
            </a:endParaRPr>
          </a:p>
        </p:txBody>
      </p:sp>
      <p:sp>
        <p:nvSpPr>
          <p:cNvPr id="23" name="Rectangle: Rounded Corners 22">
            <a:extLst>
              <a:ext uri="{FF2B5EF4-FFF2-40B4-BE49-F238E27FC236}">
                <a16:creationId xmlns:a16="http://schemas.microsoft.com/office/drawing/2014/main" id="{E8F76B9F-EFD8-AB82-D495-64B1A84981BE}"/>
              </a:ext>
            </a:extLst>
          </p:cNvPr>
          <p:cNvSpPr/>
          <p:nvPr/>
        </p:nvSpPr>
        <p:spPr>
          <a:xfrm rot="21091158">
            <a:off x="2078957" y="3182881"/>
            <a:ext cx="2277067" cy="557960"/>
          </a:xfrm>
          <a:prstGeom prst="roundRect">
            <a:avLst/>
          </a:prstGeom>
          <a:solidFill>
            <a:srgbClr val="FFC000"/>
          </a:solidFill>
          <a:ln>
            <a:solidFill>
              <a:srgbClr val="C00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800">
                <a:solidFill>
                  <a:schemeClr val="tx1"/>
                </a:solidFill>
              </a:rPr>
              <a:t>Esimerkki</a:t>
            </a:r>
          </a:p>
        </p:txBody>
      </p:sp>
    </p:spTree>
    <p:extLst>
      <p:ext uri="{BB962C8B-B14F-4D97-AF65-F5344CB8AC3E}">
        <p14:creationId xmlns:p14="http://schemas.microsoft.com/office/powerpoint/2010/main" val="36722937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2C9044DA-DF1D-8C72-8174-0146CBB46F8A}"/>
              </a:ext>
            </a:extLst>
          </p:cNvPr>
          <p:cNvSpPr>
            <a:spLocks noGrp="1"/>
          </p:cNvSpPr>
          <p:nvPr>
            <p:ph type="sldNum" sz="quarter" idx="12"/>
          </p:nvPr>
        </p:nvSpPr>
        <p:spPr/>
        <p:txBody>
          <a:bodyPr/>
          <a:lstStyle/>
          <a:p>
            <a:fld id="{DDE9422E-AB18-498F-A7FF-179425C9812D}" type="slidenum">
              <a:rPr lang="fi-FI" smtClean="0"/>
              <a:pPr/>
              <a:t>14</a:t>
            </a:fld>
            <a:endParaRPr lang="fi-FI"/>
          </a:p>
        </p:txBody>
      </p:sp>
      <p:sp>
        <p:nvSpPr>
          <p:cNvPr id="4" name="Title 3">
            <a:extLst>
              <a:ext uri="{FF2B5EF4-FFF2-40B4-BE49-F238E27FC236}">
                <a16:creationId xmlns:a16="http://schemas.microsoft.com/office/drawing/2014/main" id="{9AB9310F-D5D9-628A-15D3-C102D03B51D8}"/>
              </a:ext>
            </a:extLst>
          </p:cNvPr>
          <p:cNvSpPr>
            <a:spLocks noGrp="1"/>
          </p:cNvSpPr>
          <p:nvPr>
            <p:ph type="title"/>
          </p:nvPr>
        </p:nvSpPr>
        <p:spPr>
          <a:xfrm>
            <a:off x="143583" y="120655"/>
            <a:ext cx="8856834" cy="675000"/>
          </a:xfrm>
        </p:spPr>
        <p:txBody>
          <a:bodyPr>
            <a:normAutofit/>
          </a:bodyPr>
          <a:lstStyle/>
          <a:p>
            <a:pPr algn="ctr"/>
            <a:r>
              <a:rPr lang="fi-FI" sz="2000" dirty="0">
                <a:solidFill>
                  <a:schemeClr val="accent2">
                    <a:lumMod val="50000"/>
                  </a:schemeClr>
                </a:solidFill>
              </a:rPr>
              <a:t>Esimerkki: HR-prosessikartta</a:t>
            </a:r>
          </a:p>
        </p:txBody>
      </p:sp>
      <p:sp>
        <p:nvSpPr>
          <p:cNvPr id="5" name="Rectangle 4">
            <a:extLst>
              <a:ext uri="{FF2B5EF4-FFF2-40B4-BE49-F238E27FC236}">
                <a16:creationId xmlns:a16="http://schemas.microsoft.com/office/drawing/2014/main" id="{C9F3B156-FD6B-47E7-AC68-EAC0B14F3C50}"/>
              </a:ext>
            </a:extLst>
          </p:cNvPr>
          <p:cNvSpPr/>
          <p:nvPr/>
        </p:nvSpPr>
        <p:spPr bwMode="auto">
          <a:xfrm>
            <a:off x="5095797" y="1129767"/>
            <a:ext cx="3078342" cy="2471771"/>
          </a:xfrm>
          <a:prstGeom prst="rect">
            <a:avLst/>
          </a:prstGeom>
          <a:solidFill>
            <a:srgbClr val="6B7DA1"/>
          </a:solidFill>
          <a:ln w="9525" cap="flat" cmpd="sng" algn="ctr">
            <a:solidFill>
              <a:srgbClr val="525252"/>
            </a:solid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marL="257175" indent="-257175" algn="ctr" fontAlgn="base">
              <a:lnSpc>
                <a:spcPct val="90000"/>
              </a:lnSpc>
              <a:spcBef>
                <a:spcPct val="20000"/>
              </a:spcBef>
              <a:spcAft>
                <a:spcPct val="0"/>
              </a:spcAft>
              <a:buClr>
                <a:srgbClr val="525252"/>
              </a:buClr>
              <a:defRPr/>
            </a:pPr>
            <a:r>
              <a:rPr lang="fi-FI" kern="0" noProof="1">
                <a:solidFill>
                  <a:prstClr val="white"/>
                </a:solidFill>
                <a:latin typeface="Segoe UI"/>
              </a:rPr>
              <a:t>Henkilöstöhallinto / HRM</a:t>
            </a:r>
          </a:p>
        </p:txBody>
      </p:sp>
      <p:sp>
        <p:nvSpPr>
          <p:cNvPr id="6" name="Rectangle 5">
            <a:extLst>
              <a:ext uri="{FF2B5EF4-FFF2-40B4-BE49-F238E27FC236}">
                <a16:creationId xmlns:a16="http://schemas.microsoft.com/office/drawing/2014/main" id="{EF1C5597-A931-DB86-BCEF-F76FC38D9512}"/>
              </a:ext>
            </a:extLst>
          </p:cNvPr>
          <p:cNvSpPr/>
          <p:nvPr/>
        </p:nvSpPr>
        <p:spPr bwMode="auto">
          <a:xfrm>
            <a:off x="1914589" y="1129767"/>
            <a:ext cx="3073196" cy="2471771"/>
          </a:xfrm>
          <a:prstGeom prst="rect">
            <a:avLst/>
          </a:prstGeom>
          <a:solidFill>
            <a:srgbClr val="6B7DA1"/>
          </a:solidFill>
          <a:ln w="9525" cap="flat" cmpd="sng" algn="ctr">
            <a:solidFill>
              <a:srgbClr val="525252"/>
            </a:solid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marL="257175" indent="-257175" algn="ctr" fontAlgn="base">
              <a:lnSpc>
                <a:spcPct val="90000"/>
              </a:lnSpc>
              <a:spcBef>
                <a:spcPct val="20000"/>
              </a:spcBef>
              <a:spcAft>
                <a:spcPct val="0"/>
              </a:spcAft>
              <a:buClr>
                <a:srgbClr val="525252"/>
              </a:buClr>
              <a:defRPr/>
            </a:pPr>
            <a:r>
              <a:rPr lang="fi-FI" kern="0" noProof="1">
                <a:solidFill>
                  <a:prstClr val="white"/>
                </a:solidFill>
                <a:latin typeface="Segoe UI"/>
              </a:rPr>
              <a:t>Henkilöstön kehitys / HRD</a:t>
            </a:r>
          </a:p>
        </p:txBody>
      </p:sp>
      <p:sp>
        <p:nvSpPr>
          <p:cNvPr id="7" name="Rectangle 6">
            <a:extLst>
              <a:ext uri="{FF2B5EF4-FFF2-40B4-BE49-F238E27FC236}">
                <a16:creationId xmlns:a16="http://schemas.microsoft.com/office/drawing/2014/main" id="{3617F49A-38E4-C97E-2269-3D55A0516F57}"/>
              </a:ext>
            </a:extLst>
          </p:cNvPr>
          <p:cNvSpPr/>
          <p:nvPr/>
        </p:nvSpPr>
        <p:spPr bwMode="auto">
          <a:xfrm>
            <a:off x="5178049" y="1454415"/>
            <a:ext cx="1404155" cy="2039111"/>
          </a:xfrm>
          <a:prstGeom prst="rect">
            <a:avLst/>
          </a:prstGeom>
          <a:gradFill rotWithShape="1">
            <a:gsLst>
              <a:gs pos="0">
                <a:srgbClr val="6B7DA1">
                  <a:tint val="50000"/>
                  <a:satMod val="300000"/>
                </a:srgbClr>
              </a:gs>
              <a:gs pos="35000">
                <a:srgbClr val="6B7DA1">
                  <a:tint val="37000"/>
                  <a:satMod val="300000"/>
                </a:srgbClr>
              </a:gs>
              <a:gs pos="100000">
                <a:srgbClr val="6B7DA1">
                  <a:tint val="15000"/>
                  <a:satMod val="350000"/>
                </a:srgbClr>
              </a:gs>
            </a:gsLst>
            <a:lin ang="16200000" scaled="1"/>
          </a:gradFill>
          <a:ln w="28575" cap="flat" cmpd="sng" algn="ctr">
            <a:solidFill>
              <a:srgbClr val="6B7DA1">
                <a:shade val="95000"/>
                <a:satMod val="105000"/>
              </a:srgbClr>
            </a:solidFill>
            <a:prstDash val="solid"/>
            <a:headEnd type="none" w="med" len="med"/>
            <a:tailEnd type="none" w="med" len="med"/>
          </a:ln>
          <a:effectLst>
            <a:outerShdw blurRad="40000" dist="20000" dir="5400000" rotWithShape="0">
              <a:srgbClr val="000000">
                <a:alpha val="38000"/>
              </a:srgbClr>
            </a:outerShdw>
          </a:effectLst>
        </p:spPr>
        <p:txBody>
          <a:bodyPr vert="horz" wrap="square" lIns="68580" tIns="34290" rIns="68580" bIns="34290" numCol="1" rtlCol="0" anchor="t" anchorCtr="0" compatLnSpc="1">
            <a:prstTxWarp prst="textNoShape">
              <a:avLst/>
            </a:prstTxWarp>
          </a:bodyPr>
          <a:lstStyle/>
          <a:p>
            <a:pPr marL="27000" algn="ctr" fontAlgn="base">
              <a:lnSpc>
                <a:spcPct val="90000"/>
              </a:lnSpc>
              <a:spcBef>
                <a:spcPct val="20000"/>
              </a:spcBef>
              <a:spcAft>
                <a:spcPct val="0"/>
              </a:spcAft>
              <a:buClr>
                <a:srgbClr val="525252"/>
              </a:buClr>
              <a:defRPr/>
            </a:pPr>
            <a:r>
              <a:rPr lang="fi-FI" sz="1050" kern="0" noProof="1">
                <a:solidFill>
                  <a:srgbClr val="525252">
                    <a:lumMod val="50000"/>
                  </a:srgbClr>
                </a:solidFill>
                <a:latin typeface="Segoe UI"/>
              </a:rPr>
              <a:t>Työsuhdehallinto</a:t>
            </a:r>
          </a:p>
        </p:txBody>
      </p:sp>
      <p:sp>
        <p:nvSpPr>
          <p:cNvPr id="8" name="Rectangle 7">
            <a:extLst>
              <a:ext uri="{FF2B5EF4-FFF2-40B4-BE49-F238E27FC236}">
                <a16:creationId xmlns:a16="http://schemas.microsoft.com/office/drawing/2014/main" id="{8083F902-1FEE-1B92-8E7D-DB2A8089A2E2}"/>
              </a:ext>
            </a:extLst>
          </p:cNvPr>
          <p:cNvSpPr/>
          <p:nvPr/>
        </p:nvSpPr>
        <p:spPr bwMode="auto">
          <a:xfrm>
            <a:off x="1985910" y="1454415"/>
            <a:ext cx="1404156" cy="2039111"/>
          </a:xfrm>
          <a:prstGeom prst="rect">
            <a:avLst/>
          </a:prstGeom>
          <a:gradFill rotWithShape="1">
            <a:gsLst>
              <a:gs pos="0">
                <a:srgbClr val="6B7DA1">
                  <a:tint val="50000"/>
                  <a:satMod val="300000"/>
                </a:srgbClr>
              </a:gs>
              <a:gs pos="35000">
                <a:srgbClr val="6B7DA1">
                  <a:tint val="37000"/>
                  <a:satMod val="300000"/>
                </a:srgbClr>
              </a:gs>
              <a:gs pos="100000">
                <a:srgbClr val="6B7DA1">
                  <a:tint val="15000"/>
                  <a:satMod val="350000"/>
                </a:srgbClr>
              </a:gs>
            </a:gsLst>
            <a:lin ang="16200000" scaled="1"/>
          </a:gradFill>
          <a:ln w="28575" cap="flat" cmpd="sng" algn="ctr">
            <a:solidFill>
              <a:srgbClr val="6B7DA1">
                <a:shade val="95000"/>
                <a:satMod val="105000"/>
              </a:srgbClr>
            </a:solidFill>
            <a:prstDash val="solid"/>
            <a:headEnd type="none" w="med" len="med"/>
            <a:tailEnd type="none" w="med" len="med"/>
          </a:ln>
          <a:effectLst>
            <a:outerShdw blurRad="40000" dist="20000" dir="5400000" rotWithShape="0">
              <a:srgbClr val="000000">
                <a:alpha val="38000"/>
              </a:srgbClr>
            </a:outerShdw>
          </a:effectLst>
        </p:spPr>
        <p:txBody>
          <a:bodyPr vert="horz" wrap="square" lIns="68580" tIns="34290" rIns="68580" bIns="34290" numCol="1" rtlCol="0" anchor="t" anchorCtr="0" compatLnSpc="1">
            <a:prstTxWarp prst="textNoShape">
              <a:avLst/>
            </a:prstTxWarp>
          </a:bodyPr>
          <a:lstStyle/>
          <a:p>
            <a:pPr marL="27000" algn="ctr" fontAlgn="base">
              <a:lnSpc>
                <a:spcPct val="90000"/>
              </a:lnSpc>
              <a:spcBef>
                <a:spcPct val="20000"/>
              </a:spcBef>
              <a:spcAft>
                <a:spcPct val="0"/>
              </a:spcAft>
              <a:buClr>
                <a:srgbClr val="525252"/>
              </a:buClr>
              <a:defRPr/>
            </a:pPr>
            <a:r>
              <a:rPr lang="fi-FI" sz="1050" kern="0" noProof="1">
                <a:solidFill>
                  <a:srgbClr val="525252">
                    <a:lumMod val="50000"/>
                  </a:srgbClr>
                </a:solidFill>
                <a:latin typeface="Segoe UI"/>
              </a:rPr>
              <a:t>Osaamisen johtaminen</a:t>
            </a:r>
          </a:p>
        </p:txBody>
      </p:sp>
      <p:sp>
        <p:nvSpPr>
          <p:cNvPr id="9" name="Rectangle 8">
            <a:extLst>
              <a:ext uri="{FF2B5EF4-FFF2-40B4-BE49-F238E27FC236}">
                <a16:creationId xmlns:a16="http://schemas.microsoft.com/office/drawing/2014/main" id="{60D84143-D2B5-E823-58A8-C6A91CD8F7EF}"/>
              </a:ext>
            </a:extLst>
          </p:cNvPr>
          <p:cNvSpPr/>
          <p:nvPr/>
        </p:nvSpPr>
        <p:spPr bwMode="auto">
          <a:xfrm>
            <a:off x="6674504" y="1454415"/>
            <a:ext cx="1407335" cy="2039111"/>
          </a:xfrm>
          <a:prstGeom prst="rect">
            <a:avLst/>
          </a:prstGeom>
          <a:gradFill rotWithShape="1">
            <a:gsLst>
              <a:gs pos="0">
                <a:srgbClr val="6B7DA1">
                  <a:tint val="50000"/>
                  <a:satMod val="300000"/>
                </a:srgbClr>
              </a:gs>
              <a:gs pos="35000">
                <a:srgbClr val="6B7DA1">
                  <a:tint val="37000"/>
                  <a:satMod val="300000"/>
                </a:srgbClr>
              </a:gs>
              <a:gs pos="100000">
                <a:srgbClr val="6B7DA1">
                  <a:tint val="15000"/>
                  <a:satMod val="350000"/>
                </a:srgbClr>
              </a:gs>
            </a:gsLst>
            <a:lin ang="16200000" scaled="1"/>
          </a:gradFill>
          <a:ln w="28575" cap="flat" cmpd="sng" algn="ctr">
            <a:solidFill>
              <a:srgbClr val="6B7DA1">
                <a:shade val="95000"/>
                <a:satMod val="105000"/>
              </a:srgbClr>
            </a:solidFill>
            <a:prstDash val="solid"/>
            <a:headEnd type="none" w="med" len="med"/>
            <a:tailEnd type="none" w="med" len="med"/>
          </a:ln>
          <a:effectLst>
            <a:outerShdw blurRad="40000" dist="20000" dir="5400000" rotWithShape="0">
              <a:srgbClr val="000000">
                <a:alpha val="38000"/>
              </a:srgbClr>
            </a:outerShdw>
          </a:effectLst>
        </p:spPr>
        <p:txBody>
          <a:bodyPr vert="horz" wrap="square" lIns="68580" tIns="34290" rIns="68580" bIns="34290" numCol="1" rtlCol="0" anchor="t" anchorCtr="0" compatLnSpc="1">
            <a:prstTxWarp prst="textNoShape">
              <a:avLst/>
            </a:prstTxWarp>
          </a:bodyPr>
          <a:lstStyle/>
          <a:p>
            <a:pPr marL="27000" algn="ctr" fontAlgn="base">
              <a:lnSpc>
                <a:spcPct val="90000"/>
              </a:lnSpc>
              <a:spcBef>
                <a:spcPct val="20000"/>
              </a:spcBef>
              <a:spcAft>
                <a:spcPct val="0"/>
              </a:spcAft>
              <a:buClr>
                <a:srgbClr val="525252"/>
              </a:buClr>
              <a:defRPr/>
            </a:pPr>
            <a:r>
              <a:rPr lang="fi-FI" sz="1050" kern="0" noProof="1">
                <a:solidFill>
                  <a:srgbClr val="525252">
                    <a:lumMod val="50000"/>
                  </a:srgbClr>
                </a:solidFill>
                <a:latin typeface="Segoe UI"/>
              </a:rPr>
              <a:t>Ajanhallinta</a:t>
            </a:r>
          </a:p>
        </p:txBody>
      </p:sp>
      <p:sp>
        <p:nvSpPr>
          <p:cNvPr id="10" name="Rectangle 9">
            <a:extLst>
              <a:ext uri="{FF2B5EF4-FFF2-40B4-BE49-F238E27FC236}">
                <a16:creationId xmlns:a16="http://schemas.microsoft.com/office/drawing/2014/main" id="{55CA517C-2CC6-87CE-5D29-BC335B2401C6}"/>
              </a:ext>
            </a:extLst>
          </p:cNvPr>
          <p:cNvSpPr/>
          <p:nvPr/>
        </p:nvSpPr>
        <p:spPr bwMode="auto">
          <a:xfrm>
            <a:off x="3485258" y="1454415"/>
            <a:ext cx="1407335" cy="2039111"/>
          </a:xfrm>
          <a:prstGeom prst="rect">
            <a:avLst/>
          </a:prstGeom>
          <a:gradFill rotWithShape="1">
            <a:gsLst>
              <a:gs pos="0">
                <a:srgbClr val="6B7DA1">
                  <a:tint val="50000"/>
                  <a:satMod val="300000"/>
                </a:srgbClr>
              </a:gs>
              <a:gs pos="35000">
                <a:srgbClr val="6B7DA1">
                  <a:tint val="37000"/>
                  <a:satMod val="300000"/>
                </a:srgbClr>
              </a:gs>
              <a:gs pos="100000">
                <a:srgbClr val="6B7DA1">
                  <a:tint val="15000"/>
                  <a:satMod val="350000"/>
                </a:srgbClr>
              </a:gs>
            </a:gsLst>
            <a:lin ang="16200000" scaled="1"/>
          </a:gradFill>
          <a:ln w="28575" cap="flat" cmpd="sng" algn="ctr">
            <a:solidFill>
              <a:srgbClr val="6B7DA1">
                <a:shade val="95000"/>
                <a:satMod val="105000"/>
              </a:srgbClr>
            </a:solidFill>
            <a:prstDash val="solid"/>
            <a:headEnd type="none" w="med" len="med"/>
            <a:tailEnd type="none" w="med" len="med"/>
          </a:ln>
          <a:effectLst>
            <a:outerShdw blurRad="40000" dist="20000" dir="5400000" rotWithShape="0">
              <a:srgbClr val="000000">
                <a:alpha val="38000"/>
              </a:srgbClr>
            </a:outerShdw>
          </a:effectLst>
        </p:spPr>
        <p:txBody>
          <a:bodyPr vert="horz" wrap="square" lIns="68580" tIns="34290" rIns="68580" bIns="34290" numCol="1" rtlCol="0" anchor="t" anchorCtr="0" compatLnSpc="1">
            <a:prstTxWarp prst="textNoShape">
              <a:avLst/>
            </a:prstTxWarp>
          </a:bodyPr>
          <a:lstStyle/>
          <a:p>
            <a:pPr marL="27000" algn="ctr" fontAlgn="base">
              <a:lnSpc>
                <a:spcPct val="90000"/>
              </a:lnSpc>
              <a:spcBef>
                <a:spcPct val="20000"/>
              </a:spcBef>
              <a:spcAft>
                <a:spcPct val="0"/>
              </a:spcAft>
              <a:buClr>
                <a:srgbClr val="525252"/>
              </a:buClr>
              <a:defRPr/>
            </a:pPr>
            <a:r>
              <a:rPr lang="fi-FI" sz="1050" kern="0" noProof="1">
                <a:solidFill>
                  <a:srgbClr val="525252">
                    <a:lumMod val="50000"/>
                  </a:srgbClr>
                </a:solidFill>
                <a:latin typeface="Segoe UI"/>
              </a:rPr>
              <a:t>Suorituksen johtaminen</a:t>
            </a:r>
          </a:p>
        </p:txBody>
      </p:sp>
      <p:sp>
        <p:nvSpPr>
          <p:cNvPr id="11" name="Rectangle 10">
            <a:extLst>
              <a:ext uri="{FF2B5EF4-FFF2-40B4-BE49-F238E27FC236}">
                <a16:creationId xmlns:a16="http://schemas.microsoft.com/office/drawing/2014/main" id="{502A3252-4E29-2EC2-86BC-005AE4C74EF7}"/>
              </a:ext>
            </a:extLst>
          </p:cNvPr>
          <p:cNvSpPr/>
          <p:nvPr/>
        </p:nvSpPr>
        <p:spPr bwMode="auto">
          <a:xfrm>
            <a:off x="1914589" y="3709549"/>
            <a:ext cx="3073196" cy="816378"/>
          </a:xfrm>
          <a:prstGeom prst="rect">
            <a:avLst/>
          </a:prstGeom>
          <a:solidFill>
            <a:srgbClr val="6B7DA1"/>
          </a:solidFill>
          <a:ln w="9525" cap="flat" cmpd="sng" algn="ctr">
            <a:solidFill>
              <a:srgbClr val="525252"/>
            </a:solid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marL="257175" indent="-257175" algn="ctr" fontAlgn="base">
              <a:lnSpc>
                <a:spcPct val="90000"/>
              </a:lnSpc>
              <a:spcBef>
                <a:spcPct val="20000"/>
              </a:spcBef>
              <a:spcAft>
                <a:spcPct val="0"/>
              </a:spcAft>
              <a:buClr>
                <a:srgbClr val="525252"/>
              </a:buClr>
              <a:defRPr/>
            </a:pPr>
            <a:r>
              <a:rPr lang="fi-FI" kern="0" noProof="1">
                <a:solidFill>
                  <a:prstClr val="white"/>
                </a:solidFill>
                <a:latin typeface="Segoe UI"/>
              </a:rPr>
              <a:t>Työhyvinvointi</a:t>
            </a:r>
          </a:p>
        </p:txBody>
      </p:sp>
      <p:sp>
        <p:nvSpPr>
          <p:cNvPr id="12" name="Rectangle 11">
            <a:extLst>
              <a:ext uri="{FF2B5EF4-FFF2-40B4-BE49-F238E27FC236}">
                <a16:creationId xmlns:a16="http://schemas.microsoft.com/office/drawing/2014/main" id="{72956065-CD17-EA78-A1ED-BA48D433D699}"/>
              </a:ext>
            </a:extLst>
          </p:cNvPr>
          <p:cNvSpPr/>
          <p:nvPr/>
        </p:nvSpPr>
        <p:spPr>
          <a:xfrm>
            <a:off x="2026804" y="1883421"/>
            <a:ext cx="648072" cy="459000"/>
          </a:xfrm>
          <a:prstGeom prst="rect">
            <a:avLst/>
          </a:prstGeom>
          <a:solidFill>
            <a:srgbClr val="A03123"/>
          </a:solidFill>
          <a:ln>
            <a:noFill/>
          </a:ln>
          <a:effectLst/>
        </p:spPr>
        <p:txBody>
          <a:bodyPr spcFirstLastPara="0" vert="horz" wrap="square" lIns="3810" tIns="3810" rIns="3810" bIns="3810" numCol="1" spcCol="1270" anchor="ctr" anchorCtr="0">
            <a:noAutofit/>
          </a:bodyPr>
          <a:lstStyle/>
          <a:p>
            <a:pPr algn="ctr" defTabSz="266700">
              <a:lnSpc>
                <a:spcPct val="90000"/>
              </a:lnSpc>
              <a:spcBef>
                <a:spcPct val="0"/>
              </a:spcBef>
              <a:spcAft>
                <a:spcPct val="35000"/>
              </a:spcAft>
              <a:defRPr/>
            </a:pPr>
            <a:r>
              <a:rPr lang="fi-FI" sz="750" kern="0" noProof="1">
                <a:solidFill>
                  <a:prstClr val="white"/>
                </a:solidFill>
                <a:latin typeface="Segoe UI"/>
              </a:rPr>
              <a:t>Osaamisen hallinta</a:t>
            </a:r>
          </a:p>
        </p:txBody>
      </p:sp>
      <p:sp>
        <p:nvSpPr>
          <p:cNvPr id="13" name="Rectangle 12">
            <a:extLst>
              <a:ext uri="{FF2B5EF4-FFF2-40B4-BE49-F238E27FC236}">
                <a16:creationId xmlns:a16="http://schemas.microsoft.com/office/drawing/2014/main" id="{3B1150C4-D37C-1ADA-4E98-F2A2BD1AE616}"/>
              </a:ext>
            </a:extLst>
          </p:cNvPr>
          <p:cNvSpPr/>
          <p:nvPr/>
        </p:nvSpPr>
        <p:spPr>
          <a:xfrm>
            <a:off x="2722472" y="1888117"/>
            <a:ext cx="648072" cy="459000"/>
          </a:xfrm>
          <a:prstGeom prst="rect">
            <a:avLst/>
          </a:prstGeom>
          <a:solidFill>
            <a:srgbClr val="A03123"/>
          </a:solidFill>
          <a:ln>
            <a:noFill/>
          </a:ln>
          <a:effectLst/>
        </p:spPr>
        <p:txBody>
          <a:bodyPr spcFirstLastPara="0" vert="horz" wrap="square" lIns="3810" tIns="3810" rIns="3810" bIns="3810" numCol="1" spcCol="1270" anchor="ctr" anchorCtr="0">
            <a:noAutofit/>
          </a:bodyPr>
          <a:lstStyle/>
          <a:p>
            <a:pPr algn="ctr" defTabSz="266700">
              <a:lnSpc>
                <a:spcPct val="90000"/>
              </a:lnSpc>
              <a:spcBef>
                <a:spcPct val="0"/>
              </a:spcBef>
              <a:spcAft>
                <a:spcPct val="35000"/>
              </a:spcAft>
              <a:defRPr/>
            </a:pPr>
            <a:r>
              <a:rPr lang="fi-FI" sz="750" kern="0" noProof="1">
                <a:solidFill>
                  <a:prstClr val="white"/>
                </a:solidFill>
                <a:latin typeface="Segoe UI"/>
              </a:rPr>
              <a:t>Luvat ja pätevyydet</a:t>
            </a:r>
          </a:p>
        </p:txBody>
      </p:sp>
      <p:sp>
        <p:nvSpPr>
          <p:cNvPr id="14" name="Rectangle 13">
            <a:extLst>
              <a:ext uri="{FF2B5EF4-FFF2-40B4-BE49-F238E27FC236}">
                <a16:creationId xmlns:a16="http://schemas.microsoft.com/office/drawing/2014/main" id="{9E3BB571-CF4E-C607-2B68-01627A79DFBC}"/>
              </a:ext>
            </a:extLst>
          </p:cNvPr>
          <p:cNvSpPr/>
          <p:nvPr/>
        </p:nvSpPr>
        <p:spPr>
          <a:xfrm>
            <a:off x="2023955" y="2902794"/>
            <a:ext cx="647397" cy="459000"/>
          </a:xfrm>
          <a:prstGeom prst="rect">
            <a:avLst/>
          </a:prstGeom>
          <a:solidFill>
            <a:srgbClr val="73B17F"/>
          </a:solidFill>
          <a:ln>
            <a:noFill/>
          </a:ln>
          <a:effectLst/>
        </p:spPr>
        <p:txBody>
          <a:bodyPr spcFirstLastPara="0" vert="horz" wrap="square" lIns="3929" tIns="3929" rIns="3929" bIns="3929" numCol="1" spcCol="1270" anchor="ctr" anchorCtr="0">
            <a:noAutofit/>
          </a:bodyPr>
          <a:lstStyle/>
          <a:p>
            <a:pPr algn="ctr" defTabSz="275035">
              <a:lnSpc>
                <a:spcPct val="90000"/>
              </a:lnSpc>
              <a:spcBef>
                <a:spcPct val="0"/>
              </a:spcBef>
              <a:spcAft>
                <a:spcPct val="35000"/>
              </a:spcAft>
              <a:defRPr/>
            </a:pPr>
            <a:r>
              <a:rPr lang="fi-FI" sz="750" kern="0" noProof="1">
                <a:solidFill>
                  <a:prstClr val="white"/>
                </a:solidFill>
                <a:latin typeface="Segoe UI"/>
              </a:rPr>
              <a:t>Rekrytointi</a:t>
            </a:r>
          </a:p>
        </p:txBody>
      </p:sp>
      <p:sp>
        <p:nvSpPr>
          <p:cNvPr id="15" name="Rectangle 14">
            <a:extLst>
              <a:ext uri="{FF2B5EF4-FFF2-40B4-BE49-F238E27FC236}">
                <a16:creationId xmlns:a16="http://schemas.microsoft.com/office/drawing/2014/main" id="{ADF64D78-9B52-08B6-6C02-5B5C9A1AA84D}"/>
              </a:ext>
            </a:extLst>
          </p:cNvPr>
          <p:cNvSpPr/>
          <p:nvPr/>
        </p:nvSpPr>
        <p:spPr>
          <a:xfrm>
            <a:off x="2028429" y="2395456"/>
            <a:ext cx="648000" cy="459000"/>
          </a:xfrm>
          <a:prstGeom prst="rect">
            <a:avLst/>
          </a:prstGeom>
          <a:solidFill>
            <a:srgbClr val="CFA175"/>
          </a:solidFill>
          <a:ln>
            <a:noFill/>
          </a:ln>
          <a:effectLst/>
        </p:spPr>
        <p:txBody>
          <a:bodyPr spcFirstLastPara="0" vert="horz" wrap="square" lIns="3810" tIns="3810" rIns="3810" bIns="3810" numCol="1" spcCol="1270" anchor="ctr" anchorCtr="0">
            <a:noAutofit/>
          </a:bodyPr>
          <a:lstStyle/>
          <a:p>
            <a:pPr algn="ctr" defTabSz="266700">
              <a:lnSpc>
                <a:spcPct val="90000"/>
              </a:lnSpc>
              <a:spcBef>
                <a:spcPct val="0"/>
              </a:spcBef>
              <a:spcAft>
                <a:spcPct val="35000"/>
              </a:spcAft>
              <a:defRPr/>
            </a:pPr>
            <a:r>
              <a:rPr lang="fi-FI" sz="750" kern="0" noProof="1">
                <a:solidFill>
                  <a:prstClr val="white"/>
                </a:solidFill>
                <a:latin typeface="Segoe UI"/>
              </a:rPr>
              <a:t>Potentiaalien tunnistaminen</a:t>
            </a:r>
          </a:p>
        </p:txBody>
      </p:sp>
      <p:sp>
        <p:nvSpPr>
          <p:cNvPr id="16" name="Rectangle 15">
            <a:extLst>
              <a:ext uri="{FF2B5EF4-FFF2-40B4-BE49-F238E27FC236}">
                <a16:creationId xmlns:a16="http://schemas.microsoft.com/office/drawing/2014/main" id="{AF64059A-F21B-46F3-E432-C6144F67986F}"/>
              </a:ext>
            </a:extLst>
          </p:cNvPr>
          <p:cNvSpPr/>
          <p:nvPr/>
        </p:nvSpPr>
        <p:spPr>
          <a:xfrm>
            <a:off x="2718948" y="2395456"/>
            <a:ext cx="648000" cy="459000"/>
          </a:xfrm>
          <a:prstGeom prst="rect">
            <a:avLst/>
          </a:prstGeom>
          <a:solidFill>
            <a:srgbClr val="A03123"/>
          </a:solidFill>
          <a:ln>
            <a:noFill/>
          </a:ln>
          <a:effectLst/>
        </p:spPr>
        <p:txBody>
          <a:bodyPr spcFirstLastPara="0" vert="horz" wrap="square" lIns="3810" tIns="3810" rIns="3810" bIns="3810" numCol="1" spcCol="1270" anchor="ctr" anchorCtr="0">
            <a:noAutofit/>
          </a:bodyPr>
          <a:lstStyle/>
          <a:p>
            <a:pPr algn="ctr" defTabSz="266700">
              <a:lnSpc>
                <a:spcPct val="90000"/>
              </a:lnSpc>
              <a:spcBef>
                <a:spcPct val="0"/>
              </a:spcBef>
              <a:spcAft>
                <a:spcPct val="35000"/>
              </a:spcAft>
              <a:defRPr/>
            </a:pPr>
            <a:r>
              <a:rPr lang="fi-FI" sz="750" kern="0" noProof="1">
                <a:solidFill>
                  <a:prstClr val="white"/>
                </a:solidFill>
                <a:latin typeface="Segoe UI"/>
              </a:rPr>
              <a:t>Henkilöstö-suunnittelu</a:t>
            </a:r>
          </a:p>
        </p:txBody>
      </p:sp>
      <p:sp>
        <p:nvSpPr>
          <p:cNvPr id="17" name="Rectangle 16">
            <a:extLst>
              <a:ext uri="{FF2B5EF4-FFF2-40B4-BE49-F238E27FC236}">
                <a16:creationId xmlns:a16="http://schemas.microsoft.com/office/drawing/2014/main" id="{7DA9A966-EF79-D337-8412-49D48FAB6F79}"/>
              </a:ext>
            </a:extLst>
          </p:cNvPr>
          <p:cNvSpPr/>
          <p:nvPr/>
        </p:nvSpPr>
        <p:spPr>
          <a:xfrm>
            <a:off x="2718948" y="2902794"/>
            <a:ext cx="648000" cy="459000"/>
          </a:xfrm>
          <a:prstGeom prst="rect">
            <a:avLst/>
          </a:prstGeom>
          <a:solidFill>
            <a:srgbClr val="A03123"/>
          </a:solidFill>
          <a:ln>
            <a:noFill/>
          </a:ln>
          <a:effectLst/>
        </p:spPr>
        <p:txBody>
          <a:bodyPr spcFirstLastPara="0" vert="horz" wrap="square" lIns="3929" tIns="3929" rIns="3929" bIns="3929" numCol="1" spcCol="1270" anchor="ctr" anchorCtr="0">
            <a:noAutofit/>
          </a:bodyPr>
          <a:lstStyle/>
          <a:p>
            <a:pPr algn="ctr" defTabSz="275035">
              <a:lnSpc>
                <a:spcPct val="90000"/>
              </a:lnSpc>
              <a:spcBef>
                <a:spcPct val="0"/>
              </a:spcBef>
              <a:spcAft>
                <a:spcPct val="35000"/>
              </a:spcAft>
              <a:defRPr/>
            </a:pPr>
            <a:r>
              <a:rPr lang="fi-FI" sz="750" kern="0" noProof="1">
                <a:solidFill>
                  <a:prstClr val="white"/>
                </a:solidFill>
                <a:latin typeface="Segoe UI"/>
              </a:rPr>
              <a:t>Koulutusten hallinta</a:t>
            </a:r>
          </a:p>
        </p:txBody>
      </p:sp>
      <p:sp>
        <p:nvSpPr>
          <p:cNvPr id="18" name="Rectangle 17">
            <a:extLst>
              <a:ext uri="{FF2B5EF4-FFF2-40B4-BE49-F238E27FC236}">
                <a16:creationId xmlns:a16="http://schemas.microsoft.com/office/drawing/2014/main" id="{ADFA9A60-1DC6-018D-D6F2-C7B8E4D77CCD}"/>
              </a:ext>
            </a:extLst>
          </p:cNvPr>
          <p:cNvSpPr/>
          <p:nvPr/>
        </p:nvSpPr>
        <p:spPr>
          <a:xfrm>
            <a:off x="2363988" y="3975808"/>
            <a:ext cx="648000" cy="459000"/>
          </a:xfrm>
          <a:prstGeom prst="rect">
            <a:avLst/>
          </a:prstGeom>
          <a:solidFill>
            <a:srgbClr val="A03123"/>
          </a:solidFill>
          <a:ln>
            <a:noFill/>
          </a:ln>
          <a:effectLst/>
        </p:spPr>
        <p:txBody>
          <a:bodyPr spcFirstLastPara="0" vert="horz" wrap="square" lIns="3929" tIns="3929" rIns="3929" bIns="3929" numCol="1" spcCol="1270" anchor="ctr" anchorCtr="0">
            <a:noAutofit/>
          </a:bodyPr>
          <a:lstStyle/>
          <a:p>
            <a:pPr algn="ctr" defTabSz="275035">
              <a:lnSpc>
                <a:spcPct val="90000"/>
              </a:lnSpc>
              <a:spcBef>
                <a:spcPct val="0"/>
              </a:spcBef>
              <a:spcAft>
                <a:spcPct val="35000"/>
              </a:spcAft>
              <a:defRPr/>
            </a:pPr>
            <a:r>
              <a:rPr lang="fi-FI" sz="750" kern="0" noProof="1">
                <a:solidFill>
                  <a:prstClr val="white"/>
                </a:solidFill>
                <a:latin typeface="Segoe UI"/>
              </a:rPr>
              <a:t>Varhaisen tuen toimintamalli</a:t>
            </a:r>
          </a:p>
        </p:txBody>
      </p:sp>
      <p:sp>
        <p:nvSpPr>
          <p:cNvPr id="19" name="Rectangle 18">
            <a:extLst>
              <a:ext uri="{FF2B5EF4-FFF2-40B4-BE49-F238E27FC236}">
                <a16:creationId xmlns:a16="http://schemas.microsoft.com/office/drawing/2014/main" id="{EE5CA832-EA45-7FA2-E908-41C543D0CE2D}"/>
              </a:ext>
            </a:extLst>
          </p:cNvPr>
          <p:cNvSpPr/>
          <p:nvPr/>
        </p:nvSpPr>
        <p:spPr>
          <a:xfrm>
            <a:off x="3113011" y="3974538"/>
            <a:ext cx="648000" cy="459000"/>
          </a:xfrm>
          <a:prstGeom prst="rect">
            <a:avLst/>
          </a:prstGeom>
          <a:solidFill>
            <a:srgbClr val="A03123"/>
          </a:solidFill>
          <a:ln>
            <a:noFill/>
          </a:ln>
          <a:effectLst/>
        </p:spPr>
        <p:txBody>
          <a:bodyPr spcFirstLastPara="0" vert="horz" wrap="square" lIns="3929" tIns="3929" rIns="3929" bIns="3929" numCol="1" spcCol="1270" anchor="ctr" anchorCtr="0">
            <a:noAutofit/>
          </a:bodyPr>
          <a:lstStyle/>
          <a:p>
            <a:pPr algn="ctr" defTabSz="275035">
              <a:lnSpc>
                <a:spcPct val="90000"/>
              </a:lnSpc>
              <a:spcBef>
                <a:spcPct val="0"/>
              </a:spcBef>
              <a:spcAft>
                <a:spcPct val="35000"/>
              </a:spcAft>
              <a:defRPr/>
            </a:pPr>
            <a:r>
              <a:rPr lang="fi-FI" sz="750" kern="0" noProof="1">
                <a:solidFill>
                  <a:prstClr val="white"/>
                </a:solidFill>
                <a:latin typeface="Segoe UI"/>
              </a:rPr>
              <a:t>Tukitoimen-piteiden hallinta</a:t>
            </a:r>
          </a:p>
        </p:txBody>
      </p:sp>
      <p:sp>
        <p:nvSpPr>
          <p:cNvPr id="20" name="Rectangle 19">
            <a:extLst>
              <a:ext uri="{FF2B5EF4-FFF2-40B4-BE49-F238E27FC236}">
                <a16:creationId xmlns:a16="http://schemas.microsoft.com/office/drawing/2014/main" id="{19338AF5-110C-F98C-309B-C421F59EEF53}"/>
              </a:ext>
            </a:extLst>
          </p:cNvPr>
          <p:cNvSpPr/>
          <p:nvPr/>
        </p:nvSpPr>
        <p:spPr>
          <a:xfrm>
            <a:off x="3864925" y="3974538"/>
            <a:ext cx="648000" cy="459000"/>
          </a:xfrm>
          <a:prstGeom prst="rect">
            <a:avLst/>
          </a:prstGeom>
          <a:solidFill>
            <a:srgbClr val="A03123"/>
          </a:solidFill>
          <a:ln>
            <a:noFill/>
          </a:ln>
          <a:effectLst/>
        </p:spPr>
        <p:txBody>
          <a:bodyPr spcFirstLastPara="0" vert="horz" wrap="square" lIns="3929" tIns="3929" rIns="3929" bIns="3929" numCol="1" spcCol="1270" anchor="ctr" anchorCtr="0">
            <a:noAutofit/>
          </a:bodyPr>
          <a:lstStyle/>
          <a:p>
            <a:pPr algn="ctr" defTabSz="275035">
              <a:lnSpc>
                <a:spcPct val="90000"/>
              </a:lnSpc>
              <a:spcBef>
                <a:spcPct val="0"/>
              </a:spcBef>
              <a:spcAft>
                <a:spcPct val="35000"/>
              </a:spcAft>
              <a:defRPr/>
            </a:pPr>
            <a:r>
              <a:rPr lang="fi-FI" sz="750" kern="0" noProof="1">
                <a:solidFill>
                  <a:prstClr val="white"/>
                </a:solidFill>
                <a:latin typeface="Segoe UI"/>
              </a:rPr>
              <a:t>Työhyvin-vointikeskus-telut</a:t>
            </a:r>
          </a:p>
        </p:txBody>
      </p:sp>
      <p:sp>
        <p:nvSpPr>
          <p:cNvPr id="21" name="Rectangle 20">
            <a:extLst>
              <a:ext uri="{FF2B5EF4-FFF2-40B4-BE49-F238E27FC236}">
                <a16:creationId xmlns:a16="http://schemas.microsoft.com/office/drawing/2014/main" id="{F9714C03-88D1-2AF3-CC1F-D8185F0642EA}"/>
              </a:ext>
            </a:extLst>
          </p:cNvPr>
          <p:cNvSpPr/>
          <p:nvPr/>
        </p:nvSpPr>
        <p:spPr bwMode="auto">
          <a:xfrm>
            <a:off x="5098370" y="3709549"/>
            <a:ext cx="3073196" cy="816378"/>
          </a:xfrm>
          <a:prstGeom prst="rect">
            <a:avLst/>
          </a:prstGeom>
          <a:solidFill>
            <a:srgbClr val="6B7DA1"/>
          </a:solidFill>
          <a:ln w="9525" cap="flat" cmpd="sng" algn="ctr">
            <a:solidFill>
              <a:srgbClr val="525252"/>
            </a:solid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marL="257175" indent="-257175" algn="ctr" fontAlgn="base">
              <a:lnSpc>
                <a:spcPct val="90000"/>
              </a:lnSpc>
              <a:spcBef>
                <a:spcPct val="20000"/>
              </a:spcBef>
              <a:spcAft>
                <a:spcPct val="0"/>
              </a:spcAft>
              <a:buClr>
                <a:srgbClr val="525252"/>
              </a:buClr>
              <a:defRPr/>
            </a:pPr>
            <a:r>
              <a:rPr lang="fi-FI" kern="0" noProof="1">
                <a:solidFill>
                  <a:prstClr val="white"/>
                </a:solidFill>
                <a:latin typeface="Segoe UI"/>
              </a:rPr>
              <a:t>Johtaminen</a:t>
            </a:r>
          </a:p>
        </p:txBody>
      </p:sp>
      <p:sp>
        <p:nvSpPr>
          <p:cNvPr id="22" name="Rectangle 21">
            <a:extLst>
              <a:ext uri="{FF2B5EF4-FFF2-40B4-BE49-F238E27FC236}">
                <a16:creationId xmlns:a16="http://schemas.microsoft.com/office/drawing/2014/main" id="{77F9935C-6208-4C31-3A86-36A4EDC5F73C}"/>
              </a:ext>
            </a:extLst>
          </p:cNvPr>
          <p:cNvSpPr/>
          <p:nvPr/>
        </p:nvSpPr>
        <p:spPr>
          <a:xfrm>
            <a:off x="5556125" y="3974538"/>
            <a:ext cx="648000" cy="459000"/>
          </a:xfrm>
          <a:prstGeom prst="rect">
            <a:avLst/>
          </a:prstGeom>
          <a:solidFill>
            <a:srgbClr val="A03123"/>
          </a:solidFill>
          <a:ln>
            <a:noFill/>
          </a:ln>
          <a:effectLst/>
        </p:spPr>
        <p:txBody>
          <a:bodyPr spcFirstLastPara="0" vert="horz" wrap="square" lIns="3929" tIns="3929" rIns="3929" bIns="3929" numCol="1" spcCol="1270" anchor="ctr" anchorCtr="0">
            <a:noAutofit/>
          </a:bodyPr>
          <a:lstStyle/>
          <a:p>
            <a:pPr algn="ctr" defTabSz="275035">
              <a:lnSpc>
                <a:spcPct val="90000"/>
              </a:lnSpc>
              <a:spcBef>
                <a:spcPct val="0"/>
              </a:spcBef>
              <a:spcAft>
                <a:spcPct val="35000"/>
              </a:spcAft>
              <a:defRPr/>
            </a:pPr>
            <a:r>
              <a:rPr lang="fi-FI" sz="750" kern="0" noProof="1">
                <a:solidFill>
                  <a:prstClr val="white"/>
                </a:solidFill>
                <a:latin typeface="Segoe UI"/>
              </a:rPr>
              <a:t>Raportointi</a:t>
            </a:r>
          </a:p>
        </p:txBody>
      </p:sp>
      <p:sp>
        <p:nvSpPr>
          <p:cNvPr id="23" name="Rectangle 22">
            <a:extLst>
              <a:ext uri="{FF2B5EF4-FFF2-40B4-BE49-F238E27FC236}">
                <a16:creationId xmlns:a16="http://schemas.microsoft.com/office/drawing/2014/main" id="{0DA2A9F9-C141-3CBE-0999-EB46CD8DBFA9}"/>
              </a:ext>
            </a:extLst>
          </p:cNvPr>
          <p:cNvSpPr/>
          <p:nvPr/>
        </p:nvSpPr>
        <p:spPr>
          <a:xfrm>
            <a:off x="7054171" y="3975808"/>
            <a:ext cx="648000" cy="459000"/>
          </a:xfrm>
          <a:prstGeom prst="rect">
            <a:avLst/>
          </a:prstGeom>
          <a:solidFill>
            <a:srgbClr val="A03123"/>
          </a:solidFill>
          <a:ln>
            <a:noFill/>
          </a:ln>
          <a:effectLst/>
        </p:spPr>
        <p:txBody>
          <a:bodyPr spcFirstLastPara="0" vert="horz" wrap="square" lIns="3929" tIns="3929" rIns="3929" bIns="3929" numCol="1" spcCol="1270" anchor="ctr" anchorCtr="0">
            <a:noAutofit/>
          </a:bodyPr>
          <a:lstStyle/>
          <a:p>
            <a:pPr algn="ctr" defTabSz="275035">
              <a:lnSpc>
                <a:spcPct val="90000"/>
              </a:lnSpc>
              <a:spcBef>
                <a:spcPct val="0"/>
              </a:spcBef>
              <a:spcAft>
                <a:spcPct val="35000"/>
              </a:spcAft>
              <a:defRPr/>
            </a:pPr>
            <a:r>
              <a:rPr lang="fi-FI" sz="750" kern="0" noProof="1">
                <a:solidFill>
                  <a:prstClr val="white"/>
                </a:solidFill>
                <a:latin typeface="Segoe UI"/>
              </a:rPr>
              <a:t>Riskien arviointi</a:t>
            </a:r>
          </a:p>
        </p:txBody>
      </p:sp>
      <p:sp>
        <p:nvSpPr>
          <p:cNvPr id="24" name="Rectangle 23">
            <a:extLst>
              <a:ext uri="{FF2B5EF4-FFF2-40B4-BE49-F238E27FC236}">
                <a16:creationId xmlns:a16="http://schemas.microsoft.com/office/drawing/2014/main" id="{C5012B91-F4A8-25EE-4E1D-B4FA7D778905}"/>
              </a:ext>
            </a:extLst>
          </p:cNvPr>
          <p:cNvSpPr/>
          <p:nvPr/>
        </p:nvSpPr>
        <p:spPr>
          <a:xfrm>
            <a:off x="5220941" y="1883421"/>
            <a:ext cx="648000" cy="459000"/>
          </a:xfrm>
          <a:prstGeom prst="rect">
            <a:avLst/>
          </a:prstGeom>
          <a:solidFill>
            <a:srgbClr val="A03123"/>
          </a:solidFill>
          <a:ln>
            <a:noFill/>
          </a:ln>
          <a:effectLst/>
        </p:spPr>
        <p:txBody>
          <a:bodyPr spcFirstLastPara="0" vert="horz" wrap="square" lIns="3810" tIns="3810" rIns="3810" bIns="3810" numCol="1" spcCol="1270" anchor="ctr" anchorCtr="0">
            <a:noAutofit/>
          </a:bodyPr>
          <a:lstStyle/>
          <a:p>
            <a:pPr algn="ctr" defTabSz="266700">
              <a:lnSpc>
                <a:spcPct val="90000"/>
              </a:lnSpc>
              <a:spcBef>
                <a:spcPct val="0"/>
              </a:spcBef>
              <a:spcAft>
                <a:spcPct val="35000"/>
              </a:spcAft>
              <a:defRPr/>
            </a:pPr>
            <a:r>
              <a:rPr lang="fi-FI" sz="600" b="1" kern="0" noProof="1">
                <a:solidFill>
                  <a:prstClr val="white"/>
                </a:solidFill>
                <a:latin typeface="Segoe UI"/>
              </a:rPr>
              <a:t>Organisaation ylläpito </a:t>
            </a:r>
          </a:p>
        </p:txBody>
      </p:sp>
      <p:sp>
        <p:nvSpPr>
          <p:cNvPr id="25" name="Rectangle 24">
            <a:extLst>
              <a:ext uri="{FF2B5EF4-FFF2-40B4-BE49-F238E27FC236}">
                <a16:creationId xmlns:a16="http://schemas.microsoft.com/office/drawing/2014/main" id="{AFA1F41F-5CAF-251F-D467-1CA77BDD8446}"/>
              </a:ext>
            </a:extLst>
          </p:cNvPr>
          <p:cNvSpPr/>
          <p:nvPr/>
        </p:nvSpPr>
        <p:spPr>
          <a:xfrm>
            <a:off x="5901572" y="1888117"/>
            <a:ext cx="648000" cy="459000"/>
          </a:xfrm>
          <a:prstGeom prst="rect">
            <a:avLst/>
          </a:prstGeom>
          <a:solidFill>
            <a:srgbClr val="A03123"/>
          </a:solidFill>
          <a:ln>
            <a:noFill/>
          </a:ln>
          <a:effectLst/>
        </p:spPr>
        <p:txBody>
          <a:bodyPr spcFirstLastPara="0" vert="horz" wrap="square" lIns="3810" tIns="3810" rIns="3810" bIns="3810" numCol="1" spcCol="1270" anchor="ctr" anchorCtr="0">
            <a:noAutofit/>
          </a:bodyPr>
          <a:lstStyle/>
          <a:p>
            <a:pPr algn="ctr" defTabSz="266700">
              <a:lnSpc>
                <a:spcPct val="90000"/>
              </a:lnSpc>
              <a:spcBef>
                <a:spcPct val="0"/>
              </a:spcBef>
              <a:spcAft>
                <a:spcPct val="35000"/>
              </a:spcAft>
              <a:defRPr/>
            </a:pPr>
            <a:r>
              <a:rPr lang="fi-FI" sz="600" b="1" kern="0" noProof="1">
                <a:solidFill>
                  <a:prstClr val="white"/>
                </a:solidFill>
                <a:latin typeface="Segoe UI"/>
              </a:rPr>
              <a:t>Toimenkuvan ylläpito</a:t>
            </a:r>
          </a:p>
        </p:txBody>
      </p:sp>
      <p:sp>
        <p:nvSpPr>
          <p:cNvPr id="26" name="Rectangle 25">
            <a:extLst>
              <a:ext uri="{FF2B5EF4-FFF2-40B4-BE49-F238E27FC236}">
                <a16:creationId xmlns:a16="http://schemas.microsoft.com/office/drawing/2014/main" id="{3A23142F-0DC3-528C-7D27-AE0AF274560B}"/>
              </a:ext>
            </a:extLst>
          </p:cNvPr>
          <p:cNvSpPr/>
          <p:nvPr/>
        </p:nvSpPr>
        <p:spPr>
          <a:xfrm>
            <a:off x="5220941" y="2395006"/>
            <a:ext cx="648000" cy="459000"/>
          </a:xfrm>
          <a:prstGeom prst="rect">
            <a:avLst/>
          </a:prstGeom>
          <a:solidFill>
            <a:srgbClr val="A03123"/>
          </a:solidFill>
          <a:ln>
            <a:noFill/>
          </a:ln>
          <a:effectLst/>
        </p:spPr>
        <p:txBody>
          <a:bodyPr spcFirstLastPara="0" vert="horz" wrap="square" lIns="3810" tIns="3810" rIns="3810" bIns="3810" numCol="1" spcCol="1270" anchor="ctr" anchorCtr="0">
            <a:noAutofit/>
          </a:bodyPr>
          <a:lstStyle/>
          <a:p>
            <a:pPr algn="ctr" defTabSz="266700">
              <a:lnSpc>
                <a:spcPct val="90000"/>
              </a:lnSpc>
              <a:spcBef>
                <a:spcPct val="0"/>
              </a:spcBef>
              <a:spcAft>
                <a:spcPct val="35000"/>
              </a:spcAft>
              <a:defRPr/>
            </a:pPr>
            <a:r>
              <a:rPr lang="fi-FI" sz="600" b="1" kern="0" noProof="1">
                <a:solidFill>
                  <a:prstClr val="white"/>
                </a:solidFill>
                <a:latin typeface="Segoe UI"/>
              </a:rPr>
              <a:t>Henkilötietojen ylläpito</a:t>
            </a:r>
          </a:p>
        </p:txBody>
      </p:sp>
      <p:sp>
        <p:nvSpPr>
          <p:cNvPr id="27" name="Rectangle 26">
            <a:extLst>
              <a:ext uri="{FF2B5EF4-FFF2-40B4-BE49-F238E27FC236}">
                <a16:creationId xmlns:a16="http://schemas.microsoft.com/office/drawing/2014/main" id="{AD3BD100-16DC-BFA5-E8D4-12DD341BB471}"/>
              </a:ext>
            </a:extLst>
          </p:cNvPr>
          <p:cNvSpPr/>
          <p:nvPr/>
        </p:nvSpPr>
        <p:spPr>
          <a:xfrm>
            <a:off x="5901572" y="2395006"/>
            <a:ext cx="648000" cy="459000"/>
          </a:xfrm>
          <a:prstGeom prst="rect">
            <a:avLst/>
          </a:prstGeom>
          <a:solidFill>
            <a:srgbClr val="A03123"/>
          </a:solidFill>
          <a:ln>
            <a:noFill/>
          </a:ln>
          <a:effectLst/>
        </p:spPr>
        <p:txBody>
          <a:bodyPr spcFirstLastPara="0" vert="horz" wrap="square" lIns="3810" tIns="3810" rIns="3810" bIns="3810" numCol="1" spcCol="1270" anchor="ctr" anchorCtr="0">
            <a:noAutofit/>
          </a:bodyPr>
          <a:lstStyle/>
          <a:p>
            <a:pPr algn="ctr" defTabSz="266700">
              <a:lnSpc>
                <a:spcPct val="90000"/>
              </a:lnSpc>
              <a:spcBef>
                <a:spcPct val="0"/>
              </a:spcBef>
              <a:spcAft>
                <a:spcPct val="35000"/>
              </a:spcAft>
              <a:defRPr/>
            </a:pPr>
            <a:r>
              <a:rPr lang="fi-FI" sz="600" b="1" kern="0" noProof="1">
                <a:solidFill>
                  <a:prstClr val="white"/>
                </a:solidFill>
                <a:latin typeface="Segoe UI"/>
              </a:rPr>
              <a:t>Palvelussuhde-tietojen ylläpito</a:t>
            </a:r>
          </a:p>
        </p:txBody>
      </p:sp>
      <p:sp>
        <p:nvSpPr>
          <p:cNvPr id="28" name="Rectangle 27">
            <a:extLst>
              <a:ext uri="{FF2B5EF4-FFF2-40B4-BE49-F238E27FC236}">
                <a16:creationId xmlns:a16="http://schemas.microsoft.com/office/drawing/2014/main" id="{29044DFA-A569-336A-C440-EA2FA553BE30}"/>
              </a:ext>
            </a:extLst>
          </p:cNvPr>
          <p:cNvSpPr/>
          <p:nvPr/>
        </p:nvSpPr>
        <p:spPr>
          <a:xfrm>
            <a:off x="5220941" y="2906590"/>
            <a:ext cx="648000" cy="459000"/>
          </a:xfrm>
          <a:prstGeom prst="rect">
            <a:avLst/>
          </a:prstGeom>
          <a:solidFill>
            <a:srgbClr val="A03123"/>
          </a:solidFill>
          <a:ln>
            <a:noFill/>
          </a:ln>
          <a:effectLst/>
        </p:spPr>
        <p:txBody>
          <a:bodyPr spcFirstLastPara="0" vert="horz" wrap="square" lIns="3810" tIns="3810" rIns="3810" bIns="3810" numCol="1" spcCol="1270" anchor="ctr" anchorCtr="0">
            <a:noAutofit/>
          </a:bodyPr>
          <a:lstStyle/>
          <a:p>
            <a:pPr algn="ctr" defTabSz="266700">
              <a:lnSpc>
                <a:spcPct val="90000"/>
              </a:lnSpc>
              <a:spcBef>
                <a:spcPct val="0"/>
              </a:spcBef>
              <a:spcAft>
                <a:spcPct val="35000"/>
              </a:spcAft>
              <a:defRPr/>
            </a:pPr>
            <a:r>
              <a:rPr lang="fi-FI" sz="600" b="1" kern="0" noProof="1">
                <a:solidFill>
                  <a:prstClr val="white"/>
                </a:solidFill>
                <a:latin typeface="Segoe UI"/>
              </a:rPr>
              <a:t>Työsopimusten</a:t>
            </a:r>
            <a:br>
              <a:rPr lang="fi-FI" sz="600" b="1" kern="0" noProof="1">
                <a:solidFill>
                  <a:prstClr val="white"/>
                </a:solidFill>
                <a:latin typeface="Segoe UI"/>
              </a:rPr>
            </a:br>
            <a:r>
              <a:rPr lang="fi-FI" sz="600" b="1" kern="0" noProof="1">
                <a:solidFill>
                  <a:prstClr val="white"/>
                </a:solidFill>
                <a:latin typeface="Segoe UI"/>
              </a:rPr>
              <a:t>hallinta</a:t>
            </a:r>
          </a:p>
        </p:txBody>
      </p:sp>
      <p:sp>
        <p:nvSpPr>
          <p:cNvPr id="29" name="Rectangle 28">
            <a:extLst>
              <a:ext uri="{FF2B5EF4-FFF2-40B4-BE49-F238E27FC236}">
                <a16:creationId xmlns:a16="http://schemas.microsoft.com/office/drawing/2014/main" id="{AF3FEA01-9261-C7C4-0C10-7AC988385BF2}"/>
              </a:ext>
            </a:extLst>
          </p:cNvPr>
          <p:cNvSpPr/>
          <p:nvPr/>
        </p:nvSpPr>
        <p:spPr>
          <a:xfrm>
            <a:off x="3525740" y="1888117"/>
            <a:ext cx="648000" cy="459000"/>
          </a:xfrm>
          <a:prstGeom prst="rect">
            <a:avLst/>
          </a:prstGeom>
          <a:solidFill>
            <a:srgbClr val="A03123"/>
          </a:solidFill>
          <a:ln>
            <a:noFill/>
          </a:ln>
          <a:effectLst/>
        </p:spPr>
        <p:txBody>
          <a:bodyPr spcFirstLastPara="0" vert="horz" wrap="square" lIns="3810" tIns="3810" rIns="3810" bIns="3810" numCol="1" spcCol="1270" anchor="ctr" anchorCtr="0">
            <a:noAutofit/>
          </a:bodyPr>
          <a:lstStyle/>
          <a:p>
            <a:pPr algn="ctr" defTabSz="266700">
              <a:lnSpc>
                <a:spcPct val="90000"/>
              </a:lnSpc>
              <a:spcBef>
                <a:spcPct val="0"/>
              </a:spcBef>
              <a:spcAft>
                <a:spcPct val="35000"/>
              </a:spcAft>
              <a:defRPr/>
            </a:pPr>
            <a:r>
              <a:rPr lang="fi-FI" sz="600" b="1" kern="0" noProof="1">
                <a:solidFill>
                  <a:prstClr val="white"/>
                </a:solidFill>
                <a:latin typeface="Segoe UI"/>
              </a:rPr>
              <a:t>Tavoitteiden assettaminen </a:t>
            </a:r>
          </a:p>
        </p:txBody>
      </p:sp>
      <p:sp>
        <p:nvSpPr>
          <p:cNvPr id="30" name="Rectangle 29">
            <a:extLst>
              <a:ext uri="{FF2B5EF4-FFF2-40B4-BE49-F238E27FC236}">
                <a16:creationId xmlns:a16="http://schemas.microsoft.com/office/drawing/2014/main" id="{E2003FE8-7606-A7BC-43B3-5A2AD5D5D716}"/>
              </a:ext>
            </a:extLst>
          </p:cNvPr>
          <p:cNvSpPr/>
          <p:nvPr/>
        </p:nvSpPr>
        <p:spPr>
          <a:xfrm>
            <a:off x="4217851" y="1883903"/>
            <a:ext cx="648000" cy="459000"/>
          </a:xfrm>
          <a:prstGeom prst="rect">
            <a:avLst/>
          </a:prstGeom>
          <a:solidFill>
            <a:srgbClr val="A03123"/>
          </a:solidFill>
          <a:ln>
            <a:noFill/>
          </a:ln>
          <a:effectLst/>
        </p:spPr>
        <p:txBody>
          <a:bodyPr spcFirstLastPara="0" vert="horz" wrap="square" lIns="3810" tIns="3810" rIns="3810" bIns="3810" numCol="1" spcCol="1270" anchor="ctr" anchorCtr="0">
            <a:noAutofit/>
          </a:bodyPr>
          <a:lstStyle/>
          <a:p>
            <a:pPr algn="ctr" defTabSz="266700">
              <a:lnSpc>
                <a:spcPct val="90000"/>
              </a:lnSpc>
              <a:spcBef>
                <a:spcPct val="0"/>
              </a:spcBef>
              <a:spcAft>
                <a:spcPct val="35000"/>
              </a:spcAft>
              <a:defRPr/>
            </a:pPr>
            <a:r>
              <a:rPr lang="fi-FI" sz="600" b="1" kern="0" noProof="1">
                <a:solidFill>
                  <a:prstClr val="white"/>
                </a:solidFill>
                <a:latin typeface="Segoe UI"/>
              </a:rPr>
              <a:t>Tavoitteiden </a:t>
            </a:r>
            <a:br>
              <a:rPr lang="fi-FI" sz="600" b="1" kern="0" noProof="1">
                <a:solidFill>
                  <a:prstClr val="white"/>
                </a:solidFill>
                <a:latin typeface="Segoe UI"/>
              </a:rPr>
            </a:br>
            <a:r>
              <a:rPr lang="fi-FI" sz="600" b="1" kern="0" noProof="1">
                <a:solidFill>
                  <a:prstClr val="white"/>
                </a:solidFill>
                <a:latin typeface="Segoe UI"/>
              </a:rPr>
              <a:t>seuranta </a:t>
            </a:r>
          </a:p>
        </p:txBody>
      </p:sp>
      <p:sp>
        <p:nvSpPr>
          <p:cNvPr id="31" name="Rectangle 30">
            <a:extLst>
              <a:ext uri="{FF2B5EF4-FFF2-40B4-BE49-F238E27FC236}">
                <a16:creationId xmlns:a16="http://schemas.microsoft.com/office/drawing/2014/main" id="{13038034-2807-AB80-7D8C-A15255CCC8BC}"/>
              </a:ext>
            </a:extLst>
          </p:cNvPr>
          <p:cNvSpPr/>
          <p:nvPr/>
        </p:nvSpPr>
        <p:spPr>
          <a:xfrm>
            <a:off x="3529526" y="2400152"/>
            <a:ext cx="648000" cy="459000"/>
          </a:xfrm>
          <a:prstGeom prst="rect">
            <a:avLst/>
          </a:prstGeom>
          <a:solidFill>
            <a:srgbClr val="A03123"/>
          </a:solidFill>
          <a:ln>
            <a:noFill/>
          </a:ln>
          <a:effectLst/>
        </p:spPr>
        <p:txBody>
          <a:bodyPr spcFirstLastPara="0" vert="horz" wrap="square" lIns="3810" tIns="3810" rIns="3810" bIns="3810" numCol="1" spcCol="1270" anchor="ctr" anchorCtr="0">
            <a:noAutofit/>
          </a:bodyPr>
          <a:lstStyle/>
          <a:p>
            <a:pPr algn="ctr" defTabSz="266700">
              <a:lnSpc>
                <a:spcPct val="90000"/>
              </a:lnSpc>
              <a:spcBef>
                <a:spcPct val="0"/>
              </a:spcBef>
              <a:spcAft>
                <a:spcPct val="35000"/>
              </a:spcAft>
              <a:defRPr/>
            </a:pPr>
            <a:r>
              <a:rPr lang="fi-FI" sz="600" b="1" kern="0" noProof="1">
                <a:solidFill>
                  <a:prstClr val="white"/>
                </a:solidFill>
                <a:latin typeface="Segoe UI"/>
              </a:rPr>
              <a:t>Suorituksen arviointi </a:t>
            </a:r>
          </a:p>
        </p:txBody>
      </p:sp>
      <p:grpSp>
        <p:nvGrpSpPr>
          <p:cNvPr id="32" name="Group 31">
            <a:extLst>
              <a:ext uri="{FF2B5EF4-FFF2-40B4-BE49-F238E27FC236}">
                <a16:creationId xmlns:a16="http://schemas.microsoft.com/office/drawing/2014/main" id="{9FDEBB20-A767-9B82-E0DE-1EE0A704FEE3}"/>
              </a:ext>
            </a:extLst>
          </p:cNvPr>
          <p:cNvGrpSpPr/>
          <p:nvPr/>
        </p:nvGrpSpPr>
        <p:grpSpPr>
          <a:xfrm>
            <a:off x="4221425" y="2400152"/>
            <a:ext cx="648000" cy="459000"/>
            <a:chOff x="2508492" y="456130"/>
            <a:chExt cx="574885" cy="569790"/>
          </a:xfrm>
          <a:solidFill>
            <a:srgbClr val="A03123"/>
          </a:solidFill>
        </p:grpSpPr>
        <p:sp>
          <p:nvSpPr>
            <p:cNvPr id="33" name="Rectangle 32">
              <a:extLst>
                <a:ext uri="{FF2B5EF4-FFF2-40B4-BE49-F238E27FC236}">
                  <a16:creationId xmlns:a16="http://schemas.microsoft.com/office/drawing/2014/main" id="{29E903B7-4733-7680-DDF0-63C180779B3E}"/>
                </a:ext>
              </a:extLst>
            </p:cNvPr>
            <p:cNvSpPr/>
            <p:nvPr/>
          </p:nvSpPr>
          <p:spPr>
            <a:xfrm>
              <a:off x="2508492" y="456130"/>
              <a:ext cx="574885" cy="569790"/>
            </a:xfrm>
            <a:prstGeom prst="rect">
              <a:avLst/>
            </a:prstGeom>
            <a:grpFill/>
            <a:ln>
              <a:noFill/>
            </a:ln>
            <a:effectLst>
              <a:outerShdw blurRad="40000" dist="23000" dir="5400000" rotWithShape="0">
                <a:srgbClr val="000000">
                  <a:alpha val="35000"/>
                </a:srgbClr>
              </a:outerShdw>
            </a:effectLst>
          </p:spPr>
          <p:txBody>
            <a:bodyPr/>
            <a:lstStyle/>
            <a:p>
              <a:endParaRPr lang="fi-FI"/>
            </a:p>
          </p:txBody>
        </p:sp>
        <p:sp>
          <p:nvSpPr>
            <p:cNvPr id="34" name="Rectangle 33">
              <a:extLst>
                <a:ext uri="{FF2B5EF4-FFF2-40B4-BE49-F238E27FC236}">
                  <a16:creationId xmlns:a16="http://schemas.microsoft.com/office/drawing/2014/main" id="{15A288DB-F01F-A6F7-1A36-BCF19CD38072}"/>
                </a:ext>
              </a:extLst>
            </p:cNvPr>
            <p:cNvSpPr/>
            <p:nvPr/>
          </p:nvSpPr>
          <p:spPr>
            <a:xfrm>
              <a:off x="2508492" y="456130"/>
              <a:ext cx="574885" cy="569790"/>
            </a:xfrm>
            <a:prstGeom prst="rect">
              <a:avLst/>
            </a:prstGeom>
            <a:grpFill/>
            <a:ln>
              <a:noFill/>
            </a:ln>
            <a:effectLst/>
          </p:spPr>
          <p:txBody>
            <a:bodyPr spcFirstLastPara="0" vert="horz" wrap="square" lIns="3810" tIns="3810" rIns="3810" bIns="3810" numCol="1" spcCol="1270" anchor="ctr" anchorCtr="0">
              <a:noAutofit/>
            </a:bodyPr>
            <a:lstStyle/>
            <a:p>
              <a:pPr algn="ctr" defTabSz="266700">
                <a:lnSpc>
                  <a:spcPct val="90000"/>
                </a:lnSpc>
                <a:spcBef>
                  <a:spcPct val="0"/>
                </a:spcBef>
                <a:spcAft>
                  <a:spcPct val="35000"/>
                </a:spcAft>
                <a:defRPr/>
              </a:pPr>
              <a:r>
                <a:rPr lang="fi-FI" sz="600" b="1" kern="0" noProof="1">
                  <a:solidFill>
                    <a:prstClr val="white"/>
                  </a:solidFill>
                  <a:latin typeface="Segoe UI"/>
                </a:rPr>
                <a:t>Palkitseminen </a:t>
              </a:r>
            </a:p>
          </p:txBody>
        </p:sp>
      </p:grpSp>
      <p:sp>
        <p:nvSpPr>
          <p:cNvPr id="35" name="Rectangle 34">
            <a:extLst>
              <a:ext uri="{FF2B5EF4-FFF2-40B4-BE49-F238E27FC236}">
                <a16:creationId xmlns:a16="http://schemas.microsoft.com/office/drawing/2014/main" id="{49EF682A-8AEB-CB84-B674-95A005928D31}"/>
              </a:ext>
            </a:extLst>
          </p:cNvPr>
          <p:cNvSpPr/>
          <p:nvPr/>
        </p:nvSpPr>
        <p:spPr>
          <a:xfrm>
            <a:off x="6729447" y="1883421"/>
            <a:ext cx="648000" cy="459000"/>
          </a:xfrm>
          <a:prstGeom prst="rect">
            <a:avLst/>
          </a:prstGeom>
          <a:solidFill>
            <a:srgbClr val="A03123"/>
          </a:solidFill>
          <a:ln>
            <a:noFill/>
          </a:ln>
          <a:effectLst/>
        </p:spPr>
        <p:txBody>
          <a:bodyPr spcFirstLastPara="0" vert="horz" wrap="square" lIns="3810" tIns="3810" rIns="3810" bIns="3810" numCol="1" spcCol="1270" anchor="ctr" anchorCtr="0">
            <a:noAutofit/>
          </a:bodyPr>
          <a:lstStyle/>
          <a:p>
            <a:pPr algn="ctr" defTabSz="266700">
              <a:lnSpc>
                <a:spcPct val="90000"/>
              </a:lnSpc>
              <a:spcBef>
                <a:spcPct val="0"/>
              </a:spcBef>
              <a:spcAft>
                <a:spcPct val="35000"/>
              </a:spcAft>
              <a:defRPr/>
            </a:pPr>
            <a:r>
              <a:rPr lang="fi-FI" sz="600" b="1" kern="0" noProof="1">
                <a:solidFill>
                  <a:prstClr val="white"/>
                </a:solidFill>
                <a:latin typeface="Segoe UI"/>
              </a:rPr>
              <a:t>Lomat ja poissaolot </a:t>
            </a:r>
          </a:p>
        </p:txBody>
      </p:sp>
      <p:sp>
        <p:nvSpPr>
          <p:cNvPr id="36" name="Rectangle 35">
            <a:extLst>
              <a:ext uri="{FF2B5EF4-FFF2-40B4-BE49-F238E27FC236}">
                <a16:creationId xmlns:a16="http://schemas.microsoft.com/office/drawing/2014/main" id="{A4E6D0BE-26ED-1375-4576-5A754CF80532}"/>
              </a:ext>
            </a:extLst>
          </p:cNvPr>
          <p:cNvSpPr/>
          <p:nvPr/>
        </p:nvSpPr>
        <p:spPr>
          <a:xfrm>
            <a:off x="6729447" y="2392597"/>
            <a:ext cx="648000" cy="459000"/>
          </a:xfrm>
          <a:prstGeom prst="rect">
            <a:avLst/>
          </a:prstGeom>
          <a:solidFill>
            <a:srgbClr val="73B17F"/>
          </a:solidFill>
          <a:ln>
            <a:noFill/>
          </a:ln>
          <a:effectLst/>
        </p:spPr>
        <p:txBody>
          <a:bodyPr spcFirstLastPara="0" vert="horz" wrap="square" lIns="3810" tIns="3810" rIns="3810" bIns="3810" numCol="1" spcCol="1270" anchor="ctr" anchorCtr="0">
            <a:noAutofit/>
          </a:bodyPr>
          <a:lstStyle/>
          <a:p>
            <a:pPr algn="ctr" defTabSz="266700">
              <a:lnSpc>
                <a:spcPct val="90000"/>
              </a:lnSpc>
              <a:spcBef>
                <a:spcPct val="0"/>
              </a:spcBef>
              <a:spcAft>
                <a:spcPct val="35000"/>
              </a:spcAft>
              <a:defRPr/>
            </a:pPr>
            <a:r>
              <a:rPr lang="fi-FI" sz="600" b="1" kern="0" noProof="1">
                <a:solidFill>
                  <a:prstClr val="white"/>
                </a:solidFill>
                <a:latin typeface="Segoe UI"/>
              </a:rPr>
              <a:t>Työajan-suunnittelu</a:t>
            </a:r>
          </a:p>
        </p:txBody>
      </p:sp>
      <p:sp>
        <p:nvSpPr>
          <p:cNvPr id="37" name="Rectangle 36">
            <a:extLst>
              <a:ext uri="{FF2B5EF4-FFF2-40B4-BE49-F238E27FC236}">
                <a16:creationId xmlns:a16="http://schemas.microsoft.com/office/drawing/2014/main" id="{6649D8E3-B46F-41D5-181A-D02F6D4FA81C}"/>
              </a:ext>
            </a:extLst>
          </p:cNvPr>
          <p:cNvSpPr/>
          <p:nvPr/>
        </p:nvSpPr>
        <p:spPr>
          <a:xfrm>
            <a:off x="7412620" y="2392597"/>
            <a:ext cx="648000" cy="459000"/>
          </a:xfrm>
          <a:prstGeom prst="rect">
            <a:avLst/>
          </a:prstGeom>
          <a:solidFill>
            <a:srgbClr val="73B17F"/>
          </a:solidFill>
          <a:ln>
            <a:noFill/>
          </a:ln>
          <a:effectLst/>
        </p:spPr>
        <p:txBody>
          <a:bodyPr spcFirstLastPara="0" vert="horz" wrap="square" lIns="3810" tIns="3810" rIns="3810" bIns="3810" numCol="1" spcCol="1270" anchor="ctr" anchorCtr="0">
            <a:noAutofit/>
          </a:bodyPr>
          <a:lstStyle/>
          <a:p>
            <a:pPr algn="ctr" defTabSz="266700">
              <a:lnSpc>
                <a:spcPct val="90000"/>
              </a:lnSpc>
              <a:spcBef>
                <a:spcPct val="0"/>
              </a:spcBef>
              <a:spcAft>
                <a:spcPct val="35000"/>
              </a:spcAft>
              <a:defRPr/>
            </a:pPr>
            <a:r>
              <a:rPr lang="fi-FI" sz="600" b="1" kern="0" noProof="1">
                <a:solidFill>
                  <a:prstClr val="white"/>
                </a:solidFill>
                <a:latin typeface="Segoe UI"/>
              </a:rPr>
              <a:t>Toteutunut työaika</a:t>
            </a:r>
          </a:p>
        </p:txBody>
      </p:sp>
      <p:sp>
        <p:nvSpPr>
          <p:cNvPr id="38" name="Rectangle 37">
            <a:extLst>
              <a:ext uri="{FF2B5EF4-FFF2-40B4-BE49-F238E27FC236}">
                <a16:creationId xmlns:a16="http://schemas.microsoft.com/office/drawing/2014/main" id="{47CCA26B-8C03-97CB-A587-BB5EB976215F}"/>
              </a:ext>
            </a:extLst>
          </p:cNvPr>
          <p:cNvSpPr/>
          <p:nvPr/>
        </p:nvSpPr>
        <p:spPr>
          <a:xfrm>
            <a:off x="7414174" y="2904823"/>
            <a:ext cx="648000" cy="459000"/>
          </a:xfrm>
          <a:prstGeom prst="rect">
            <a:avLst/>
          </a:prstGeom>
          <a:solidFill>
            <a:srgbClr val="73B17F"/>
          </a:solidFill>
          <a:ln>
            <a:noFill/>
          </a:ln>
          <a:effectLst/>
        </p:spPr>
        <p:txBody>
          <a:bodyPr spcFirstLastPara="0" vert="horz" wrap="square" lIns="3810" tIns="3810" rIns="3810" bIns="3810" numCol="1" spcCol="1270" anchor="ctr" anchorCtr="0">
            <a:noAutofit/>
          </a:bodyPr>
          <a:lstStyle/>
          <a:p>
            <a:pPr algn="ctr" defTabSz="266700">
              <a:lnSpc>
                <a:spcPct val="90000"/>
              </a:lnSpc>
              <a:spcBef>
                <a:spcPct val="0"/>
              </a:spcBef>
              <a:spcAft>
                <a:spcPct val="35000"/>
              </a:spcAft>
              <a:defRPr/>
            </a:pPr>
            <a:r>
              <a:rPr lang="fi-FI" sz="600" b="1" kern="0" noProof="1">
                <a:solidFill>
                  <a:prstClr val="white"/>
                </a:solidFill>
                <a:latin typeface="Segoe UI"/>
              </a:rPr>
              <a:t>Kiintiöiden hallinta</a:t>
            </a:r>
          </a:p>
        </p:txBody>
      </p:sp>
      <p:sp>
        <p:nvSpPr>
          <p:cNvPr id="39" name="Rectangle 38">
            <a:extLst>
              <a:ext uri="{FF2B5EF4-FFF2-40B4-BE49-F238E27FC236}">
                <a16:creationId xmlns:a16="http://schemas.microsoft.com/office/drawing/2014/main" id="{2D209E79-EDFB-80C9-DDAA-A5B00A8AA91C}"/>
              </a:ext>
            </a:extLst>
          </p:cNvPr>
          <p:cNvSpPr/>
          <p:nvPr/>
        </p:nvSpPr>
        <p:spPr>
          <a:xfrm>
            <a:off x="6729447" y="2906590"/>
            <a:ext cx="648000" cy="459000"/>
          </a:xfrm>
          <a:prstGeom prst="rect">
            <a:avLst/>
          </a:prstGeom>
          <a:solidFill>
            <a:srgbClr val="73B17F"/>
          </a:solidFill>
          <a:ln>
            <a:noFill/>
          </a:ln>
          <a:effectLst/>
        </p:spPr>
        <p:txBody>
          <a:bodyPr spcFirstLastPara="0" vert="horz" wrap="square" lIns="3810" tIns="3810" rIns="3810" bIns="3810" numCol="1" spcCol="1270" anchor="ctr" anchorCtr="0">
            <a:noAutofit/>
          </a:bodyPr>
          <a:lstStyle/>
          <a:p>
            <a:pPr algn="ctr" defTabSz="266700">
              <a:lnSpc>
                <a:spcPct val="90000"/>
              </a:lnSpc>
              <a:spcBef>
                <a:spcPct val="0"/>
              </a:spcBef>
              <a:spcAft>
                <a:spcPct val="35000"/>
              </a:spcAft>
              <a:defRPr/>
            </a:pPr>
            <a:r>
              <a:rPr lang="fi-FI" sz="600" b="1" kern="0" noProof="1">
                <a:solidFill>
                  <a:prstClr val="white"/>
                </a:solidFill>
                <a:latin typeface="Segoe UI"/>
              </a:rPr>
              <a:t>Matkahallinta</a:t>
            </a:r>
          </a:p>
        </p:txBody>
      </p:sp>
      <p:sp>
        <p:nvSpPr>
          <p:cNvPr id="40" name="Rectangle 39">
            <a:extLst>
              <a:ext uri="{FF2B5EF4-FFF2-40B4-BE49-F238E27FC236}">
                <a16:creationId xmlns:a16="http://schemas.microsoft.com/office/drawing/2014/main" id="{6C911CF5-DCEC-A633-7E13-ED468E75D6C1}"/>
              </a:ext>
            </a:extLst>
          </p:cNvPr>
          <p:cNvSpPr/>
          <p:nvPr/>
        </p:nvSpPr>
        <p:spPr>
          <a:xfrm>
            <a:off x="7413292" y="1888117"/>
            <a:ext cx="648000" cy="459000"/>
          </a:xfrm>
          <a:prstGeom prst="rect">
            <a:avLst/>
          </a:prstGeom>
          <a:solidFill>
            <a:srgbClr val="73B17F"/>
          </a:solidFill>
          <a:ln>
            <a:noFill/>
          </a:ln>
          <a:effectLst/>
        </p:spPr>
        <p:txBody>
          <a:bodyPr spcFirstLastPara="0" vert="horz" wrap="square" lIns="3810" tIns="3810" rIns="3810" bIns="3810" numCol="1" spcCol="1270" anchor="ctr" anchorCtr="0">
            <a:noAutofit/>
          </a:bodyPr>
          <a:lstStyle/>
          <a:p>
            <a:pPr algn="ctr" defTabSz="266700">
              <a:lnSpc>
                <a:spcPct val="90000"/>
              </a:lnSpc>
              <a:spcBef>
                <a:spcPct val="0"/>
              </a:spcBef>
              <a:spcAft>
                <a:spcPct val="35000"/>
              </a:spcAft>
              <a:defRPr/>
            </a:pPr>
            <a:r>
              <a:rPr lang="fi-FI" sz="600" b="1" kern="0" noProof="1">
                <a:solidFill>
                  <a:prstClr val="white"/>
                </a:solidFill>
                <a:latin typeface="Segoe UI"/>
              </a:rPr>
              <a:t>Työajan</a:t>
            </a:r>
            <a:br>
              <a:rPr lang="fi-FI" sz="600" b="1" kern="0" noProof="1">
                <a:solidFill>
                  <a:prstClr val="white"/>
                </a:solidFill>
                <a:latin typeface="Segoe UI"/>
              </a:rPr>
            </a:br>
            <a:r>
              <a:rPr lang="fi-FI" sz="600" b="1" kern="0" noProof="1">
                <a:solidFill>
                  <a:prstClr val="white"/>
                </a:solidFill>
                <a:latin typeface="Segoe UI"/>
              </a:rPr>
              <a:t>tulkinta</a:t>
            </a:r>
          </a:p>
        </p:txBody>
      </p:sp>
      <p:grpSp>
        <p:nvGrpSpPr>
          <p:cNvPr id="41" name="Group 40">
            <a:extLst>
              <a:ext uri="{FF2B5EF4-FFF2-40B4-BE49-F238E27FC236}">
                <a16:creationId xmlns:a16="http://schemas.microsoft.com/office/drawing/2014/main" id="{F687E70A-A30A-7953-E04D-9CCC0CCAF483}"/>
              </a:ext>
            </a:extLst>
          </p:cNvPr>
          <p:cNvGrpSpPr/>
          <p:nvPr/>
        </p:nvGrpSpPr>
        <p:grpSpPr>
          <a:xfrm>
            <a:off x="4794376" y="4677236"/>
            <a:ext cx="552678" cy="324036"/>
            <a:chOff x="1515027" y="608174"/>
            <a:chExt cx="766514" cy="759721"/>
          </a:xfrm>
          <a:solidFill>
            <a:srgbClr val="CFA175"/>
          </a:solidFill>
        </p:grpSpPr>
        <p:sp>
          <p:nvSpPr>
            <p:cNvPr id="42" name="Rectangle 41">
              <a:extLst>
                <a:ext uri="{FF2B5EF4-FFF2-40B4-BE49-F238E27FC236}">
                  <a16:creationId xmlns:a16="http://schemas.microsoft.com/office/drawing/2014/main" id="{5C867289-5346-E5B5-B311-4FEED8916B98}"/>
                </a:ext>
              </a:extLst>
            </p:cNvPr>
            <p:cNvSpPr/>
            <p:nvPr/>
          </p:nvSpPr>
          <p:spPr>
            <a:xfrm>
              <a:off x="1515027" y="608174"/>
              <a:ext cx="766514" cy="759721"/>
            </a:xfrm>
            <a:prstGeom prst="rect">
              <a:avLst/>
            </a:prstGeom>
            <a:grpFill/>
            <a:ln>
              <a:noFill/>
            </a:ln>
            <a:effectLst>
              <a:outerShdw blurRad="40000" dist="23000" dir="5400000" rotWithShape="0">
                <a:srgbClr val="000000">
                  <a:alpha val="35000"/>
                </a:srgbClr>
              </a:outerShdw>
            </a:effectLst>
          </p:spPr>
          <p:txBody>
            <a:bodyPr/>
            <a:lstStyle/>
            <a:p>
              <a:endParaRPr lang="fi-FI"/>
            </a:p>
          </p:txBody>
        </p:sp>
        <p:sp>
          <p:nvSpPr>
            <p:cNvPr id="43" name="Rectangle 42">
              <a:extLst>
                <a:ext uri="{FF2B5EF4-FFF2-40B4-BE49-F238E27FC236}">
                  <a16:creationId xmlns:a16="http://schemas.microsoft.com/office/drawing/2014/main" id="{074B6C16-CA4E-86AE-9C5F-3726F343BDCA}"/>
                </a:ext>
              </a:extLst>
            </p:cNvPr>
            <p:cNvSpPr/>
            <p:nvPr/>
          </p:nvSpPr>
          <p:spPr>
            <a:xfrm>
              <a:off x="1515027" y="608174"/>
              <a:ext cx="766514" cy="759721"/>
            </a:xfrm>
            <a:prstGeom prst="rect">
              <a:avLst/>
            </a:prstGeom>
            <a:grpFill/>
            <a:ln>
              <a:noFill/>
            </a:ln>
            <a:effectLst/>
          </p:spPr>
          <p:txBody>
            <a:bodyPr spcFirstLastPara="0" vert="horz" wrap="square" lIns="3929" tIns="3929" rIns="3929" bIns="3929" numCol="1" spcCol="1270" anchor="ctr" anchorCtr="0">
              <a:noAutofit/>
            </a:bodyPr>
            <a:lstStyle/>
            <a:p>
              <a:pPr algn="ctr" defTabSz="275035">
                <a:lnSpc>
                  <a:spcPct val="90000"/>
                </a:lnSpc>
                <a:spcBef>
                  <a:spcPct val="0"/>
                </a:spcBef>
                <a:spcAft>
                  <a:spcPct val="35000"/>
                </a:spcAft>
                <a:defRPr/>
              </a:pPr>
              <a:r>
                <a:rPr lang="en-GB" sz="619" b="1" kern="0" err="1">
                  <a:solidFill>
                    <a:prstClr val="white"/>
                  </a:solidFill>
                  <a:latin typeface="Tahoma"/>
                </a:rPr>
                <a:t>Optio</a:t>
              </a:r>
              <a:r>
                <a:rPr lang="en-GB" sz="619" b="1" kern="0">
                  <a:solidFill>
                    <a:prstClr val="white"/>
                  </a:solidFill>
                  <a:latin typeface="Tahoma"/>
                </a:rPr>
                <a:t>, </a:t>
              </a:r>
              <a:r>
                <a:rPr lang="en-GB" sz="619" b="1" kern="0" err="1">
                  <a:solidFill>
                    <a:prstClr val="white"/>
                  </a:solidFill>
                  <a:latin typeface="Tahoma"/>
                </a:rPr>
                <a:t>toimittajalle</a:t>
              </a:r>
              <a:r>
                <a:rPr lang="en-GB" sz="619" b="1" kern="0">
                  <a:solidFill>
                    <a:prstClr val="white"/>
                  </a:solidFill>
                  <a:latin typeface="Tahoma"/>
                </a:rPr>
                <a:t> </a:t>
              </a:r>
              <a:r>
                <a:rPr lang="en-GB" sz="619" b="1" kern="0" err="1">
                  <a:solidFill>
                    <a:prstClr val="white"/>
                  </a:solidFill>
                  <a:latin typeface="Tahoma"/>
                </a:rPr>
                <a:t>pakollinen</a:t>
              </a:r>
              <a:r>
                <a:rPr lang="en-GB" sz="619" b="1" kern="0">
                  <a:solidFill>
                    <a:prstClr val="white"/>
                  </a:solidFill>
                  <a:latin typeface="Tahoma"/>
                </a:rPr>
                <a:t> </a:t>
              </a:r>
            </a:p>
          </p:txBody>
        </p:sp>
      </p:grpSp>
      <p:grpSp>
        <p:nvGrpSpPr>
          <p:cNvPr id="44" name="Group 43">
            <a:extLst>
              <a:ext uri="{FF2B5EF4-FFF2-40B4-BE49-F238E27FC236}">
                <a16:creationId xmlns:a16="http://schemas.microsoft.com/office/drawing/2014/main" id="{F0096DA8-502B-7122-2D32-B6DDCA066F9F}"/>
              </a:ext>
            </a:extLst>
          </p:cNvPr>
          <p:cNvGrpSpPr/>
          <p:nvPr/>
        </p:nvGrpSpPr>
        <p:grpSpPr>
          <a:xfrm>
            <a:off x="4178393" y="4677236"/>
            <a:ext cx="552679" cy="324036"/>
            <a:chOff x="1515026" y="608174"/>
            <a:chExt cx="766515" cy="759721"/>
          </a:xfrm>
          <a:solidFill>
            <a:srgbClr val="960000"/>
          </a:solidFill>
        </p:grpSpPr>
        <p:sp>
          <p:nvSpPr>
            <p:cNvPr id="45" name="Rectangle 44">
              <a:extLst>
                <a:ext uri="{FF2B5EF4-FFF2-40B4-BE49-F238E27FC236}">
                  <a16:creationId xmlns:a16="http://schemas.microsoft.com/office/drawing/2014/main" id="{63846880-3A86-B04A-B823-2CD90D1B890B}"/>
                </a:ext>
              </a:extLst>
            </p:cNvPr>
            <p:cNvSpPr/>
            <p:nvPr/>
          </p:nvSpPr>
          <p:spPr>
            <a:xfrm>
              <a:off x="1515027" y="608174"/>
              <a:ext cx="766514" cy="759721"/>
            </a:xfrm>
            <a:prstGeom prst="rect">
              <a:avLst/>
            </a:prstGeom>
            <a:grpFill/>
            <a:ln>
              <a:noFill/>
            </a:ln>
            <a:effectLst>
              <a:outerShdw blurRad="40000" dist="23000" dir="5400000" rotWithShape="0">
                <a:srgbClr val="000000">
                  <a:alpha val="35000"/>
                </a:srgbClr>
              </a:outerShdw>
            </a:effectLst>
          </p:spPr>
          <p:txBody>
            <a:bodyPr/>
            <a:lstStyle/>
            <a:p>
              <a:endParaRPr lang="fi-FI"/>
            </a:p>
          </p:txBody>
        </p:sp>
        <p:sp>
          <p:nvSpPr>
            <p:cNvPr id="46" name="Rectangle 45">
              <a:extLst>
                <a:ext uri="{FF2B5EF4-FFF2-40B4-BE49-F238E27FC236}">
                  <a16:creationId xmlns:a16="http://schemas.microsoft.com/office/drawing/2014/main" id="{21F8C191-B58E-5C37-3578-A4127383E050}"/>
                </a:ext>
              </a:extLst>
            </p:cNvPr>
            <p:cNvSpPr/>
            <p:nvPr/>
          </p:nvSpPr>
          <p:spPr>
            <a:xfrm>
              <a:off x="1515026" y="608174"/>
              <a:ext cx="766514" cy="759721"/>
            </a:xfrm>
            <a:prstGeom prst="rect">
              <a:avLst/>
            </a:prstGeom>
            <a:grpFill/>
            <a:ln>
              <a:noFill/>
            </a:ln>
            <a:effectLst/>
          </p:spPr>
          <p:txBody>
            <a:bodyPr spcFirstLastPara="0" vert="horz" wrap="square" lIns="3929" tIns="3929" rIns="3929" bIns="3929" numCol="1" spcCol="1270" anchor="ctr" anchorCtr="0">
              <a:noAutofit/>
            </a:bodyPr>
            <a:lstStyle/>
            <a:p>
              <a:pPr algn="ctr" defTabSz="275035">
                <a:lnSpc>
                  <a:spcPct val="90000"/>
                </a:lnSpc>
                <a:spcBef>
                  <a:spcPct val="0"/>
                </a:spcBef>
                <a:spcAft>
                  <a:spcPct val="35000"/>
                </a:spcAft>
                <a:defRPr/>
              </a:pPr>
              <a:r>
                <a:rPr lang="en-GB" sz="619" b="1" kern="0" err="1">
                  <a:solidFill>
                    <a:prstClr val="white"/>
                  </a:solidFill>
                  <a:latin typeface="Tahoma"/>
                </a:rPr>
                <a:t>Pakollinen</a:t>
              </a:r>
              <a:r>
                <a:rPr lang="en-GB" sz="619" b="1" kern="0">
                  <a:solidFill>
                    <a:prstClr val="white"/>
                  </a:solidFill>
                  <a:latin typeface="Tahoma"/>
                </a:rPr>
                <a:t> </a:t>
              </a:r>
            </a:p>
          </p:txBody>
        </p:sp>
      </p:grpSp>
      <p:grpSp>
        <p:nvGrpSpPr>
          <p:cNvPr id="47" name="Group 46">
            <a:extLst>
              <a:ext uri="{FF2B5EF4-FFF2-40B4-BE49-F238E27FC236}">
                <a16:creationId xmlns:a16="http://schemas.microsoft.com/office/drawing/2014/main" id="{657C99BB-78D6-6626-EB43-30BC102B1149}"/>
              </a:ext>
            </a:extLst>
          </p:cNvPr>
          <p:cNvGrpSpPr/>
          <p:nvPr/>
        </p:nvGrpSpPr>
        <p:grpSpPr>
          <a:xfrm>
            <a:off x="5410358" y="4680491"/>
            <a:ext cx="552678" cy="324036"/>
            <a:chOff x="1515027" y="608174"/>
            <a:chExt cx="766514" cy="759721"/>
          </a:xfrm>
          <a:solidFill>
            <a:srgbClr val="73B17F"/>
          </a:solidFill>
        </p:grpSpPr>
        <p:sp>
          <p:nvSpPr>
            <p:cNvPr id="48" name="Rectangle 47">
              <a:extLst>
                <a:ext uri="{FF2B5EF4-FFF2-40B4-BE49-F238E27FC236}">
                  <a16:creationId xmlns:a16="http://schemas.microsoft.com/office/drawing/2014/main" id="{B61B6F63-9784-DEFB-B463-5D06229B9153}"/>
                </a:ext>
              </a:extLst>
            </p:cNvPr>
            <p:cNvSpPr/>
            <p:nvPr/>
          </p:nvSpPr>
          <p:spPr>
            <a:xfrm>
              <a:off x="1515027" y="608174"/>
              <a:ext cx="766514" cy="759721"/>
            </a:xfrm>
            <a:prstGeom prst="rect">
              <a:avLst/>
            </a:prstGeom>
            <a:grpFill/>
            <a:ln>
              <a:noFill/>
            </a:ln>
            <a:effectLst>
              <a:outerShdw blurRad="40000" dist="23000" dir="5400000" rotWithShape="0">
                <a:srgbClr val="000000">
                  <a:alpha val="35000"/>
                </a:srgbClr>
              </a:outerShdw>
            </a:effectLst>
          </p:spPr>
          <p:txBody>
            <a:bodyPr/>
            <a:lstStyle/>
            <a:p>
              <a:endParaRPr lang="fi-FI"/>
            </a:p>
          </p:txBody>
        </p:sp>
        <p:sp>
          <p:nvSpPr>
            <p:cNvPr id="49" name="Rectangle 48">
              <a:extLst>
                <a:ext uri="{FF2B5EF4-FFF2-40B4-BE49-F238E27FC236}">
                  <a16:creationId xmlns:a16="http://schemas.microsoft.com/office/drawing/2014/main" id="{17769BE9-DB56-B98A-8509-7131AB0B833A}"/>
                </a:ext>
              </a:extLst>
            </p:cNvPr>
            <p:cNvSpPr/>
            <p:nvPr/>
          </p:nvSpPr>
          <p:spPr>
            <a:xfrm>
              <a:off x="1515027" y="608174"/>
              <a:ext cx="766514" cy="759721"/>
            </a:xfrm>
            <a:prstGeom prst="rect">
              <a:avLst/>
            </a:prstGeom>
            <a:grpFill/>
            <a:ln>
              <a:noFill/>
            </a:ln>
            <a:effectLst/>
          </p:spPr>
          <p:txBody>
            <a:bodyPr spcFirstLastPara="0" vert="horz" wrap="square" lIns="3929" tIns="3929" rIns="3929" bIns="3929" numCol="1" spcCol="1270" anchor="ctr" anchorCtr="0">
              <a:noAutofit/>
            </a:bodyPr>
            <a:lstStyle/>
            <a:p>
              <a:pPr algn="ctr" defTabSz="275035">
                <a:lnSpc>
                  <a:spcPct val="90000"/>
                </a:lnSpc>
                <a:spcBef>
                  <a:spcPct val="0"/>
                </a:spcBef>
                <a:spcAft>
                  <a:spcPct val="35000"/>
                </a:spcAft>
                <a:defRPr/>
              </a:pPr>
              <a:r>
                <a:rPr lang="en-GB" sz="619" b="1" kern="0" err="1">
                  <a:solidFill>
                    <a:prstClr val="white"/>
                  </a:solidFill>
                  <a:latin typeface="Tahoma"/>
                </a:rPr>
                <a:t>Optio</a:t>
              </a:r>
              <a:r>
                <a:rPr lang="en-GB" sz="619" b="1" kern="0">
                  <a:solidFill>
                    <a:prstClr val="white"/>
                  </a:solidFill>
                  <a:latin typeface="Tahoma"/>
                </a:rPr>
                <a:t>, </a:t>
              </a:r>
              <a:r>
                <a:rPr lang="en-GB" sz="619" b="1" kern="0" err="1">
                  <a:solidFill>
                    <a:prstClr val="white"/>
                  </a:solidFill>
                  <a:latin typeface="Tahoma"/>
                </a:rPr>
                <a:t>toimittajalle</a:t>
              </a:r>
              <a:r>
                <a:rPr lang="en-GB" sz="619" b="1" kern="0">
                  <a:solidFill>
                    <a:prstClr val="white"/>
                  </a:solidFill>
                  <a:latin typeface="Tahoma"/>
                </a:rPr>
                <a:t> </a:t>
              </a:r>
              <a:r>
                <a:rPr lang="en-GB" sz="619" b="1" kern="0" err="1">
                  <a:solidFill>
                    <a:prstClr val="white"/>
                  </a:solidFill>
                  <a:latin typeface="Tahoma"/>
                </a:rPr>
                <a:t>valinnainen</a:t>
              </a:r>
              <a:r>
                <a:rPr lang="en-GB" sz="619" b="1" kern="0">
                  <a:solidFill>
                    <a:prstClr val="white"/>
                  </a:solidFill>
                  <a:latin typeface="Tahoma"/>
                </a:rPr>
                <a:t> </a:t>
              </a:r>
            </a:p>
          </p:txBody>
        </p:sp>
      </p:grpSp>
      <p:sp>
        <p:nvSpPr>
          <p:cNvPr id="51" name="Rectangle: Rounded Corners 50">
            <a:extLst>
              <a:ext uri="{FF2B5EF4-FFF2-40B4-BE49-F238E27FC236}">
                <a16:creationId xmlns:a16="http://schemas.microsoft.com/office/drawing/2014/main" id="{DEF04EF2-46B0-F3AB-39D3-A7116E4344F1}"/>
              </a:ext>
            </a:extLst>
          </p:cNvPr>
          <p:cNvSpPr/>
          <p:nvPr/>
        </p:nvSpPr>
        <p:spPr>
          <a:xfrm rot="21091158">
            <a:off x="3378015" y="3067200"/>
            <a:ext cx="2277067" cy="557960"/>
          </a:xfrm>
          <a:prstGeom prst="roundRect">
            <a:avLst/>
          </a:prstGeom>
          <a:solidFill>
            <a:srgbClr val="FFC000"/>
          </a:solidFill>
          <a:ln>
            <a:solidFill>
              <a:srgbClr val="C00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800">
                <a:solidFill>
                  <a:schemeClr val="tx1"/>
                </a:solidFill>
              </a:rPr>
              <a:t>Esimerkki</a:t>
            </a:r>
          </a:p>
        </p:txBody>
      </p:sp>
    </p:spTree>
    <p:extLst>
      <p:ext uri="{BB962C8B-B14F-4D97-AF65-F5344CB8AC3E}">
        <p14:creationId xmlns:p14="http://schemas.microsoft.com/office/powerpoint/2010/main" val="40501045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5">
            <a:extLst>
              <a:ext uri="{FF2B5EF4-FFF2-40B4-BE49-F238E27FC236}">
                <a16:creationId xmlns:a16="http://schemas.microsoft.com/office/drawing/2014/main" id="{6D057334-09D4-C1B9-4576-610A287F176B}"/>
              </a:ext>
            </a:extLst>
          </p:cNvPr>
          <p:cNvGraphicFramePr>
            <a:graphicFrameLocks noGrp="1"/>
          </p:cNvGraphicFramePr>
          <p:nvPr>
            <p:ph idx="1"/>
            <p:extLst>
              <p:ext uri="{D42A27DB-BD31-4B8C-83A1-F6EECF244321}">
                <p14:modId xmlns:p14="http://schemas.microsoft.com/office/powerpoint/2010/main" val="3115624166"/>
              </p:ext>
            </p:extLst>
          </p:nvPr>
        </p:nvGraphicFramePr>
        <p:xfrm>
          <a:off x="674688" y="903288"/>
          <a:ext cx="7775574" cy="2194560"/>
        </p:xfrm>
        <a:graphic>
          <a:graphicData uri="http://schemas.openxmlformats.org/drawingml/2006/table">
            <a:tbl>
              <a:tblPr firstRow="1" bandRow="1">
                <a:tableStyleId>{21E4AEA4-8DFA-4A89-87EB-49C32662AFE0}</a:tableStyleId>
              </a:tblPr>
              <a:tblGrid>
                <a:gridCol w="2628236">
                  <a:extLst>
                    <a:ext uri="{9D8B030D-6E8A-4147-A177-3AD203B41FA5}">
                      <a16:colId xmlns:a16="http://schemas.microsoft.com/office/drawing/2014/main" val="550742439"/>
                    </a:ext>
                  </a:extLst>
                </a:gridCol>
                <a:gridCol w="5147338">
                  <a:extLst>
                    <a:ext uri="{9D8B030D-6E8A-4147-A177-3AD203B41FA5}">
                      <a16:colId xmlns:a16="http://schemas.microsoft.com/office/drawing/2014/main" val="3971183199"/>
                    </a:ext>
                  </a:extLst>
                </a:gridCol>
              </a:tblGrid>
              <a:tr h="0">
                <a:tc>
                  <a:txBody>
                    <a:bodyPr/>
                    <a:lstStyle/>
                    <a:p>
                      <a:r>
                        <a:rPr lang="fi-FI" sz="1200"/>
                        <a:t>Rooli</a:t>
                      </a:r>
                    </a:p>
                  </a:txBody>
                  <a:tcPr/>
                </a:tc>
                <a:tc>
                  <a:txBody>
                    <a:bodyPr/>
                    <a:lstStyle/>
                    <a:p>
                      <a:r>
                        <a:rPr lang="fi-FI" sz="1200"/>
                        <a:t>Kuvaus roolista ja roolin käyttöoikeuksista</a:t>
                      </a:r>
                    </a:p>
                  </a:txBody>
                  <a:tcPr/>
                </a:tc>
                <a:extLst>
                  <a:ext uri="{0D108BD9-81ED-4DB2-BD59-A6C34878D82A}">
                    <a16:rowId xmlns:a16="http://schemas.microsoft.com/office/drawing/2014/main" val="996659939"/>
                  </a:ext>
                </a:extLst>
              </a:tr>
              <a:tr h="0">
                <a:tc>
                  <a:txBody>
                    <a:bodyPr/>
                    <a:lstStyle/>
                    <a:p>
                      <a:r>
                        <a:rPr lang="fi-FI" sz="1200" b="1"/>
                        <a:t>&lt;rooli 1&gt;</a:t>
                      </a:r>
                    </a:p>
                  </a:txBody>
                  <a:tcPr/>
                </a:tc>
                <a:tc>
                  <a:txBody>
                    <a:bodyPr/>
                    <a:lstStyle/>
                    <a:p>
                      <a:r>
                        <a:rPr lang="fi-FI" sz="1200"/>
                        <a:t>&lt;kuvaus 1&gt;</a:t>
                      </a:r>
                    </a:p>
                  </a:txBody>
                  <a:tcPr/>
                </a:tc>
                <a:extLst>
                  <a:ext uri="{0D108BD9-81ED-4DB2-BD59-A6C34878D82A}">
                    <a16:rowId xmlns:a16="http://schemas.microsoft.com/office/drawing/2014/main" val="3307639373"/>
                  </a:ext>
                </a:extLst>
              </a:tr>
              <a:tr h="0">
                <a:tc>
                  <a:txBody>
                    <a:bodyPr/>
                    <a:lstStyle/>
                    <a:p>
                      <a:r>
                        <a:rPr lang="fi-FI" sz="1200" b="1"/>
                        <a:t>&lt;rooli 2&gt;</a:t>
                      </a:r>
                    </a:p>
                  </a:txBody>
                  <a:tcPr/>
                </a:tc>
                <a:tc>
                  <a:txBody>
                    <a:bodyPr/>
                    <a:lstStyle/>
                    <a:p>
                      <a:r>
                        <a:rPr lang="fi-FI" sz="1200"/>
                        <a:t>&lt;kuvaus 2&gt;</a:t>
                      </a:r>
                    </a:p>
                  </a:txBody>
                  <a:tcPr/>
                </a:tc>
                <a:extLst>
                  <a:ext uri="{0D108BD9-81ED-4DB2-BD59-A6C34878D82A}">
                    <a16:rowId xmlns:a16="http://schemas.microsoft.com/office/drawing/2014/main" val="1764152949"/>
                  </a:ext>
                </a:extLst>
              </a:tr>
              <a:tr h="0">
                <a:tc>
                  <a:txBody>
                    <a:bodyPr/>
                    <a:lstStyle/>
                    <a:p>
                      <a:endParaRPr lang="fi-FI" sz="1200" b="1"/>
                    </a:p>
                  </a:txBody>
                  <a:tcPr/>
                </a:tc>
                <a:tc>
                  <a:txBody>
                    <a:bodyPr/>
                    <a:lstStyle/>
                    <a:p>
                      <a:endParaRPr lang="fi-FI" sz="1200"/>
                    </a:p>
                  </a:txBody>
                  <a:tcPr/>
                </a:tc>
                <a:extLst>
                  <a:ext uri="{0D108BD9-81ED-4DB2-BD59-A6C34878D82A}">
                    <a16:rowId xmlns:a16="http://schemas.microsoft.com/office/drawing/2014/main" val="137026250"/>
                  </a:ext>
                </a:extLst>
              </a:tr>
              <a:tr h="0">
                <a:tc>
                  <a:txBody>
                    <a:bodyPr/>
                    <a:lstStyle/>
                    <a:p>
                      <a:endParaRPr lang="fi-FI" sz="1200" b="1"/>
                    </a:p>
                  </a:txBody>
                  <a:tcPr/>
                </a:tc>
                <a:tc>
                  <a:txBody>
                    <a:bodyPr/>
                    <a:lstStyle/>
                    <a:p>
                      <a:endParaRPr lang="fi-FI" sz="1200"/>
                    </a:p>
                  </a:txBody>
                  <a:tcPr/>
                </a:tc>
                <a:extLst>
                  <a:ext uri="{0D108BD9-81ED-4DB2-BD59-A6C34878D82A}">
                    <a16:rowId xmlns:a16="http://schemas.microsoft.com/office/drawing/2014/main" val="75904288"/>
                  </a:ext>
                </a:extLst>
              </a:tr>
              <a:tr h="0">
                <a:tc>
                  <a:txBody>
                    <a:bodyPr/>
                    <a:lstStyle/>
                    <a:p>
                      <a:endParaRPr lang="fi-FI" sz="1200" b="1"/>
                    </a:p>
                  </a:txBody>
                  <a:tcPr/>
                </a:tc>
                <a:tc>
                  <a:txBody>
                    <a:bodyPr/>
                    <a:lstStyle/>
                    <a:p>
                      <a:endParaRPr lang="fi-FI" sz="1200"/>
                    </a:p>
                  </a:txBody>
                  <a:tcPr/>
                </a:tc>
                <a:extLst>
                  <a:ext uri="{0D108BD9-81ED-4DB2-BD59-A6C34878D82A}">
                    <a16:rowId xmlns:a16="http://schemas.microsoft.com/office/drawing/2014/main" val="975621551"/>
                  </a:ext>
                </a:extLst>
              </a:tr>
              <a:tr h="0">
                <a:tc>
                  <a:txBody>
                    <a:bodyPr/>
                    <a:lstStyle/>
                    <a:p>
                      <a:endParaRPr lang="fi-FI" sz="1200" b="1"/>
                    </a:p>
                  </a:txBody>
                  <a:tcPr/>
                </a:tc>
                <a:tc>
                  <a:txBody>
                    <a:bodyPr/>
                    <a:lstStyle/>
                    <a:p>
                      <a:endParaRPr lang="fi-FI" sz="1200"/>
                    </a:p>
                  </a:txBody>
                  <a:tcPr/>
                </a:tc>
                <a:extLst>
                  <a:ext uri="{0D108BD9-81ED-4DB2-BD59-A6C34878D82A}">
                    <a16:rowId xmlns:a16="http://schemas.microsoft.com/office/drawing/2014/main" val="2420356801"/>
                  </a:ext>
                </a:extLst>
              </a:tr>
              <a:tr h="0">
                <a:tc>
                  <a:txBody>
                    <a:bodyPr/>
                    <a:lstStyle/>
                    <a:p>
                      <a:endParaRPr lang="fi-FI" sz="1200" b="1"/>
                    </a:p>
                  </a:txBody>
                  <a:tcPr/>
                </a:tc>
                <a:tc>
                  <a:txBody>
                    <a:bodyPr/>
                    <a:lstStyle/>
                    <a:p>
                      <a:endParaRPr lang="fi-FI" sz="1200" dirty="0"/>
                    </a:p>
                  </a:txBody>
                  <a:tcPr/>
                </a:tc>
                <a:extLst>
                  <a:ext uri="{0D108BD9-81ED-4DB2-BD59-A6C34878D82A}">
                    <a16:rowId xmlns:a16="http://schemas.microsoft.com/office/drawing/2014/main" val="1018431666"/>
                  </a:ext>
                </a:extLst>
              </a:tr>
            </a:tbl>
          </a:graphicData>
        </a:graphic>
      </p:graphicFrame>
      <p:sp>
        <p:nvSpPr>
          <p:cNvPr id="3" name="Slide Number Placeholder 2">
            <a:extLst>
              <a:ext uri="{FF2B5EF4-FFF2-40B4-BE49-F238E27FC236}">
                <a16:creationId xmlns:a16="http://schemas.microsoft.com/office/drawing/2014/main" id="{348E11C7-717F-8630-9BFD-A92AE56A5E5C}"/>
              </a:ext>
            </a:extLst>
          </p:cNvPr>
          <p:cNvSpPr>
            <a:spLocks noGrp="1"/>
          </p:cNvSpPr>
          <p:nvPr>
            <p:ph type="sldNum" sz="quarter" idx="12"/>
          </p:nvPr>
        </p:nvSpPr>
        <p:spPr/>
        <p:txBody>
          <a:bodyPr/>
          <a:lstStyle/>
          <a:p>
            <a:fld id="{DDE9422E-AB18-498F-A7FF-179425C9812D}" type="slidenum">
              <a:rPr lang="fi-FI" smtClean="0"/>
              <a:pPr/>
              <a:t>15</a:t>
            </a:fld>
            <a:endParaRPr lang="fi-FI"/>
          </a:p>
        </p:txBody>
      </p:sp>
      <p:sp>
        <p:nvSpPr>
          <p:cNvPr id="4" name="Title 3">
            <a:extLst>
              <a:ext uri="{FF2B5EF4-FFF2-40B4-BE49-F238E27FC236}">
                <a16:creationId xmlns:a16="http://schemas.microsoft.com/office/drawing/2014/main" id="{48FC3730-75DF-2C68-4388-80A5F2829F40}"/>
              </a:ext>
            </a:extLst>
          </p:cNvPr>
          <p:cNvSpPr>
            <a:spLocks noGrp="1"/>
          </p:cNvSpPr>
          <p:nvPr>
            <p:ph type="title"/>
          </p:nvPr>
        </p:nvSpPr>
        <p:spPr>
          <a:xfrm>
            <a:off x="158699" y="120655"/>
            <a:ext cx="8853210" cy="675000"/>
          </a:xfrm>
        </p:spPr>
        <p:txBody>
          <a:bodyPr>
            <a:normAutofit/>
          </a:bodyPr>
          <a:lstStyle/>
          <a:p>
            <a:pPr algn="ctr"/>
            <a:r>
              <a:rPr lang="fi-FI" sz="2000" dirty="0">
                <a:solidFill>
                  <a:schemeClr val="accent2">
                    <a:lumMod val="50000"/>
                  </a:schemeClr>
                </a:solidFill>
              </a:rPr>
              <a:t>Keskeiset käyttäjäroolit</a:t>
            </a:r>
          </a:p>
        </p:txBody>
      </p:sp>
      <p:sp>
        <p:nvSpPr>
          <p:cNvPr id="6" name="Callout: Bent Line 5">
            <a:extLst>
              <a:ext uri="{FF2B5EF4-FFF2-40B4-BE49-F238E27FC236}">
                <a16:creationId xmlns:a16="http://schemas.microsoft.com/office/drawing/2014/main" id="{C4D2E8A9-8E53-DEC8-DC4B-E751A436C4A0}"/>
              </a:ext>
            </a:extLst>
          </p:cNvPr>
          <p:cNvSpPr/>
          <p:nvPr/>
        </p:nvSpPr>
        <p:spPr>
          <a:xfrm>
            <a:off x="7666979" y="2008978"/>
            <a:ext cx="1344930" cy="1000229"/>
          </a:xfrm>
          <a:prstGeom prst="borderCallout2">
            <a:avLst>
              <a:gd name="adj1" fmla="val 18750"/>
              <a:gd name="adj2" fmla="val -8333"/>
              <a:gd name="adj3" fmla="val 18750"/>
              <a:gd name="adj4" fmla="val -16667"/>
              <a:gd name="adj5" fmla="val -15505"/>
              <a:gd name="adj6" fmla="val -57213"/>
            </a:avLst>
          </a:prstGeom>
          <a:solidFill>
            <a:srgbClr val="C00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000"/>
              <a:t>Taulukon lisäksi suositellaan visuaalista kuvausta – erityisesti jos on useita sisäisiä ja ulkoisia rooleja</a:t>
            </a:r>
          </a:p>
        </p:txBody>
      </p:sp>
    </p:spTree>
    <p:extLst>
      <p:ext uri="{BB962C8B-B14F-4D97-AF65-F5344CB8AC3E}">
        <p14:creationId xmlns:p14="http://schemas.microsoft.com/office/powerpoint/2010/main" val="6993087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32A4682D-AC82-F987-D20A-2FEC6FFF7926}"/>
              </a:ext>
            </a:extLst>
          </p:cNvPr>
          <p:cNvSpPr>
            <a:spLocks noGrp="1"/>
          </p:cNvSpPr>
          <p:nvPr>
            <p:ph type="sldNum" sz="quarter" idx="12"/>
          </p:nvPr>
        </p:nvSpPr>
        <p:spPr/>
        <p:txBody>
          <a:bodyPr/>
          <a:lstStyle/>
          <a:p>
            <a:fld id="{DDE9422E-AB18-498F-A7FF-179425C9812D}" type="slidenum">
              <a:rPr lang="fi-FI" smtClean="0"/>
              <a:pPr/>
              <a:t>16</a:t>
            </a:fld>
            <a:endParaRPr lang="fi-FI"/>
          </a:p>
        </p:txBody>
      </p:sp>
      <p:sp>
        <p:nvSpPr>
          <p:cNvPr id="4" name="Title 3">
            <a:extLst>
              <a:ext uri="{FF2B5EF4-FFF2-40B4-BE49-F238E27FC236}">
                <a16:creationId xmlns:a16="http://schemas.microsoft.com/office/drawing/2014/main" id="{3A2C8565-6CDB-1828-745D-F199CA803466}"/>
              </a:ext>
            </a:extLst>
          </p:cNvPr>
          <p:cNvSpPr>
            <a:spLocks noGrp="1"/>
          </p:cNvSpPr>
          <p:nvPr>
            <p:ph type="title"/>
          </p:nvPr>
        </p:nvSpPr>
        <p:spPr>
          <a:xfrm>
            <a:off x="98241" y="120655"/>
            <a:ext cx="8873229" cy="675000"/>
          </a:xfrm>
        </p:spPr>
        <p:txBody>
          <a:bodyPr>
            <a:normAutofit/>
          </a:bodyPr>
          <a:lstStyle/>
          <a:p>
            <a:pPr algn="ctr"/>
            <a:r>
              <a:rPr lang="fi-FI" sz="2000" dirty="0">
                <a:solidFill>
                  <a:schemeClr val="accent2">
                    <a:lumMod val="50000"/>
                  </a:schemeClr>
                </a:solidFill>
              </a:rPr>
              <a:t>Esimerkki: hankintajärjestelmän roolikartta</a:t>
            </a:r>
          </a:p>
        </p:txBody>
      </p:sp>
      <p:graphicFrame>
        <p:nvGraphicFramePr>
          <p:cNvPr id="5" name="Content Placeholder 4">
            <a:extLst>
              <a:ext uri="{FF2B5EF4-FFF2-40B4-BE49-F238E27FC236}">
                <a16:creationId xmlns:a16="http://schemas.microsoft.com/office/drawing/2014/main" id="{208EACE0-A91D-FAED-F952-59F5EF5A2B46}"/>
              </a:ext>
            </a:extLst>
          </p:cNvPr>
          <p:cNvGraphicFramePr>
            <a:graphicFrameLocks/>
          </p:cNvGraphicFramePr>
          <p:nvPr/>
        </p:nvGraphicFramePr>
        <p:xfrm>
          <a:off x="1485605" y="1165251"/>
          <a:ext cx="6480572" cy="36921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6" name="Group 5">
            <a:extLst>
              <a:ext uri="{FF2B5EF4-FFF2-40B4-BE49-F238E27FC236}">
                <a16:creationId xmlns:a16="http://schemas.microsoft.com/office/drawing/2014/main" id="{93D2BDE0-DCC4-1124-2839-7F1A150F3DE1}"/>
              </a:ext>
            </a:extLst>
          </p:cNvPr>
          <p:cNvGrpSpPr/>
          <p:nvPr/>
        </p:nvGrpSpPr>
        <p:grpSpPr>
          <a:xfrm>
            <a:off x="1863833" y="1077406"/>
            <a:ext cx="237954" cy="336536"/>
            <a:chOff x="1878473" y="1865266"/>
            <a:chExt cx="464746" cy="657287"/>
          </a:xfrm>
        </p:grpSpPr>
        <p:grpSp>
          <p:nvGrpSpPr>
            <p:cNvPr id="7" name="Group 399">
              <a:extLst>
                <a:ext uri="{FF2B5EF4-FFF2-40B4-BE49-F238E27FC236}">
                  <a16:creationId xmlns:a16="http://schemas.microsoft.com/office/drawing/2014/main" id="{6EB3884C-A9C0-3B0C-C896-4A6667E1FADA}"/>
                </a:ext>
              </a:extLst>
            </p:cNvPr>
            <p:cNvGrpSpPr>
              <a:grpSpLocks/>
            </p:cNvGrpSpPr>
            <p:nvPr/>
          </p:nvGrpSpPr>
          <p:grpSpPr bwMode="auto">
            <a:xfrm>
              <a:off x="2114984" y="1865266"/>
              <a:ext cx="228235" cy="657287"/>
              <a:chOff x="1608" y="2774"/>
              <a:chExt cx="240" cy="638"/>
            </a:xfrm>
          </p:grpSpPr>
          <p:sp>
            <p:nvSpPr>
              <p:cNvPr id="14" name="Freeform 400">
                <a:extLst>
                  <a:ext uri="{FF2B5EF4-FFF2-40B4-BE49-F238E27FC236}">
                    <a16:creationId xmlns:a16="http://schemas.microsoft.com/office/drawing/2014/main" id="{25908C13-EB71-0585-2E9E-0C97E377FFD3}"/>
                  </a:ext>
                </a:extLst>
              </p:cNvPr>
              <p:cNvSpPr>
                <a:spLocks/>
              </p:cNvSpPr>
              <p:nvPr/>
            </p:nvSpPr>
            <p:spPr bwMode="gray">
              <a:xfrm>
                <a:off x="1668" y="3065"/>
                <a:ext cx="124" cy="347"/>
              </a:xfrm>
              <a:custGeom>
                <a:avLst/>
                <a:gdLst>
                  <a:gd name="T0" fmla="*/ 81 w 92"/>
                  <a:gd name="T1" fmla="*/ 2 h 256"/>
                  <a:gd name="T2" fmla="*/ 81 w 92"/>
                  <a:gd name="T3" fmla="*/ 2 h 256"/>
                  <a:gd name="T4" fmla="*/ 4 w 92"/>
                  <a:gd name="T5" fmla="*/ 0 h 256"/>
                  <a:gd name="T6" fmla="*/ 1 w 92"/>
                  <a:gd name="T7" fmla="*/ 29 h 256"/>
                  <a:gd name="T8" fmla="*/ 11 w 92"/>
                  <a:gd name="T9" fmla="*/ 216 h 256"/>
                  <a:gd name="T10" fmla="*/ 45 w 92"/>
                  <a:gd name="T11" fmla="*/ 215 h 256"/>
                  <a:gd name="T12" fmla="*/ 42 w 92"/>
                  <a:gd name="T13" fmla="*/ 54 h 256"/>
                  <a:gd name="T14" fmla="*/ 33 w 92"/>
                  <a:gd name="T15" fmla="*/ 42 h 256"/>
                  <a:gd name="T16" fmla="*/ 42 w 92"/>
                  <a:gd name="T17" fmla="*/ 54 h 256"/>
                  <a:gd name="T18" fmla="*/ 45 w 92"/>
                  <a:gd name="T19" fmla="*/ 215 h 256"/>
                  <a:gd name="T20" fmla="*/ 45 w 92"/>
                  <a:gd name="T21" fmla="*/ 222 h 256"/>
                  <a:gd name="T22" fmla="*/ 82 w 92"/>
                  <a:gd name="T23" fmla="*/ 229 h 256"/>
                  <a:gd name="T24" fmla="*/ 87 w 92"/>
                  <a:gd name="T25" fmla="*/ 52 h 256"/>
                  <a:gd name="T26" fmla="*/ 81 w 92"/>
                  <a:gd name="T27" fmla="*/ 2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2" h="256">
                    <a:moveTo>
                      <a:pt x="81" y="2"/>
                    </a:moveTo>
                    <a:cubicBezTo>
                      <a:pt x="81" y="3"/>
                      <a:pt x="81" y="3"/>
                      <a:pt x="81" y="2"/>
                    </a:cubicBezTo>
                    <a:cubicBezTo>
                      <a:pt x="78" y="13"/>
                      <a:pt x="3" y="5"/>
                      <a:pt x="4" y="0"/>
                    </a:cubicBezTo>
                    <a:cubicBezTo>
                      <a:pt x="0" y="18"/>
                      <a:pt x="0" y="25"/>
                      <a:pt x="1" y="29"/>
                    </a:cubicBezTo>
                    <a:cubicBezTo>
                      <a:pt x="3" y="48"/>
                      <a:pt x="11" y="129"/>
                      <a:pt x="11" y="216"/>
                    </a:cubicBezTo>
                    <a:cubicBezTo>
                      <a:pt x="11" y="239"/>
                      <a:pt x="44" y="235"/>
                      <a:pt x="45" y="215"/>
                    </a:cubicBezTo>
                    <a:cubicBezTo>
                      <a:pt x="44" y="181"/>
                      <a:pt x="43" y="58"/>
                      <a:pt x="42" y="54"/>
                    </a:cubicBezTo>
                    <a:cubicBezTo>
                      <a:pt x="42" y="50"/>
                      <a:pt x="33" y="49"/>
                      <a:pt x="33" y="42"/>
                    </a:cubicBezTo>
                    <a:cubicBezTo>
                      <a:pt x="33" y="49"/>
                      <a:pt x="42" y="50"/>
                      <a:pt x="42" y="54"/>
                    </a:cubicBezTo>
                    <a:cubicBezTo>
                      <a:pt x="43" y="58"/>
                      <a:pt x="44" y="181"/>
                      <a:pt x="45" y="215"/>
                    </a:cubicBezTo>
                    <a:cubicBezTo>
                      <a:pt x="45" y="217"/>
                      <a:pt x="45" y="222"/>
                      <a:pt x="45" y="222"/>
                    </a:cubicBezTo>
                    <a:cubicBezTo>
                      <a:pt x="47" y="256"/>
                      <a:pt x="82" y="246"/>
                      <a:pt x="82" y="229"/>
                    </a:cubicBezTo>
                    <a:cubicBezTo>
                      <a:pt x="82" y="161"/>
                      <a:pt x="84" y="67"/>
                      <a:pt x="87" y="52"/>
                    </a:cubicBezTo>
                    <a:cubicBezTo>
                      <a:pt x="92" y="27"/>
                      <a:pt x="83" y="5"/>
                      <a:pt x="81" y="2"/>
                    </a:cubicBezTo>
                    <a:close/>
                  </a:path>
                </a:pathLst>
              </a:custGeom>
              <a:solidFill>
                <a:schemeClr val="bg1">
                  <a:lumMod val="65000"/>
                </a:schemeClr>
              </a:solidFill>
              <a:ln w="6350" cap="flat" cmpd="sng">
                <a:solidFill>
                  <a:srgbClr val="5F5F5F"/>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5" name="Freeform 401">
                <a:extLst>
                  <a:ext uri="{FF2B5EF4-FFF2-40B4-BE49-F238E27FC236}">
                    <a16:creationId xmlns:a16="http://schemas.microsoft.com/office/drawing/2014/main" id="{6F0818A7-6540-7C0F-95DB-19DC313FFDBD}"/>
                  </a:ext>
                </a:extLst>
              </p:cNvPr>
              <p:cNvSpPr>
                <a:spLocks noEditPoints="1"/>
              </p:cNvSpPr>
              <p:nvPr/>
            </p:nvSpPr>
            <p:spPr bwMode="gray">
              <a:xfrm>
                <a:off x="1608" y="2862"/>
                <a:ext cx="240" cy="291"/>
              </a:xfrm>
              <a:custGeom>
                <a:avLst/>
                <a:gdLst>
                  <a:gd name="T0" fmla="*/ 172 w 177"/>
                  <a:gd name="T1" fmla="*/ 191 h 215"/>
                  <a:gd name="T2" fmla="*/ 151 w 177"/>
                  <a:gd name="T3" fmla="*/ 43 h 215"/>
                  <a:gd name="T4" fmla="*/ 125 w 177"/>
                  <a:gd name="T5" fmla="*/ 18 h 215"/>
                  <a:gd name="T6" fmla="*/ 91 w 177"/>
                  <a:gd name="T7" fmla="*/ 9 h 215"/>
                  <a:gd name="T8" fmla="*/ 61 w 177"/>
                  <a:gd name="T9" fmla="*/ 1 h 215"/>
                  <a:gd name="T10" fmla="*/ 31 w 177"/>
                  <a:gd name="T11" fmla="*/ 11 h 215"/>
                  <a:gd name="T12" fmla="*/ 4 w 177"/>
                  <a:gd name="T13" fmla="*/ 156 h 215"/>
                  <a:gd name="T14" fmla="*/ 26 w 177"/>
                  <a:gd name="T15" fmla="*/ 165 h 215"/>
                  <a:gd name="T16" fmla="*/ 41 w 177"/>
                  <a:gd name="T17" fmla="*/ 69 h 215"/>
                  <a:gd name="T18" fmla="*/ 49 w 177"/>
                  <a:gd name="T19" fmla="*/ 84 h 215"/>
                  <a:gd name="T20" fmla="*/ 48 w 177"/>
                  <a:gd name="T21" fmla="*/ 150 h 215"/>
                  <a:gd name="T22" fmla="*/ 58 w 177"/>
                  <a:gd name="T23" fmla="*/ 161 h 215"/>
                  <a:gd name="T24" fmla="*/ 102 w 177"/>
                  <a:gd name="T25" fmla="*/ 172 h 215"/>
                  <a:gd name="T26" fmla="*/ 125 w 177"/>
                  <a:gd name="T27" fmla="*/ 152 h 215"/>
                  <a:gd name="T28" fmla="*/ 127 w 177"/>
                  <a:gd name="T29" fmla="*/ 66 h 215"/>
                  <a:gd name="T30" fmla="*/ 129 w 177"/>
                  <a:gd name="T31" fmla="*/ 84 h 215"/>
                  <a:gd name="T32" fmla="*/ 150 w 177"/>
                  <a:gd name="T33" fmla="*/ 200 h 215"/>
                  <a:gd name="T34" fmla="*/ 172 w 177"/>
                  <a:gd name="T35" fmla="*/ 191 h 215"/>
                  <a:gd name="T36" fmla="*/ 43 w 177"/>
                  <a:gd name="T37" fmla="*/ 55 h 215"/>
                  <a:gd name="T38" fmla="*/ 45 w 177"/>
                  <a:gd name="T39" fmla="*/ 44 h 215"/>
                  <a:gd name="T40" fmla="*/ 44 w 177"/>
                  <a:gd name="T41" fmla="*/ 54 h 215"/>
                  <a:gd name="T42" fmla="*/ 44 w 177"/>
                  <a:gd name="T43" fmla="*/ 53 h 215"/>
                  <a:gd name="T44" fmla="*/ 43 w 177"/>
                  <a:gd name="T45" fmla="*/ 55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77" h="215">
                    <a:moveTo>
                      <a:pt x="172" y="191"/>
                    </a:moveTo>
                    <a:cubicBezTo>
                      <a:pt x="168" y="170"/>
                      <a:pt x="154" y="61"/>
                      <a:pt x="151" y="43"/>
                    </a:cubicBezTo>
                    <a:cubicBezTo>
                      <a:pt x="148" y="26"/>
                      <a:pt x="133" y="21"/>
                      <a:pt x="125" y="18"/>
                    </a:cubicBezTo>
                    <a:cubicBezTo>
                      <a:pt x="118" y="16"/>
                      <a:pt x="104" y="13"/>
                      <a:pt x="91" y="9"/>
                    </a:cubicBezTo>
                    <a:cubicBezTo>
                      <a:pt x="80" y="6"/>
                      <a:pt x="70" y="3"/>
                      <a:pt x="61" y="1"/>
                    </a:cubicBezTo>
                    <a:cubicBezTo>
                      <a:pt x="52" y="0"/>
                      <a:pt x="34" y="3"/>
                      <a:pt x="31" y="11"/>
                    </a:cubicBezTo>
                    <a:cubicBezTo>
                      <a:pt x="30" y="16"/>
                      <a:pt x="9" y="136"/>
                      <a:pt x="4" y="156"/>
                    </a:cubicBezTo>
                    <a:cubicBezTo>
                      <a:pt x="0" y="175"/>
                      <a:pt x="22" y="179"/>
                      <a:pt x="26" y="165"/>
                    </a:cubicBezTo>
                    <a:cubicBezTo>
                      <a:pt x="28" y="158"/>
                      <a:pt x="37" y="103"/>
                      <a:pt x="41" y="69"/>
                    </a:cubicBezTo>
                    <a:cubicBezTo>
                      <a:pt x="42" y="75"/>
                      <a:pt x="44" y="80"/>
                      <a:pt x="49" y="84"/>
                    </a:cubicBezTo>
                    <a:cubicBezTo>
                      <a:pt x="52" y="99"/>
                      <a:pt x="54" y="118"/>
                      <a:pt x="48" y="150"/>
                    </a:cubicBezTo>
                    <a:cubicBezTo>
                      <a:pt x="48" y="155"/>
                      <a:pt x="52" y="160"/>
                      <a:pt x="58" y="161"/>
                    </a:cubicBezTo>
                    <a:cubicBezTo>
                      <a:pt x="70" y="163"/>
                      <a:pt x="95" y="170"/>
                      <a:pt x="102" y="172"/>
                    </a:cubicBezTo>
                    <a:cubicBezTo>
                      <a:pt x="111" y="173"/>
                      <a:pt x="129" y="161"/>
                      <a:pt x="125" y="152"/>
                    </a:cubicBezTo>
                    <a:cubicBezTo>
                      <a:pt x="114" y="132"/>
                      <a:pt x="125" y="78"/>
                      <a:pt x="127" y="66"/>
                    </a:cubicBezTo>
                    <a:cubicBezTo>
                      <a:pt x="127" y="66"/>
                      <a:pt x="129" y="78"/>
                      <a:pt x="129" y="84"/>
                    </a:cubicBezTo>
                    <a:cubicBezTo>
                      <a:pt x="132" y="106"/>
                      <a:pt x="140" y="146"/>
                      <a:pt x="150" y="200"/>
                    </a:cubicBezTo>
                    <a:cubicBezTo>
                      <a:pt x="153" y="215"/>
                      <a:pt x="177" y="214"/>
                      <a:pt x="172" y="191"/>
                    </a:cubicBezTo>
                    <a:close/>
                    <a:moveTo>
                      <a:pt x="43" y="55"/>
                    </a:moveTo>
                    <a:cubicBezTo>
                      <a:pt x="45" y="47"/>
                      <a:pt x="45" y="42"/>
                      <a:pt x="45" y="44"/>
                    </a:cubicBezTo>
                    <a:cubicBezTo>
                      <a:pt x="44" y="47"/>
                      <a:pt x="44" y="51"/>
                      <a:pt x="44" y="54"/>
                    </a:cubicBezTo>
                    <a:cubicBezTo>
                      <a:pt x="44" y="53"/>
                      <a:pt x="44" y="53"/>
                      <a:pt x="44" y="53"/>
                    </a:cubicBezTo>
                    <a:cubicBezTo>
                      <a:pt x="44" y="54"/>
                      <a:pt x="44" y="55"/>
                      <a:pt x="43" y="55"/>
                    </a:cubicBezTo>
                    <a:close/>
                  </a:path>
                </a:pathLst>
              </a:custGeom>
              <a:solidFill>
                <a:schemeClr val="accent3">
                  <a:lumMod val="20000"/>
                  <a:lumOff val="80000"/>
                </a:schemeClr>
              </a:solidFill>
              <a:ln w="6350" cap="flat" cmpd="sng">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6" name="Freeform 402">
                <a:extLst>
                  <a:ext uri="{FF2B5EF4-FFF2-40B4-BE49-F238E27FC236}">
                    <a16:creationId xmlns:a16="http://schemas.microsoft.com/office/drawing/2014/main" id="{4FABB762-D4D7-FBC9-4C0A-BE7B2B9BA403}"/>
                  </a:ext>
                </a:extLst>
              </p:cNvPr>
              <p:cNvSpPr>
                <a:spLocks/>
              </p:cNvSpPr>
              <p:nvPr/>
            </p:nvSpPr>
            <p:spPr bwMode="gray">
              <a:xfrm>
                <a:off x="1699" y="2877"/>
                <a:ext cx="61" cy="71"/>
              </a:xfrm>
              <a:custGeom>
                <a:avLst/>
                <a:gdLst>
                  <a:gd name="T0" fmla="*/ 0 w 45"/>
                  <a:gd name="T1" fmla="*/ 0 h 52"/>
                  <a:gd name="T2" fmla="*/ 3 w 45"/>
                  <a:gd name="T3" fmla="*/ 52 h 52"/>
                  <a:gd name="T4" fmla="*/ 45 w 45"/>
                  <a:gd name="T5" fmla="*/ 7 h 52"/>
                  <a:gd name="T6" fmla="*/ 0 w 45"/>
                  <a:gd name="T7" fmla="*/ 0 h 52"/>
                </a:gdLst>
                <a:ahLst/>
                <a:cxnLst>
                  <a:cxn ang="0">
                    <a:pos x="T0" y="T1"/>
                  </a:cxn>
                  <a:cxn ang="0">
                    <a:pos x="T2" y="T3"/>
                  </a:cxn>
                  <a:cxn ang="0">
                    <a:pos x="T4" y="T5"/>
                  </a:cxn>
                  <a:cxn ang="0">
                    <a:pos x="T6" y="T7"/>
                  </a:cxn>
                </a:cxnLst>
                <a:rect l="0" t="0" r="r" b="b"/>
                <a:pathLst>
                  <a:path w="45" h="52">
                    <a:moveTo>
                      <a:pt x="0" y="0"/>
                    </a:moveTo>
                    <a:cubicBezTo>
                      <a:pt x="3" y="52"/>
                      <a:pt x="3" y="52"/>
                      <a:pt x="3" y="52"/>
                    </a:cubicBezTo>
                    <a:cubicBezTo>
                      <a:pt x="6" y="40"/>
                      <a:pt x="45" y="7"/>
                      <a:pt x="45" y="7"/>
                    </a:cubicBezTo>
                    <a:lnTo>
                      <a:pt x="0" y="0"/>
                    </a:ln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17" name="Freeform 403">
                <a:extLst>
                  <a:ext uri="{FF2B5EF4-FFF2-40B4-BE49-F238E27FC236}">
                    <a16:creationId xmlns:a16="http://schemas.microsoft.com/office/drawing/2014/main" id="{0691F596-CBEA-CC34-2B95-75717E4DF786}"/>
                  </a:ext>
                </a:extLst>
              </p:cNvPr>
              <p:cNvSpPr>
                <a:spLocks/>
              </p:cNvSpPr>
              <p:nvPr/>
            </p:nvSpPr>
            <p:spPr bwMode="gray">
              <a:xfrm>
                <a:off x="1691" y="2847"/>
                <a:ext cx="78" cy="48"/>
              </a:xfrm>
              <a:custGeom>
                <a:avLst/>
                <a:gdLst>
                  <a:gd name="T0" fmla="*/ 26 w 58"/>
                  <a:gd name="T1" fmla="*/ 34 h 35"/>
                  <a:gd name="T2" fmla="*/ 9 w 58"/>
                  <a:gd name="T3" fmla="*/ 20 h 35"/>
                  <a:gd name="T4" fmla="*/ 14 w 58"/>
                  <a:gd name="T5" fmla="*/ 11 h 35"/>
                  <a:gd name="T6" fmla="*/ 47 w 58"/>
                  <a:gd name="T7" fmla="*/ 14 h 35"/>
                  <a:gd name="T8" fmla="*/ 50 w 58"/>
                  <a:gd name="T9" fmla="*/ 25 h 35"/>
                  <a:gd name="T10" fmla="*/ 26 w 58"/>
                  <a:gd name="T11" fmla="*/ 34 h 35"/>
                </a:gdLst>
                <a:ahLst/>
                <a:cxnLst>
                  <a:cxn ang="0">
                    <a:pos x="T0" y="T1"/>
                  </a:cxn>
                  <a:cxn ang="0">
                    <a:pos x="T2" y="T3"/>
                  </a:cxn>
                  <a:cxn ang="0">
                    <a:pos x="T4" y="T5"/>
                  </a:cxn>
                  <a:cxn ang="0">
                    <a:pos x="T6" y="T7"/>
                  </a:cxn>
                  <a:cxn ang="0">
                    <a:pos x="T8" y="T9"/>
                  </a:cxn>
                  <a:cxn ang="0">
                    <a:pos x="T10" y="T11"/>
                  </a:cxn>
                </a:cxnLst>
                <a:rect l="0" t="0" r="r" b="b"/>
                <a:pathLst>
                  <a:path w="58" h="35">
                    <a:moveTo>
                      <a:pt x="26" y="34"/>
                    </a:moveTo>
                    <a:cubicBezTo>
                      <a:pt x="12" y="32"/>
                      <a:pt x="0" y="22"/>
                      <a:pt x="9" y="20"/>
                    </a:cubicBezTo>
                    <a:cubicBezTo>
                      <a:pt x="15" y="18"/>
                      <a:pt x="12" y="13"/>
                      <a:pt x="14" y="11"/>
                    </a:cubicBezTo>
                    <a:cubicBezTo>
                      <a:pt x="16" y="8"/>
                      <a:pt x="47" y="0"/>
                      <a:pt x="47" y="14"/>
                    </a:cubicBezTo>
                    <a:cubicBezTo>
                      <a:pt x="47" y="18"/>
                      <a:pt x="42" y="22"/>
                      <a:pt x="50" y="25"/>
                    </a:cubicBezTo>
                    <a:cubicBezTo>
                      <a:pt x="58" y="29"/>
                      <a:pt x="40" y="35"/>
                      <a:pt x="26" y="34"/>
                    </a:cubicBez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18" name="Freeform 404">
                <a:extLst>
                  <a:ext uri="{FF2B5EF4-FFF2-40B4-BE49-F238E27FC236}">
                    <a16:creationId xmlns:a16="http://schemas.microsoft.com/office/drawing/2014/main" id="{1F9CA5D5-906C-25B4-02FA-858703ED6C79}"/>
                  </a:ext>
                </a:extLst>
              </p:cNvPr>
              <p:cNvSpPr>
                <a:spLocks/>
              </p:cNvSpPr>
              <p:nvPr/>
            </p:nvSpPr>
            <p:spPr bwMode="gray">
              <a:xfrm>
                <a:off x="1679" y="2781"/>
                <a:ext cx="98" cy="99"/>
              </a:xfrm>
              <a:custGeom>
                <a:avLst/>
                <a:gdLst>
                  <a:gd name="T0" fmla="*/ 35 w 73"/>
                  <a:gd name="T1" fmla="*/ 1 h 73"/>
                  <a:gd name="T2" fmla="*/ 0 w 73"/>
                  <a:gd name="T3" fmla="*/ 38 h 73"/>
                  <a:gd name="T4" fmla="*/ 38 w 73"/>
                  <a:gd name="T5" fmla="*/ 72 h 73"/>
                  <a:gd name="T6" fmla="*/ 72 w 73"/>
                  <a:gd name="T7" fmla="*/ 35 h 73"/>
                  <a:gd name="T8" fmla="*/ 35 w 73"/>
                  <a:gd name="T9" fmla="*/ 1 h 73"/>
                </a:gdLst>
                <a:ahLst/>
                <a:cxnLst>
                  <a:cxn ang="0">
                    <a:pos x="T0" y="T1"/>
                  </a:cxn>
                  <a:cxn ang="0">
                    <a:pos x="T2" y="T3"/>
                  </a:cxn>
                  <a:cxn ang="0">
                    <a:pos x="T4" y="T5"/>
                  </a:cxn>
                  <a:cxn ang="0">
                    <a:pos x="T6" y="T7"/>
                  </a:cxn>
                  <a:cxn ang="0">
                    <a:pos x="T8" y="T9"/>
                  </a:cxn>
                </a:cxnLst>
                <a:rect l="0" t="0" r="r" b="b"/>
                <a:pathLst>
                  <a:path w="73" h="73">
                    <a:moveTo>
                      <a:pt x="35" y="1"/>
                    </a:moveTo>
                    <a:cubicBezTo>
                      <a:pt x="15" y="2"/>
                      <a:pt x="0" y="19"/>
                      <a:pt x="0" y="38"/>
                    </a:cubicBezTo>
                    <a:cubicBezTo>
                      <a:pt x="1" y="58"/>
                      <a:pt x="18" y="73"/>
                      <a:pt x="38" y="72"/>
                    </a:cubicBezTo>
                    <a:cubicBezTo>
                      <a:pt x="58" y="71"/>
                      <a:pt x="73" y="55"/>
                      <a:pt x="72" y="35"/>
                    </a:cubicBezTo>
                    <a:cubicBezTo>
                      <a:pt x="71" y="16"/>
                      <a:pt x="54" y="0"/>
                      <a:pt x="35" y="1"/>
                    </a:cubicBezTo>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19" name="Freeform 405">
                <a:extLst>
                  <a:ext uri="{FF2B5EF4-FFF2-40B4-BE49-F238E27FC236}">
                    <a16:creationId xmlns:a16="http://schemas.microsoft.com/office/drawing/2014/main" id="{521CA3E5-347C-F593-4B86-4B77CEAC9CE8}"/>
                  </a:ext>
                </a:extLst>
              </p:cNvPr>
              <p:cNvSpPr>
                <a:spLocks/>
              </p:cNvSpPr>
              <p:nvPr/>
            </p:nvSpPr>
            <p:spPr bwMode="gray">
              <a:xfrm>
                <a:off x="1679" y="2781"/>
                <a:ext cx="98" cy="99"/>
              </a:xfrm>
              <a:custGeom>
                <a:avLst/>
                <a:gdLst>
                  <a:gd name="T0" fmla="*/ 35 w 73"/>
                  <a:gd name="T1" fmla="*/ 1 h 73"/>
                  <a:gd name="T2" fmla="*/ 0 w 73"/>
                  <a:gd name="T3" fmla="*/ 38 h 73"/>
                  <a:gd name="T4" fmla="*/ 38 w 73"/>
                  <a:gd name="T5" fmla="*/ 72 h 73"/>
                  <a:gd name="T6" fmla="*/ 72 w 73"/>
                  <a:gd name="T7" fmla="*/ 35 h 73"/>
                  <a:gd name="T8" fmla="*/ 35 w 73"/>
                  <a:gd name="T9" fmla="*/ 1 h 73"/>
                </a:gdLst>
                <a:ahLst/>
                <a:cxnLst>
                  <a:cxn ang="0">
                    <a:pos x="T0" y="T1"/>
                  </a:cxn>
                  <a:cxn ang="0">
                    <a:pos x="T2" y="T3"/>
                  </a:cxn>
                  <a:cxn ang="0">
                    <a:pos x="T4" y="T5"/>
                  </a:cxn>
                  <a:cxn ang="0">
                    <a:pos x="T6" y="T7"/>
                  </a:cxn>
                  <a:cxn ang="0">
                    <a:pos x="T8" y="T9"/>
                  </a:cxn>
                </a:cxnLst>
                <a:rect l="0" t="0" r="r" b="b"/>
                <a:pathLst>
                  <a:path w="73" h="73">
                    <a:moveTo>
                      <a:pt x="35" y="1"/>
                    </a:moveTo>
                    <a:cubicBezTo>
                      <a:pt x="15" y="2"/>
                      <a:pt x="0" y="19"/>
                      <a:pt x="0" y="38"/>
                    </a:cubicBezTo>
                    <a:cubicBezTo>
                      <a:pt x="1" y="58"/>
                      <a:pt x="18" y="73"/>
                      <a:pt x="38" y="72"/>
                    </a:cubicBezTo>
                    <a:cubicBezTo>
                      <a:pt x="58" y="71"/>
                      <a:pt x="73" y="55"/>
                      <a:pt x="72" y="35"/>
                    </a:cubicBezTo>
                    <a:cubicBezTo>
                      <a:pt x="71" y="16"/>
                      <a:pt x="54" y="0"/>
                      <a:pt x="35" y="1"/>
                    </a:cubicBezTo>
                  </a:path>
                </a:pathLst>
              </a:custGeom>
              <a:noFill/>
              <a:ln w="6350" cap="flat" cmpd="sng">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fi-FI" sz="1013"/>
              </a:p>
            </p:txBody>
          </p:sp>
          <p:sp>
            <p:nvSpPr>
              <p:cNvPr id="20" name="Freeform 406">
                <a:extLst>
                  <a:ext uri="{FF2B5EF4-FFF2-40B4-BE49-F238E27FC236}">
                    <a16:creationId xmlns:a16="http://schemas.microsoft.com/office/drawing/2014/main" id="{71846ADC-9C25-3756-377F-8F967FD0352D}"/>
                  </a:ext>
                </a:extLst>
              </p:cNvPr>
              <p:cNvSpPr>
                <a:spLocks/>
              </p:cNvSpPr>
              <p:nvPr/>
            </p:nvSpPr>
            <p:spPr bwMode="gray">
              <a:xfrm>
                <a:off x="1658" y="2934"/>
                <a:ext cx="27" cy="49"/>
              </a:xfrm>
              <a:custGeom>
                <a:avLst/>
                <a:gdLst>
                  <a:gd name="T0" fmla="*/ 7 w 20"/>
                  <a:gd name="T1" fmla="*/ 0 h 36"/>
                  <a:gd name="T2" fmla="*/ 20 w 20"/>
                  <a:gd name="T3" fmla="*/ 36 h 36"/>
                </a:gdLst>
                <a:ahLst/>
                <a:cxnLst>
                  <a:cxn ang="0">
                    <a:pos x="T0" y="T1"/>
                  </a:cxn>
                  <a:cxn ang="0">
                    <a:pos x="T2" y="T3"/>
                  </a:cxn>
                </a:cxnLst>
                <a:rect l="0" t="0" r="r" b="b"/>
                <a:pathLst>
                  <a:path w="20" h="36">
                    <a:moveTo>
                      <a:pt x="7" y="0"/>
                    </a:moveTo>
                    <a:cubicBezTo>
                      <a:pt x="3" y="9"/>
                      <a:pt x="0" y="30"/>
                      <a:pt x="20" y="36"/>
                    </a:cubicBezTo>
                  </a:path>
                </a:pathLst>
              </a:custGeom>
              <a:noFill/>
              <a:ln w="6350" cap="flat" cmpd="sng">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fi-FI" sz="1013"/>
              </a:p>
            </p:txBody>
          </p:sp>
          <p:sp>
            <p:nvSpPr>
              <p:cNvPr id="21" name="Freeform 407">
                <a:extLst>
                  <a:ext uri="{FF2B5EF4-FFF2-40B4-BE49-F238E27FC236}">
                    <a16:creationId xmlns:a16="http://schemas.microsoft.com/office/drawing/2014/main" id="{C7427BF3-902F-DC4C-DD5B-9619FE52A5BF}"/>
                  </a:ext>
                </a:extLst>
              </p:cNvPr>
              <p:cNvSpPr>
                <a:spLocks/>
              </p:cNvSpPr>
              <p:nvPr/>
            </p:nvSpPr>
            <p:spPr bwMode="gray">
              <a:xfrm>
                <a:off x="1712" y="2949"/>
                <a:ext cx="26" cy="47"/>
              </a:xfrm>
              <a:custGeom>
                <a:avLst/>
                <a:gdLst>
                  <a:gd name="T0" fmla="*/ 7 w 19"/>
                  <a:gd name="T1" fmla="*/ 0 h 35"/>
                  <a:gd name="T2" fmla="*/ 19 w 19"/>
                  <a:gd name="T3" fmla="*/ 35 h 35"/>
                </a:gdLst>
                <a:ahLst/>
                <a:cxnLst>
                  <a:cxn ang="0">
                    <a:pos x="T0" y="T1"/>
                  </a:cxn>
                  <a:cxn ang="0">
                    <a:pos x="T2" y="T3"/>
                  </a:cxn>
                </a:cxnLst>
                <a:rect l="0" t="0" r="r" b="b"/>
                <a:pathLst>
                  <a:path w="19" h="35">
                    <a:moveTo>
                      <a:pt x="7" y="0"/>
                    </a:moveTo>
                    <a:cubicBezTo>
                      <a:pt x="3" y="8"/>
                      <a:pt x="0" y="29"/>
                      <a:pt x="19" y="35"/>
                    </a:cubicBezTo>
                  </a:path>
                </a:pathLst>
              </a:custGeom>
              <a:solidFill>
                <a:srgbClr val="5F5F5F"/>
              </a:solidFill>
              <a:ln w="6350" cap="flat" cmpd="sng">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22" name="Freeform 408">
                <a:extLst>
                  <a:ext uri="{FF2B5EF4-FFF2-40B4-BE49-F238E27FC236}">
                    <a16:creationId xmlns:a16="http://schemas.microsoft.com/office/drawing/2014/main" id="{81E14E88-7AD6-8F97-5164-685EA98AB9A9}"/>
                  </a:ext>
                </a:extLst>
              </p:cNvPr>
              <p:cNvSpPr>
                <a:spLocks/>
              </p:cNvSpPr>
              <p:nvPr/>
            </p:nvSpPr>
            <p:spPr bwMode="gray">
              <a:xfrm>
                <a:off x="1664" y="2774"/>
                <a:ext cx="139" cy="118"/>
              </a:xfrm>
              <a:custGeom>
                <a:avLst/>
                <a:gdLst>
                  <a:gd name="T0" fmla="*/ 88 w 103"/>
                  <a:gd name="T1" fmla="*/ 60 h 87"/>
                  <a:gd name="T2" fmla="*/ 58 w 103"/>
                  <a:gd name="T3" fmla="*/ 6 h 87"/>
                  <a:gd name="T4" fmla="*/ 10 w 103"/>
                  <a:gd name="T5" fmla="*/ 39 h 87"/>
                  <a:gd name="T6" fmla="*/ 9 w 103"/>
                  <a:gd name="T7" fmla="*/ 39 h 87"/>
                  <a:gd name="T8" fmla="*/ 0 w 103"/>
                  <a:gd name="T9" fmla="*/ 59 h 87"/>
                  <a:gd name="T10" fmla="*/ 17 w 103"/>
                  <a:gd name="T11" fmla="*/ 61 h 87"/>
                  <a:gd name="T12" fmla="*/ 12 w 103"/>
                  <a:gd name="T13" fmla="*/ 38 h 87"/>
                  <a:gd name="T14" fmla="*/ 30 w 103"/>
                  <a:gd name="T15" fmla="*/ 26 h 87"/>
                  <a:gd name="T16" fmla="*/ 57 w 103"/>
                  <a:gd name="T17" fmla="*/ 58 h 87"/>
                  <a:gd name="T18" fmla="*/ 92 w 103"/>
                  <a:gd name="T19" fmla="*/ 75 h 87"/>
                  <a:gd name="T20" fmla="*/ 88 w 103"/>
                  <a:gd name="T21" fmla="*/ 60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3" h="87">
                    <a:moveTo>
                      <a:pt x="88" y="60"/>
                    </a:moveTo>
                    <a:cubicBezTo>
                      <a:pt x="88" y="34"/>
                      <a:pt x="82" y="13"/>
                      <a:pt x="58" y="6"/>
                    </a:cubicBezTo>
                    <a:cubicBezTo>
                      <a:pt x="36" y="0"/>
                      <a:pt x="8" y="13"/>
                      <a:pt x="10" y="39"/>
                    </a:cubicBezTo>
                    <a:cubicBezTo>
                      <a:pt x="9" y="39"/>
                      <a:pt x="9" y="39"/>
                      <a:pt x="9" y="39"/>
                    </a:cubicBezTo>
                    <a:cubicBezTo>
                      <a:pt x="9" y="45"/>
                      <a:pt x="9" y="61"/>
                      <a:pt x="0" y="59"/>
                    </a:cubicBezTo>
                    <a:cubicBezTo>
                      <a:pt x="0" y="62"/>
                      <a:pt x="24" y="69"/>
                      <a:pt x="17" y="61"/>
                    </a:cubicBezTo>
                    <a:cubicBezTo>
                      <a:pt x="14" y="58"/>
                      <a:pt x="10" y="44"/>
                      <a:pt x="12" y="38"/>
                    </a:cubicBezTo>
                    <a:cubicBezTo>
                      <a:pt x="15" y="28"/>
                      <a:pt x="20" y="26"/>
                      <a:pt x="30" y="26"/>
                    </a:cubicBezTo>
                    <a:cubicBezTo>
                      <a:pt x="41" y="26"/>
                      <a:pt x="68" y="38"/>
                      <a:pt x="57" y="58"/>
                    </a:cubicBezTo>
                    <a:cubicBezTo>
                      <a:pt x="46" y="77"/>
                      <a:pt x="80" y="87"/>
                      <a:pt x="92" y="75"/>
                    </a:cubicBezTo>
                    <a:cubicBezTo>
                      <a:pt x="103" y="64"/>
                      <a:pt x="88" y="70"/>
                      <a:pt x="88" y="60"/>
                    </a:cubicBezTo>
                    <a:close/>
                  </a:path>
                </a:pathLst>
              </a:custGeom>
              <a:solidFill>
                <a:schemeClr val="bg1"/>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grpSp>
        <p:grpSp>
          <p:nvGrpSpPr>
            <p:cNvPr id="8" name="Group 157">
              <a:extLst>
                <a:ext uri="{FF2B5EF4-FFF2-40B4-BE49-F238E27FC236}">
                  <a16:creationId xmlns:a16="http://schemas.microsoft.com/office/drawing/2014/main" id="{3F74B4E4-9091-07D9-5D50-6CF09DC87496}"/>
                </a:ext>
              </a:extLst>
            </p:cNvPr>
            <p:cNvGrpSpPr>
              <a:grpSpLocks/>
            </p:cNvGrpSpPr>
            <p:nvPr/>
          </p:nvGrpSpPr>
          <p:grpSpPr bwMode="auto">
            <a:xfrm>
              <a:off x="1878473" y="1865266"/>
              <a:ext cx="254156" cy="657287"/>
              <a:chOff x="940" y="1053"/>
              <a:chExt cx="266" cy="635"/>
            </a:xfrm>
          </p:grpSpPr>
          <p:sp>
            <p:nvSpPr>
              <p:cNvPr id="9" name="Freeform 158">
                <a:extLst>
                  <a:ext uri="{FF2B5EF4-FFF2-40B4-BE49-F238E27FC236}">
                    <a16:creationId xmlns:a16="http://schemas.microsoft.com/office/drawing/2014/main" id="{96A353C6-7816-D9A2-C65F-61F8DADC5097}"/>
                  </a:ext>
                </a:extLst>
              </p:cNvPr>
              <p:cNvSpPr>
                <a:spLocks/>
              </p:cNvSpPr>
              <p:nvPr/>
            </p:nvSpPr>
            <p:spPr bwMode="gray">
              <a:xfrm>
                <a:off x="1007" y="1359"/>
                <a:ext cx="121" cy="329"/>
              </a:xfrm>
              <a:custGeom>
                <a:avLst/>
                <a:gdLst>
                  <a:gd name="T0" fmla="*/ 89 w 90"/>
                  <a:gd name="T1" fmla="*/ 156 h 245"/>
                  <a:gd name="T2" fmla="*/ 90 w 90"/>
                  <a:gd name="T3" fmla="*/ 7 h 245"/>
                  <a:gd name="T4" fmla="*/ 89 w 90"/>
                  <a:gd name="T5" fmla="*/ 5 h 245"/>
                  <a:gd name="T6" fmla="*/ 63 w 90"/>
                  <a:gd name="T7" fmla="*/ 20 h 245"/>
                  <a:gd name="T8" fmla="*/ 12 w 90"/>
                  <a:gd name="T9" fmla="*/ 10 h 245"/>
                  <a:gd name="T10" fmla="*/ 3 w 90"/>
                  <a:gd name="T11" fmla="*/ 0 h 245"/>
                  <a:gd name="T12" fmla="*/ 3 w 90"/>
                  <a:gd name="T13" fmla="*/ 36 h 245"/>
                  <a:gd name="T14" fmla="*/ 2 w 90"/>
                  <a:gd name="T15" fmla="*/ 205 h 245"/>
                  <a:gd name="T16" fmla="*/ 44 w 90"/>
                  <a:gd name="T17" fmla="*/ 204 h 245"/>
                  <a:gd name="T18" fmla="*/ 45 w 90"/>
                  <a:gd name="T19" fmla="*/ 51 h 245"/>
                  <a:gd name="T20" fmla="*/ 36 w 90"/>
                  <a:gd name="T21" fmla="*/ 39 h 245"/>
                  <a:gd name="T22" fmla="*/ 45 w 90"/>
                  <a:gd name="T23" fmla="*/ 51 h 245"/>
                  <a:gd name="T24" fmla="*/ 44 w 90"/>
                  <a:gd name="T25" fmla="*/ 204 h 245"/>
                  <a:gd name="T26" fmla="*/ 44 w 90"/>
                  <a:gd name="T27" fmla="*/ 211 h 245"/>
                  <a:gd name="T28" fmla="*/ 88 w 90"/>
                  <a:gd name="T29" fmla="*/ 218 h 245"/>
                  <a:gd name="T30" fmla="*/ 89 w 90"/>
                  <a:gd name="T31" fmla="*/ 156 h 2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0" h="245">
                    <a:moveTo>
                      <a:pt x="89" y="156"/>
                    </a:moveTo>
                    <a:cubicBezTo>
                      <a:pt x="89" y="140"/>
                      <a:pt x="90" y="47"/>
                      <a:pt x="90" y="7"/>
                    </a:cubicBezTo>
                    <a:cubicBezTo>
                      <a:pt x="89" y="6"/>
                      <a:pt x="89" y="6"/>
                      <a:pt x="89" y="5"/>
                    </a:cubicBezTo>
                    <a:cubicBezTo>
                      <a:pt x="87" y="16"/>
                      <a:pt x="71" y="22"/>
                      <a:pt x="63" y="20"/>
                    </a:cubicBezTo>
                    <a:cubicBezTo>
                      <a:pt x="55" y="19"/>
                      <a:pt x="24" y="13"/>
                      <a:pt x="12" y="10"/>
                    </a:cubicBezTo>
                    <a:cubicBezTo>
                      <a:pt x="6" y="9"/>
                      <a:pt x="4" y="4"/>
                      <a:pt x="3" y="0"/>
                    </a:cubicBezTo>
                    <a:cubicBezTo>
                      <a:pt x="2" y="18"/>
                      <a:pt x="3" y="32"/>
                      <a:pt x="3" y="36"/>
                    </a:cubicBezTo>
                    <a:cubicBezTo>
                      <a:pt x="3" y="49"/>
                      <a:pt x="0" y="181"/>
                      <a:pt x="2" y="205"/>
                    </a:cubicBezTo>
                    <a:cubicBezTo>
                      <a:pt x="3" y="228"/>
                      <a:pt x="43" y="224"/>
                      <a:pt x="44" y="204"/>
                    </a:cubicBezTo>
                    <a:cubicBezTo>
                      <a:pt x="43" y="170"/>
                      <a:pt x="46" y="55"/>
                      <a:pt x="45" y="51"/>
                    </a:cubicBezTo>
                    <a:cubicBezTo>
                      <a:pt x="45" y="47"/>
                      <a:pt x="36" y="46"/>
                      <a:pt x="36" y="39"/>
                    </a:cubicBezTo>
                    <a:cubicBezTo>
                      <a:pt x="36" y="46"/>
                      <a:pt x="45" y="47"/>
                      <a:pt x="45" y="51"/>
                    </a:cubicBezTo>
                    <a:cubicBezTo>
                      <a:pt x="46" y="55"/>
                      <a:pt x="43" y="170"/>
                      <a:pt x="44" y="204"/>
                    </a:cubicBezTo>
                    <a:cubicBezTo>
                      <a:pt x="44" y="206"/>
                      <a:pt x="44" y="211"/>
                      <a:pt x="44" y="211"/>
                    </a:cubicBezTo>
                    <a:cubicBezTo>
                      <a:pt x="46" y="245"/>
                      <a:pt x="87" y="235"/>
                      <a:pt x="88" y="218"/>
                    </a:cubicBezTo>
                    <a:cubicBezTo>
                      <a:pt x="90" y="201"/>
                      <a:pt x="88" y="171"/>
                      <a:pt x="89" y="156"/>
                    </a:cubicBezTo>
                    <a:close/>
                  </a:path>
                </a:pathLst>
              </a:custGeom>
              <a:solidFill>
                <a:srgbClr val="5190C9"/>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0" name="Freeform 159">
                <a:extLst>
                  <a:ext uri="{FF2B5EF4-FFF2-40B4-BE49-F238E27FC236}">
                    <a16:creationId xmlns:a16="http://schemas.microsoft.com/office/drawing/2014/main" id="{436A5156-4FB7-F0A5-45FF-4829F2615F11}"/>
                  </a:ext>
                </a:extLst>
              </p:cNvPr>
              <p:cNvSpPr>
                <a:spLocks/>
              </p:cNvSpPr>
              <p:nvPr/>
            </p:nvSpPr>
            <p:spPr bwMode="gray">
              <a:xfrm>
                <a:off x="940" y="1139"/>
                <a:ext cx="266" cy="310"/>
              </a:xfrm>
              <a:custGeom>
                <a:avLst/>
                <a:gdLst>
                  <a:gd name="T0" fmla="*/ 192 w 198"/>
                  <a:gd name="T1" fmla="*/ 194 h 231"/>
                  <a:gd name="T2" fmla="*/ 169 w 198"/>
                  <a:gd name="T3" fmla="*/ 49 h 231"/>
                  <a:gd name="T4" fmla="*/ 143 w 198"/>
                  <a:gd name="T5" fmla="*/ 24 h 231"/>
                  <a:gd name="T6" fmla="*/ 100 w 198"/>
                  <a:gd name="T7" fmla="*/ 12 h 231"/>
                  <a:gd name="T8" fmla="*/ 60 w 198"/>
                  <a:gd name="T9" fmla="*/ 2 h 231"/>
                  <a:gd name="T10" fmla="*/ 30 w 198"/>
                  <a:gd name="T11" fmla="*/ 11 h 231"/>
                  <a:gd name="T12" fmla="*/ 4 w 198"/>
                  <a:gd name="T13" fmla="*/ 159 h 231"/>
                  <a:gd name="T14" fmla="*/ 36 w 198"/>
                  <a:gd name="T15" fmla="*/ 168 h 231"/>
                  <a:gd name="T16" fmla="*/ 54 w 198"/>
                  <a:gd name="T17" fmla="*/ 47 h 231"/>
                  <a:gd name="T18" fmla="*/ 53 w 198"/>
                  <a:gd name="T19" fmla="*/ 164 h 231"/>
                  <a:gd name="T20" fmla="*/ 62 w 198"/>
                  <a:gd name="T21" fmla="*/ 174 h 231"/>
                  <a:gd name="T22" fmla="*/ 113 w 198"/>
                  <a:gd name="T23" fmla="*/ 188 h 231"/>
                  <a:gd name="T24" fmla="*/ 140 w 198"/>
                  <a:gd name="T25" fmla="*/ 169 h 231"/>
                  <a:gd name="T26" fmla="*/ 140 w 198"/>
                  <a:gd name="T27" fmla="*/ 169 h 231"/>
                  <a:gd name="T28" fmla="*/ 138 w 198"/>
                  <a:gd name="T29" fmla="*/ 87 h 231"/>
                  <a:gd name="T30" fmla="*/ 136 w 198"/>
                  <a:gd name="T31" fmla="*/ 70 h 231"/>
                  <a:gd name="T32" fmla="*/ 136 w 198"/>
                  <a:gd name="T33" fmla="*/ 69 h 231"/>
                  <a:gd name="T34" fmla="*/ 136 w 198"/>
                  <a:gd name="T35" fmla="*/ 70 h 231"/>
                  <a:gd name="T36" fmla="*/ 138 w 198"/>
                  <a:gd name="T37" fmla="*/ 87 h 231"/>
                  <a:gd name="T38" fmla="*/ 159 w 198"/>
                  <a:gd name="T39" fmla="*/ 203 h 231"/>
                  <a:gd name="T40" fmla="*/ 192 w 198"/>
                  <a:gd name="T41" fmla="*/ 194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98" h="231">
                    <a:moveTo>
                      <a:pt x="192" y="194"/>
                    </a:moveTo>
                    <a:cubicBezTo>
                      <a:pt x="189" y="184"/>
                      <a:pt x="172" y="67"/>
                      <a:pt x="169" y="49"/>
                    </a:cubicBezTo>
                    <a:cubicBezTo>
                      <a:pt x="166" y="32"/>
                      <a:pt x="151" y="26"/>
                      <a:pt x="143" y="24"/>
                    </a:cubicBezTo>
                    <a:cubicBezTo>
                      <a:pt x="135" y="21"/>
                      <a:pt x="113" y="16"/>
                      <a:pt x="100" y="12"/>
                    </a:cubicBezTo>
                    <a:cubicBezTo>
                      <a:pt x="88" y="9"/>
                      <a:pt x="69" y="3"/>
                      <a:pt x="60" y="2"/>
                    </a:cubicBezTo>
                    <a:cubicBezTo>
                      <a:pt x="51" y="0"/>
                      <a:pt x="33" y="3"/>
                      <a:pt x="30" y="11"/>
                    </a:cubicBezTo>
                    <a:cubicBezTo>
                      <a:pt x="28" y="17"/>
                      <a:pt x="8" y="139"/>
                      <a:pt x="4" y="159"/>
                    </a:cubicBezTo>
                    <a:cubicBezTo>
                      <a:pt x="0" y="180"/>
                      <a:pt x="31" y="184"/>
                      <a:pt x="36" y="168"/>
                    </a:cubicBezTo>
                    <a:cubicBezTo>
                      <a:pt x="40" y="157"/>
                      <a:pt x="55" y="38"/>
                      <a:pt x="54" y="47"/>
                    </a:cubicBezTo>
                    <a:cubicBezTo>
                      <a:pt x="54" y="53"/>
                      <a:pt x="53" y="121"/>
                      <a:pt x="53" y="164"/>
                    </a:cubicBezTo>
                    <a:cubicBezTo>
                      <a:pt x="54" y="169"/>
                      <a:pt x="56" y="173"/>
                      <a:pt x="62" y="174"/>
                    </a:cubicBezTo>
                    <a:cubicBezTo>
                      <a:pt x="74" y="177"/>
                      <a:pt x="106" y="187"/>
                      <a:pt x="113" y="188"/>
                    </a:cubicBezTo>
                    <a:cubicBezTo>
                      <a:pt x="121" y="190"/>
                      <a:pt x="137" y="180"/>
                      <a:pt x="140" y="169"/>
                    </a:cubicBezTo>
                    <a:cubicBezTo>
                      <a:pt x="140" y="169"/>
                      <a:pt x="140" y="169"/>
                      <a:pt x="140" y="169"/>
                    </a:cubicBezTo>
                    <a:cubicBezTo>
                      <a:pt x="140" y="141"/>
                      <a:pt x="140" y="110"/>
                      <a:pt x="138" y="87"/>
                    </a:cubicBezTo>
                    <a:cubicBezTo>
                      <a:pt x="137" y="78"/>
                      <a:pt x="137" y="73"/>
                      <a:pt x="136" y="70"/>
                    </a:cubicBezTo>
                    <a:cubicBezTo>
                      <a:pt x="136" y="69"/>
                      <a:pt x="136" y="69"/>
                      <a:pt x="136" y="69"/>
                    </a:cubicBezTo>
                    <a:cubicBezTo>
                      <a:pt x="136" y="69"/>
                      <a:pt x="136" y="69"/>
                      <a:pt x="136" y="70"/>
                    </a:cubicBezTo>
                    <a:cubicBezTo>
                      <a:pt x="137" y="75"/>
                      <a:pt x="138" y="81"/>
                      <a:pt x="138" y="87"/>
                    </a:cubicBezTo>
                    <a:cubicBezTo>
                      <a:pt x="141" y="109"/>
                      <a:pt x="148" y="149"/>
                      <a:pt x="159" y="203"/>
                    </a:cubicBezTo>
                    <a:cubicBezTo>
                      <a:pt x="165" y="231"/>
                      <a:pt x="198" y="218"/>
                      <a:pt x="192" y="194"/>
                    </a:cubicBezTo>
                  </a:path>
                </a:pathLst>
              </a:custGeom>
              <a:solidFill>
                <a:srgbClr val="F8F8F8"/>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1" name="Freeform 160">
                <a:extLst>
                  <a:ext uri="{FF2B5EF4-FFF2-40B4-BE49-F238E27FC236}">
                    <a16:creationId xmlns:a16="http://schemas.microsoft.com/office/drawing/2014/main" id="{760FCB24-6BCE-75A2-5EA9-EA136BFCFAF8}"/>
                  </a:ext>
                </a:extLst>
              </p:cNvPr>
              <p:cNvSpPr>
                <a:spLocks/>
              </p:cNvSpPr>
              <p:nvPr/>
            </p:nvSpPr>
            <p:spPr bwMode="gray">
              <a:xfrm>
                <a:off x="1026" y="1122"/>
                <a:ext cx="88" cy="55"/>
              </a:xfrm>
              <a:custGeom>
                <a:avLst/>
                <a:gdLst>
                  <a:gd name="T0" fmla="*/ 29 w 66"/>
                  <a:gd name="T1" fmla="*/ 39 h 41"/>
                  <a:gd name="T2" fmla="*/ 9 w 66"/>
                  <a:gd name="T3" fmla="*/ 23 h 41"/>
                  <a:gd name="T4" fmla="*/ 15 w 66"/>
                  <a:gd name="T5" fmla="*/ 13 h 41"/>
                  <a:gd name="T6" fmla="*/ 53 w 66"/>
                  <a:gd name="T7" fmla="*/ 16 h 41"/>
                  <a:gd name="T8" fmla="*/ 57 w 66"/>
                  <a:gd name="T9" fmla="*/ 30 h 41"/>
                  <a:gd name="T10" fmla="*/ 29 w 66"/>
                  <a:gd name="T11" fmla="*/ 39 h 41"/>
                </a:gdLst>
                <a:ahLst/>
                <a:cxnLst>
                  <a:cxn ang="0">
                    <a:pos x="T0" y="T1"/>
                  </a:cxn>
                  <a:cxn ang="0">
                    <a:pos x="T2" y="T3"/>
                  </a:cxn>
                  <a:cxn ang="0">
                    <a:pos x="T4" y="T5"/>
                  </a:cxn>
                  <a:cxn ang="0">
                    <a:pos x="T6" y="T7"/>
                  </a:cxn>
                  <a:cxn ang="0">
                    <a:pos x="T8" y="T9"/>
                  </a:cxn>
                  <a:cxn ang="0">
                    <a:pos x="T10" y="T11"/>
                  </a:cxn>
                </a:cxnLst>
                <a:rect l="0" t="0" r="r" b="b"/>
                <a:pathLst>
                  <a:path w="66" h="41">
                    <a:moveTo>
                      <a:pt x="29" y="39"/>
                    </a:moveTo>
                    <a:cubicBezTo>
                      <a:pt x="14" y="37"/>
                      <a:pt x="0" y="25"/>
                      <a:pt x="9" y="23"/>
                    </a:cubicBezTo>
                    <a:cubicBezTo>
                      <a:pt x="16" y="21"/>
                      <a:pt x="13" y="16"/>
                      <a:pt x="15" y="13"/>
                    </a:cubicBezTo>
                    <a:cubicBezTo>
                      <a:pt x="18" y="10"/>
                      <a:pt x="53" y="0"/>
                      <a:pt x="53" y="16"/>
                    </a:cubicBezTo>
                    <a:cubicBezTo>
                      <a:pt x="53" y="21"/>
                      <a:pt x="47" y="25"/>
                      <a:pt x="57" y="30"/>
                    </a:cubicBezTo>
                    <a:cubicBezTo>
                      <a:pt x="66" y="33"/>
                      <a:pt x="46" y="41"/>
                      <a:pt x="29" y="39"/>
                    </a:cubicBez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12" name="Oval 161">
                <a:extLst>
                  <a:ext uri="{FF2B5EF4-FFF2-40B4-BE49-F238E27FC236}">
                    <a16:creationId xmlns:a16="http://schemas.microsoft.com/office/drawing/2014/main" id="{AB0ECCC0-0590-4A77-A366-1282B91B09FA}"/>
                  </a:ext>
                </a:extLst>
              </p:cNvPr>
              <p:cNvSpPr>
                <a:spLocks noChangeArrowheads="1"/>
              </p:cNvSpPr>
              <p:nvPr/>
            </p:nvSpPr>
            <p:spPr bwMode="gray">
              <a:xfrm flipH="1">
                <a:off x="1014" y="1053"/>
                <a:ext cx="106" cy="105"/>
              </a:xfrm>
              <a:prstGeom prst="ellipse">
                <a:avLst/>
              </a:prstGeom>
              <a:solidFill>
                <a:schemeClr val="bg1"/>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3" name="Freeform 162">
                <a:extLst>
                  <a:ext uri="{FF2B5EF4-FFF2-40B4-BE49-F238E27FC236}">
                    <a16:creationId xmlns:a16="http://schemas.microsoft.com/office/drawing/2014/main" id="{4DF96367-3B0A-745B-480A-8CA1DCDB71DE}"/>
                  </a:ext>
                </a:extLst>
              </p:cNvPr>
              <p:cNvSpPr>
                <a:spLocks/>
              </p:cNvSpPr>
              <p:nvPr/>
            </p:nvSpPr>
            <p:spPr bwMode="gray">
              <a:xfrm>
                <a:off x="1043" y="1166"/>
                <a:ext cx="32" cy="153"/>
              </a:xfrm>
              <a:custGeom>
                <a:avLst/>
                <a:gdLst>
                  <a:gd name="T0" fmla="*/ 0 w 55"/>
                  <a:gd name="T1" fmla="*/ 0 h 265"/>
                  <a:gd name="T2" fmla="*/ 14 w 55"/>
                  <a:gd name="T3" fmla="*/ 22 h 265"/>
                  <a:gd name="T4" fmla="*/ 5 w 55"/>
                  <a:gd name="T5" fmla="*/ 239 h 265"/>
                  <a:gd name="T6" fmla="*/ 29 w 55"/>
                  <a:gd name="T7" fmla="*/ 265 h 265"/>
                  <a:gd name="T8" fmla="*/ 52 w 55"/>
                  <a:gd name="T9" fmla="*/ 253 h 265"/>
                  <a:gd name="T10" fmla="*/ 38 w 55"/>
                  <a:gd name="T11" fmla="*/ 29 h 265"/>
                  <a:gd name="T12" fmla="*/ 55 w 55"/>
                  <a:gd name="T13" fmla="*/ 15 h 265"/>
                  <a:gd name="T14" fmla="*/ 0 w 55"/>
                  <a:gd name="T15" fmla="*/ 0 h 26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265">
                    <a:moveTo>
                      <a:pt x="0" y="0"/>
                    </a:moveTo>
                    <a:lnTo>
                      <a:pt x="14" y="22"/>
                    </a:lnTo>
                    <a:lnTo>
                      <a:pt x="5" y="239"/>
                    </a:lnTo>
                    <a:lnTo>
                      <a:pt x="29" y="265"/>
                    </a:lnTo>
                    <a:lnTo>
                      <a:pt x="52" y="253"/>
                    </a:lnTo>
                    <a:lnTo>
                      <a:pt x="38" y="29"/>
                    </a:lnTo>
                    <a:lnTo>
                      <a:pt x="55" y="15"/>
                    </a:lnTo>
                    <a:lnTo>
                      <a:pt x="0" y="0"/>
                    </a:lnTo>
                    <a:close/>
                  </a:path>
                </a:pathLst>
              </a:custGeom>
              <a:solidFill>
                <a:srgbClr val="5190C9"/>
              </a:solidFill>
              <a:ln>
                <a:noFill/>
              </a:ln>
              <a:effectLst/>
              <a:extLst>
                <a:ext uri="{91240B29-F687-4F45-9708-019B960494DF}">
                  <a14:hiddenLine xmlns:a14="http://schemas.microsoft.com/office/drawing/2010/main" w="6350" cap="flat" cmpd="sng">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grpSp>
      </p:grpSp>
      <p:grpSp>
        <p:nvGrpSpPr>
          <p:cNvPr id="23" name="Group 22">
            <a:extLst>
              <a:ext uri="{FF2B5EF4-FFF2-40B4-BE49-F238E27FC236}">
                <a16:creationId xmlns:a16="http://schemas.microsoft.com/office/drawing/2014/main" id="{D38B5EBD-E6A7-B0E5-4891-9104DDFC3917}"/>
              </a:ext>
            </a:extLst>
          </p:cNvPr>
          <p:cNvGrpSpPr/>
          <p:nvPr/>
        </p:nvGrpSpPr>
        <p:grpSpPr>
          <a:xfrm>
            <a:off x="3300065" y="1077406"/>
            <a:ext cx="237954" cy="336536"/>
            <a:chOff x="1878473" y="1865266"/>
            <a:chExt cx="464746" cy="657287"/>
          </a:xfrm>
        </p:grpSpPr>
        <p:grpSp>
          <p:nvGrpSpPr>
            <p:cNvPr id="24" name="Group 399">
              <a:extLst>
                <a:ext uri="{FF2B5EF4-FFF2-40B4-BE49-F238E27FC236}">
                  <a16:creationId xmlns:a16="http://schemas.microsoft.com/office/drawing/2014/main" id="{041729A7-2904-C18F-896B-DA295196ABFF}"/>
                </a:ext>
              </a:extLst>
            </p:cNvPr>
            <p:cNvGrpSpPr>
              <a:grpSpLocks/>
            </p:cNvGrpSpPr>
            <p:nvPr/>
          </p:nvGrpSpPr>
          <p:grpSpPr bwMode="auto">
            <a:xfrm>
              <a:off x="2114984" y="1865266"/>
              <a:ext cx="228235" cy="657287"/>
              <a:chOff x="1608" y="2774"/>
              <a:chExt cx="240" cy="638"/>
            </a:xfrm>
          </p:grpSpPr>
          <p:sp>
            <p:nvSpPr>
              <p:cNvPr id="31" name="Freeform 400">
                <a:extLst>
                  <a:ext uri="{FF2B5EF4-FFF2-40B4-BE49-F238E27FC236}">
                    <a16:creationId xmlns:a16="http://schemas.microsoft.com/office/drawing/2014/main" id="{9E76DEA2-2856-C6F6-3AE1-4B21926AA5C4}"/>
                  </a:ext>
                </a:extLst>
              </p:cNvPr>
              <p:cNvSpPr>
                <a:spLocks/>
              </p:cNvSpPr>
              <p:nvPr/>
            </p:nvSpPr>
            <p:spPr bwMode="gray">
              <a:xfrm>
                <a:off x="1668" y="3065"/>
                <a:ext cx="124" cy="347"/>
              </a:xfrm>
              <a:custGeom>
                <a:avLst/>
                <a:gdLst>
                  <a:gd name="T0" fmla="*/ 81 w 92"/>
                  <a:gd name="T1" fmla="*/ 2 h 256"/>
                  <a:gd name="T2" fmla="*/ 81 w 92"/>
                  <a:gd name="T3" fmla="*/ 2 h 256"/>
                  <a:gd name="T4" fmla="*/ 4 w 92"/>
                  <a:gd name="T5" fmla="*/ 0 h 256"/>
                  <a:gd name="T6" fmla="*/ 1 w 92"/>
                  <a:gd name="T7" fmla="*/ 29 h 256"/>
                  <a:gd name="T8" fmla="*/ 11 w 92"/>
                  <a:gd name="T9" fmla="*/ 216 h 256"/>
                  <a:gd name="T10" fmla="*/ 45 w 92"/>
                  <a:gd name="T11" fmla="*/ 215 h 256"/>
                  <a:gd name="T12" fmla="*/ 42 w 92"/>
                  <a:gd name="T13" fmla="*/ 54 h 256"/>
                  <a:gd name="T14" fmla="*/ 33 w 92"/>
                  <a:gd name="T15" fmla="*/ 42 h 256"/>
                  <a:gd name="T16" fmla="*/ 42 w 92"/>
                  <a:gd name="T17" fmla="*/ 54 h 256"/>
                  <a:gd name="T18" fmla="*/ 45 w 92"/>
                  <a:gd name="T19" fmla="*/ 215 h 256"/>
                  <a:gd name="T20" fmla="*/ 45 w 92"/>
                  <a:gd name="T21" fmla="*/ 222 h 256"/>
                  <a:gd name="T22" fmla="*/ 82 w 92"/>
                  <a:gd name="T23" fmla="*/ 229 h 256"/>
                  <a:gd name="T24" fmla="*/ 87 w 92"/>
                  <a:gd name="T25" fmla="*/ 52 h 256"/>
                  <a:gd name="T26" fmla="*/ 81 w 92"/>
                  <a:gd name="T27" fmla="*/ 2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2" h="256">
                    <a:moveTo>
                      <a:pt x="81" y="2"/>
                    </a:moveTo>
                    <a:cubicBezTo>
                      <a:pt x="81" y="3"/>
                      <a:pt x="81" y="3"/>
                      <a:pt x="81" y="2"/>
                    </a:cubicBezTo>
                    <a:cubicBezTo>
                      <a:pt x="78" y="13"/>
                      <a:pt x="3" y="5"/>
                      <a:pt x="4" y="0"/>
                    </a:cubicBezTo>
                    <a:cubicBezTo>
                      <a:pt x="0" y="18"/>
                      <a:pt x="0" y="25"/>
                      <a:pt x="1" y="29"/>
                    </a:cubicBezTo>
                    <a:cubicBezTo>
                      <a:pt x="3" y="48"/>
                      <a:pt x="11" y="129"/>
                      <a:pt x="11" y="216"/>
                    </a:cubicBezTo>
                    <a:cubicBezTo>
                      <a:pt x="11" y="239"/>
                      <a:pt x="44" y="235"/>
                      <a:pt x="45" y="215"/>
                    </a:cubicBezTo>
                    <a:cubicBezTo>
                      <a:pt x="44" y="181"/>
                      <a:pt x="43" y="58"/>
                      <a:pt x="42" y="54"/>
                    </a:cubicBezTo>
                    <a:cubicBezTo>
                      <a:pt x="42" y="50"/>
                      <a:pt x="33" y="49"/>
                      <a:pt x="33" y="42"/>
                    </a:cubicBezTo>
                    <a:cubicBezTo>
                      <a:pt x="33" y="49"/>
                      <a:pt x="42" y="50"/>
                      <a:pt x="42" y="54"/>
                    </a:cubicBezTo>
                    <a:cubicBezTo>
                      <a:pt x="43" y="58"/>
                      <a:pt x="44" y="181"/>
                      <a:pt x="45" y="215"/>
                    </a:cubicBezTo>
                    <a:cubicBezTo>
                      <a:pt x="45" y="217"/>
                      <a:pt x="45" y="222"/>
                      <a:pt x="45" y="222"/>
                    </a:cubicBezTo>
                    <a:cubicBezTo>
                      <a:pt x="47" y="256"/>
                      <a:pt x="82" y="246"/>
                      <a:pt x="82" y="229"/>
                    </a:cubicBezTo>
                    <a:cubicBezTo>
                      <a:pt x="82" y="161"/>
                      <a:pt x="84" y="67"/>
                      <a:pt x="87" y="52"/>
                    </a:cubicBezTo>
                    <a:cubicBezTo>
                      <a:pt x="92" y="27"/>
                      <a:pt x="83" y="5"/>
                      <a:pt x="81" y="2"/>
                    </a:cubicBezTo>
                    <a:close/>
                  </a:path>
                </a:pathLst>
              </a:custGeom>
              <a:solidFill>
                <a:schemeClr val="bg1">
                  <a:lumMod val="65000"/>
                </a:schemeClr>
              </a:solidFill>
              <a:ln w="6350" cap="flat" cmpd="sng">
                <a:solidFill>
                  <a:srgbClr val="5F5F5F"/>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32" name="Freeform 401">
                <a:extLst>
                  <a:ext uri="{FF2B5EF4-FFF2-40B4-BE49-F238E27FC236}">
                    <a16:creationId xmlns:a16="http://schemas.microsoft.com/office/drawing/2014/main" id="{FA549936-823E-E484-6C31-979F518F37EE}"/>
                  </a:ext>
                </a:extLst>
              </p:cNvPr>
              <p:cNvSpPr>
                <a:spLocks noEditPoints="1"/>
              </p:cNvSpPr>
              <p:nvPr/>
            </p:nvSpPr>
            <p:spPr bwMode="gray">
              <a:xfrm>
                <a:off x="1608" y="2862"/>
                <a:ext cx="240" cy="291"/>
              </a:xfrm>
              <a:custGeom>
                <a:avLst/>
                <a:gdLst>
                  <a:gd name="T0" fmla="*/ 172 w 177"/>
                  <a:gd name="T1" fmla="*/ 191 h 215"/>
                  <a:gd name="T2" fmla="*/ 151 w 177"/>
                  <a:gd name="T3" fmla="*/ 43 h 215"/>
                  <a:gd name="T4" fmla="*/ 125 w 177"/>
                  <a:gd name="T5" fmla="*/ 18 h 215"/>
                  <a:gd name="T6" fmla="*/ 91 w 177"/>
                  <a:gd name="T7" fmla="*/ 9 h 215"/>
                  <a:gd name="T8" fmla="*/ 61 w 177"/>
                  <a:gd name="T9" fmla="*/ 1 h 215"/>
                  <a:gd name="T10" fmla="*/ 31 w 177"/>
                  <a:gd name="T11" fmla="*/ 11 h 215"/>
                  <a:gd name="T12" fmla="*/ 4 w 177"/>
                  <a:gd name="T13" fmla="*/ 156 h 215"/>
                  <a:gd name="T14" fmla="*/ 26 w 177"/>
                  <a:gd name="T15" fmla="*/ 165 h 215"/>
                  <a:gd name="T16" fmla="*/ 41 w 177"/>
                  <a:gd name="T17" fmla="*/ 69 h 215"/>
                  <a:gd name="T18" fmla="*/ 49 w 177"/>
                  <a:gd name="T19" fmla="*/ 84 h 215"/>
                  <a:gd name="T20" fmla="*/ 48 w 177"/>
                  <a:gd name="T21" fmla="*/ 150 h 215"/>
                  <a:gd name="T22" fmla="*/ 58 w 177"/>
                  <a:gd name="T23" fmla="*/ 161 h 215"/>
                  <a:gd name="T24" fmla="*/ 102 w 177"/>
                  <a:gd name="T25" fmla="*/ 172 h 215"/>
                  <a:gd name="T26" fmla="*/ 125 w 177"/>
                  <a:gd name="T27" fmla="*/ 152 h 215"/>
                  <a:gd name="T28" fmla="*/ 127 w 177"/>
                  <a:gd name="T29" fmla="*/ 66 h 215"/>
                  <a:gd name="T30" fmla="*/ 129 w 177"/>
                  <a:gd name="T31" fmla="*/ 84 h 215"/>
                  <a:gd name="T32" fmla="*/ 150 w 177"/>
                  <a:gd name="T33" fmla="*/ 200 h 215"/>
                  <a:gd name="T34" fmla="*/ 172 w 177"/>
                  <a:gd name="T35" fmla="*/ 191 h 215"/>
                  <a:gd name="T36" fmla="*/ 43 w 177"/>
                  <a:gd name="T37" fmla="*/ 55 h 215"/>
                  <a:gd name="T38" fmla="*/ 45 w 177"/>
                  <a:gd name="T39" fmla="*/ 44 h 215"/>
                  <a:gd name="T40" fmla="*/ 44 w 177"/>
                  <a:gd name="T41" fmla="*/ 54 h 215"/>
                  <a:gd name="T42" fmla="*/ 44 w 177"/>
                  <a:gd name="T43" fmla="*/ 53 h 215"/>
                  <a:gd name="T44" fmla="*/ 43 w 177"/>
                  <a:gd name="T45" fmla="*/ 55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77" h="215">
                    <a:moveTo>
                      <a:pt x="172" y="191"/>
                    </a:moveTo>
                    <a:cubicBezTo>
                      <a:pt x="168" y="170"/>
                      <a:pt x="154" y="61"/>
                      <a:pt x="151" y="43"/>
                    </a:cubicBezTo>
                    <a:cubicBezTo>
                      <a:pt x="148" y="26"/>
                      <a:pt x="133" y="21"/>
                      <a:pt x="125" y="18"/>
                    </a:cubicBezTo>
                    <a:cubicBezTo>
                      <a:pt x="118" y="16"/>
                      <a:pt x="104" y="13"/>
                      <a:pt x="91" y="9"/>
                    </a:cubicBezTo>
                    <a:cubicBezTo>
                      <a:pt x="80" y="6"/>
                      <a:pt x="70" y="3"/>
                      <a:pt x="61" y="1"/>
                    </a:cubicBezTo>
                    <a:cubicBezTo>
                      <a:pt x="52" y="0"/>
                      <a:pt x="34" y="3"/>
                      <a:pt x="31" y="11"/>
                    </a:cubicBezTo>
                    <a:cubicBezTo>
                      <a:pt x="30" y="16"/>
                      <a:pt x="9" y="136"/>
                      <a:pt x="4" y="156"/>
                    </a:cubicBezTo>
                    <a:cubicBezTo>
                      <a:pt x="0" y="175"/>
                      <a:pt x="22" y="179"/>
                      <a:pt x="26" y="165"/>
                    </a:cubicBezTo>
                    <a:cubicBezTo>
                      <a:pt x="28" y="158"/>
                      <a:pt x="37" y="103"/>
                      <a:pt x="41" y="69"/>
                    </a:cubicBezTo>
                    <a:cubicBezTo>
                      <a:pt x="42" y="75"/>
                      <a:pt x="44" y="80"/>
                      <a:pt x="49" y="84"/>
                    </a:cubicBezTo>
                    <a:cubicBezTo>
                      <a:pt x="52" y="99"/>
                      <a:pt x="54" y="118"/>
                      <a:pt x="48" y="150"/>
                    </a:cubicBezTo>
                    <a:cubicBezTo>
                      <a:pt x="48" y="155"/>
                      <a:pt x="52" y="160"/>
                      <a:pt x="58" y="161"/>
                    </a:cubicBezTo>
                    <a:cubicBezTo>
                      <a:pt x="70" y="163"/>
                      <a:pt x="95" y="170"/>
                      <a:pt x="102" y="172"/>
                    </a:cubicBezTo>
                    <a:cubicBezTo>
                      <a:pt x="111" y="173"/>
                      <a:pt x="129" y="161"/>
                      <a:pt x="125" y="152"/>
                    </a:cubicBezTo>
                    <a:cubicBezTo>
                      <a:pt x="114" y="132"/>
                      <a:pt x="125" y="78"/>
                      <a:pt x="127" y="66"/>
                    </a:cubicBezTo>
                    <a:cubicBezTo>
                      <a:pt x="127" y="66"/>
                      <a:pt x="129" y="78"/>
                      <a:pt x="129" y="84"/>
                    </a:cubicBezTo>
                    <a:cubicBezTo>
                      <a:pt x="132" y="106"/>
                      <a:pt x="140" y="146"/>
                      <a:pt x="150" y="200"/>
                    </a:cubicBezTo>
                    <a:cubicBezTo>
                      <a:pt x="153" y="215"/>
                      <a:pt x="177" y="214"/>
                      <a:pt x="172" y="191"/>
                    </a:cubicBezTo>
                    <a:close/>
                    <a:moveTo>
                      <a:pt x="43" y="55"/>
                    </a:moveTo>
                    <a:cubicBezTo>
                      <a:pt x="45" y="47"/>
                      <a:pt x="45" y="42"/>
                      <a:pt x="45" y="44"/>
                    </a:cubicBezTo>
                    <a:cubicBezTo>
                      <a:pt x="44" y="47"/>
                      <a:pt x="44" y="51"/>
                      <a:pt x="44" y="54"/>
                    </a:cubicBezTo>
                    <a:cubicBezTo>
                      <a:pt x="44" y="53"/>
                      <a:pt x="44" y="53"/>
                      <a:pt x="44" y="53"/>
                    </a:cubicBezTo>
                    <a:cubicBezTo>
                      <a:pt x="44" y="54"/>
                      <a:pt x="44" y="55"/>
                      <a:pt x="43" y="55"/>
                    </a:cubicBezTo>
                    <a:close/>
                  </a:path>
                </a:pathLst>
              </a:custGeom>
              <a:solidFill>
                <a:schemeClr val="accent3">
                  <a:lumMod val="20000"/>
                  <a:lumOff val="80000"/>
                </a:schemeClr>
              </a:solidFill>
              <a:ln w="6350" cap="flat" cmpd="sng">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33" name="Freeform 402">
                <a:extLst>
                  <a:ext uri="{FF2B5EF4-FFF2-40B4-BE49-F238E27FC236}">
                    <a16:creationId xmlns:a16="http://schemas.microsoft.com/office/drawing/2014/main" id="{D2FD41B3-B91A-DF5A-F035-B2CA7CFDF815}"/>
                  </a:ext>
                </a:extLst>
              </p:cNvPr>
              <p:cNvSpPr>
                <a:spLocks/>
              </p:cNvSpPr>
              <p:nvPr/>
            </p:nvSpPr>
            <p:spPr bwMode="gray">
              <a:xfrm>
                <a:off x="1699" y="2877"/>
                <a:ext cx="61" cy="71"/>
              </a:xfrm>
              <a:custGeom>
                <a:avLst/>
                <a:gdLst>
                  <a:gd name="T0" fmla="*/ 0 w 45"/>
                  <a:gd name="T1" fmla="*/ 0 h 52"/>
                  <a:gd name="T2" fmla="*/ 3 w 45"/>
                  <a:gd name="T3" fmla="*/ 52 h 52"/>
                  <a:gd name="T4" fmla="*/ 45 w 45"/>
                  <a:gd name="T5" fmla="*/ 7 h 52"/>
                  <a:gd name="T6" fmla="*/ 0 w 45"/>
                  <a:gd name="T7" fmla="*/ 0 h 52"/>
                </a:gdLst>
                <a:ahLst/>
                <a:cxnLst>
                  <a:cxn ang="0">
                    <a:pos x="T0" y="T1"/>
                  </a:cxn>
                  <a:cxn ang="0">
                    <a:pos x="T2" y="T3"/>
                  </a:cxn>
                  <a:cxn ang="0">
                    <a:pos x="T4" y="T5"/>
                  </a:cxn>
                  <a:cxn ang="0">
                    <a:pos x="T6" y="T7"/>
                  </a:cxn>
                </a:cxnLst>
                <a:rect l="0" t="0" r="r" b="b"/>
                <a:pathLst>
                  <a:path w="45" h="52">
                    <a:moveTo>
                      <a:pt x="0" y="0"/>
                    </a:moveTo>
                    <a:cubicBezTo>
                      <a:pt x="3" y="52"/>
                      <a:pt x="3" y="52"/>
                      <a:pt x="3" y="52"/>
                    </a:cubicBezTo>
                    <a:cubicBezTo>
                      <a:pt x="6" y="40"/>
                      <a:pt x="45" y="7"/>
                      <a:pt x="45" y="7"/>
                    </a:cubicBezTo>
                    <a:lnTo>
                      <a:pt x="0" y="0"/>
                    </a:ln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34" name="Freeform 403">
                <a:extLst>
                  <a:ext uri="{FF2B5EF4-FFF2-40B4-BE49-F238E27FC236}">
                    <a16:creationId xmlns:a16="http://schemas.microsoft.com/office/drawing/2014/main" id="{AA03C8A9-F4F3-C1FB-08DA-7C3F2C230D75}"/>
                  </a:ext>
                </a:extLst>
              </p:cNvPr>
              <p:cNvSpPr>
                <a:spLocks/>
              </p:cNvSpPr>
              <p:nvPr/>
            </p:nvSpPr>
            <p:spPr bwMode="gray">
              <a:xfrm>
                <a:off x="1691" y="2847"/>
                <a:ext cx="78" cy="48"/>
              </a:xfrm>
              <a:custGeom>
                <a:avLst/>
                <a:gdLst>
                  <a:gd name="T0" fmla="*/ 26 w 58"/>
                  <a:gd name="T1" fmla="*/ 34 h 35"/>
                  <a:gd name="T2" fmla="*/ 9 w 58"/>
                  <a:gd name="T3" fmla="*/ 20 h 35"/>
                  <a:gd name="T4" fmla="*/ 14 w 58"/>
                  <a:gd name="T5" fmla="*/ 11 h 35"/>
                  <a:gd name="T6" fmla="*/ 47 w 58"/>
                  <a:gd name="T7" fmla="*/ 14 h 35"/>
                  <a:gd name="T8" fmla="*/ 50 w 58"/>
                  <a:gd name="T9" fmla="*/ 25 h 35"/>
                  <a:gd name="T10" fmla="*/ 26 w 58"/>
                  <a:gd name="T11" fmla="*/ 34 h 35"/>
                </a:gdLst>
                <a:ahLst/>
                <a:cxnLst>
                  <a:cxn ang="0">
                    <a:pos x="T0" y="T1"/>
                  </a:cxn>
                  <a:cxn ang="0">
                    <a:pos x="T2" y="T3"/>
                  </a:cxn>
                  <a:cxn ang="0">
                    <a:pos x="T4" y="T5"/>
                  </a:cxn>
                  <a:cxn ang="0">
                    <a:pos x="T6" y="T7"/>
                  </a:cxn>
                  <a:cxn ang="0">
                    <a:pos x="T8" y="T9"/>
                  </a:cxn>
                  <a:cxn ang="0">
                    <a:pos x="T10" y="T11"/>
                  </a:cxn>
                </a:cxnLst>
                <a:rect l="0" t="0" r="r" b="b"/>
                <a:pathLst>
                  <a:path w="58" h="35">
                    <a:moveTo>
                      <a:pt x="26" y="34"/>
                    </a:moveTo>
                    <a:cubicBezTo>
                      <a:pt x="12" y="32"/>
                      <a:pt x="0" y="22"/>
                      <a:pt x="9" y="20"/>
                    </a:cubicBezTo>
                    <a:cubicBezTo>
                      <a:pt x="15" y="18"/>
                      <a:pt x="12" y="13"/>
                      <a:pt x="14" y="11"/>
                    </a:cubicBezTo>
                    <a:cubicBezTo>
                      <a:pt x="16" y="8"/>
                      <a:pt x="47" y="0"/>
                      <a:pt x="47" y="14"/>
                    </a:cubicBezTo>
                    <a:cubicBezTo>
                      <a:pt x="47" y="18"/>
                      <a:pt x="42" y="22"/>
                      <a:pt x="50" y="25"/>
                    </a:cubicBezTo>
                    <a:cubicBezTo>
                      <a:pt x="58" y="29"/>
                      <a:pt x="40" y="35"/>
                      <a:pt x="26" y="34"/>
                    </a:cubicBez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35" name="Freeform 404">
                <a:extLst>
                  <a:ext uri="{FF2B5EF4-FFF2-40B4-BE49-F238E27FC236}">
                    <a16:creationId xmlns:a16="http://schemas.microsoft.com/office/drawing/2014/main" id="{E8BCA6B6-CF3C-3DE9-372E-43AA5CC202CD}"/>
                  </a:ext>
                </a:extLst>
              </p:cNvPr>
              <p:cNvSpPr>
                <a:spLocks/>
              </p:cNvSpPr>
              <p:nvPr/>
            </p:nvSpPr>
            <p:spPr bwMode="gray">
              <a:xfrm>
                <a:off x="1679" y="2781"/>
                <a:ext cx="98" cy="99"/>
              </a:xfrm>
              <a:custGeom>
                <a:avLst/>
                <a:gdLst>
                  <a:gd name="T0" fmla="*/ 35 w 73"/>
                  <a:gd name="T1" fmla="*/ 1 h 73"/>
                  <a:gd name="T2" fmla="*/ 0 w 73"/>
                  <a:gd name="T3" fmla="*/ 38 h 73"/>
                  <a:gd name="T4" fmla="*/ 38 w 73"/>
                  <a:gd name="T5" fmla="*/ 72 h 73"/>
                  <a:gd name="T6" fmla="*/ 72 w 73"/>
                  <a:gd name="T7" fmla="*/ 35 h 73"/>
                  <a:gd name="T8" fmla="*/ 35 w 73"/>
                  <a:gd name="T9" fmla="*/ 1 h 73"/>
                </a:gdLst>
                <a:ahLst/>
                <a:cxnLst>
                  <a:cxn ang="0">
                    <a:pos x="T0" y="T1"/>
                  </a:cxn>
                  <a:cxn ang="0">
                    <a:pos x="T2" y="T3"/>
                  </a:cxn>
                  <a:cxn ang="0">
                    <a:pos x="T4" y="T5"/>
                  </a:cxn>
                  <a:cxn ang="0">
                    <a:pos x="T6" y="T7"/>
                  </a:cxn>
                  <a:cxn ang="0">
                    <a:pos x="T8" y="T9"/>
                  </a:cxn>
                </a:cxnLst>
                <a:rect l="0" t="0" r="r" b="b"/>
                <a:pathLst>
                  <a:path w="73" h="73">
                    <a:moveTo>
                      <a:pt x="35" y="1"/>
                    </a:moveTo>
                    <a:cubicBezTo>
                      <a:pt x="15" y="2"/>
                      <a:pt x="0" y="19"/>
                      <a:pt x="0" y="38"/>
                    </a:cubicBezTo>
                    <a:cubicBezTo>
                      <a:pt x="1" y="58"/>
                      <a:pt x="18" y="73"/>
                      <a:pt x="38" y="72"/>
                    </a:cubicBezTo>
                    <a:cubicBezTo>
                      <a:pt x="58" y="71"/>
                      <a:pt x="73" y="55"/>
                      <a:pt x="72" y="35"/>
                    </a:cubicBezTo>
                    <a:cubicBezTo>
                      <a:pt x="71" y="16"/>
                      <a:pt x="54" y="0"/>
                      <a:pt x="35" y="1"/>
                    </a:cubicBezTo>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36" name="Freeform 405">
                <a:extLst>
                  <a:ext uri="{FF2B5EF4-FFF2-40B4-BE49-F238E27FC236}">
                    <a16:creationId xmlns:a16="http://schemas.microsoft.com/office/drawing/2014/main" id="{51C32F8D-0A28-3BEF-DBC1-925E774726C1}"/>
                  </a:ext>
                </a:extLst>
              </p:cNvPr>
              <p:cNvSpPr>
                <a:spLocks/>
              </p:cNvSpPr>
              <p:nvPr/>
            </p:nvSpPr>
            <p:spPr bwMode="gray">
              <a:xfrm>
                <a:off x="1679" y="2781"/>
                <a:ext cx="98" cy="99"/>
              </a:xfrm>
              <a:custGeom>
                <a:avLst/>
                <a:gdLst>
                  <a:gd name="T0" fmla="*/ 35 w 73"/>
                  <a:gd name="T1" fmla="*/ 1 h 73"/>
                  <a:gd name="T2" fmla="*/ 0 w 73"/>
                  <a:gd name="T3" fmla="*/ 38 h 73"/>
                  <a:gd name="T4" fmla="*/ 38 w 73"/>
                  <a:gd name="T5" fmla="*/ 72 h 73"/>
                  <a:gd name="T6" fmla="*/ 72 w 73"/>
                  <a:gd name="T7" fmla="*/ 35 h 73"/>
                  <a:gd name="T8" fmla="*/ 35 w 73"/>
                  <a:gd name="T9" fmla="*/ 1 h 73"/>
                </a:gdLst>
                <a:ahLst/>
                <a:cxnLst>
                  <a:cxn ang="0">
                    <a:pos x="T0" y="T1"/>
                  </a:cxn>
                  <a:cxn ang="0">
                    <a:pos x="T2" y="T3"/>
                  </a:cxn>
                  <a:cxn ang="0">
                    <a:pos x="T4" y="T5"/>
                  </a:cxn>
                  <a:cxn ang="0">
                    <a:pos x="T6" y="T7"/>
                  </a:cxn>
                  <a:cxn ang="0">
                    <a:pos x="T8" y="T9"/>
                  </a:cxn>
                </a:cxnLst>
                <a:rect l="0" t="0" r="r" b="b"/>
                <a:pathLst>
                  <a:path w="73" h="73">
                    <a:moveTo>
                      <a:pt x="35" y="1"/>
                    </a:moveTo>
                    <a:cubicBezTo>
                      <a:pt x="15" y="2"/>
                      <a:pt x="0" y="19"/>
                      <a:pt x="0" y="38"/>
                    </a:cubicBezTo>
                    <a:cubicBezTo>
                      <a:pt x="1" y="58"/>
                      <a:pt x="18" y="73"/>
                      <a:pt x="38" y="72"/>
                    </a:cubicBezTo>
                    <a:cubicBezTo>
                      <a:pt x="58" y="71"/>
                      <a:pt x="73" y="55"/>
                      <a:pt x="72" y="35"/>
                    </a:cubicBezTo>
                    <a:cubicBezTo>
                      <a:pt x="71" y="16"/>
                      <a:pt x="54" y="0"/>
                      <a:pt x="35" y="1"/>
                    </a:cubicBezTo>
                  </a:path>
                </a:pathLst>
              </a:custGeom>
              <a:noFill/>
              <a:ln w="6350" cap="flat" cmpd="sng">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fi-FI" sz="1013"/>
              </a:p>
            </p:txBody>
          </p:sp>
          <p:sp>
            <p:nvSpPr>
              <p:cNvPr id="37" name="Freeform 406">
                <a:extLst>
                  <a:ext uri="{FF2B5EF4-FFF2-40B4-BE49-F238E27FC236}">
                    <a16:creationId xmlns:a16="http://schemas.microsoft.com/office/drawing/2014/main" id="{809A1725-0C9A-1017-D82D-51939CD8E5C4}"/>
                  </a:ext>
                </a:extLst>
              </p:cNvPr>
              <p:cNvSpPr>
                <a:spLocks/>
              </p:cNvSpPr>
              <p:nvPr/>
            </p:nvSpPr>
            <p:spPr bwMode="gray">
              <a:xfrm>
                <a:off x="1658" y="2934"/>
                <a:ext cx="27" cy="49"/>
              </a:xfrm>
              <a:custGeom>
                <a:avLst/>
                <a:gdLst>
                  <a:gd name="T0" fmla="*/ 7 w 20"/>
                  <a:gd name="T1" fmla="*/ 0 h 36"/>
                  <a:gd name="T2" fmla="*/ 20 w 20"/>
                  <a:gd name="T3" fmla="*/ 36 h 36"/>
                </a:gdLst>
                <a:ahLst/>
                <a:cxnLst>
                  <a:cxn ang="0">
                    <a:pos x="T0" y="T1"/>
                  </a:cxn>
                  <a:cxn ang="0">
                    <a:pos x="T2" y="T3"/>
                  </a:cxn>
                </a:cxnLst>
                <a:rect l="0" t="0" r="r" b="b"/>
                <a:pathLst>
                  <a:path w="20" h="36">
                    <a:moveTo>
                      <a:pt x="7" y="0"/>
                    </a:moveTo>
                    <a:cubicBezTo>
                      <a:pt x="3" y="9"/>
                      <a:pt x="0" y="30"/>
                      <a:pt x="20" y="36"/>
                    </a:cubicBezTo>
                  </a:path>
                </a:pathLst>
              </a:custGeom>
              <a:noFill/>
              <a:ln w="6350" cap="flat" cmpd="sng">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fi-FI" sz="1013"/>
              </a:p>
            </p:txBody>
          </p:sp>
          <p:sp>
            <p:nvSpPr>
              <p:cNvPr id="38" name="Freeform 407">
                <a:extLst>
                  <a:ext uri="{FF2B5EF4-FFF2-40B4-BE49-F238E27FC236}">
                    <a16:creationId xmlns:a16="http://schemas.microsoft.com/office/drawing/2014/main" id="{CCE0558D-10C2-9A5C-797D-E3D205368741}"/>
                  </a:ext>
                </a:extLst>
              </p:cNvPr>
              <p:cNvSpPr>
                <a:spLocks/>
              </p:cNvSpPr>
              <p:nvPr/>
            </p:nvSpPr>
            <p:spPr bwMode="gray">
              <a:xfrm>
                <a:off x="1712" y="2949"/>
                <a:ext cx="26" cy="47"/>
              </a:xfrm>
              <a:custGeom>
                <a:avLst/>
                <a:gdLst>
                  <a:gd name="T0" fmla="*/ 7 w 19"/>
                  <a:gd name="T1" fmla="*/ 0 h 35"/>
                  <a:gd name="T2" fmla="*/ 19 w 19"/>
                  <a:gd name="T3" fmla="*/ 35 h 35"/>
                </a:gdLst>
                <a:ahLst/>
                <a:cxnLst>
                  <a:cxn ang="0">
                    <a:pos x="T0" y="T1"/>
                  </a:cxn>
                  <a:cxn ang="0">
                    <a:pos x="T2" y="T3"/>
                  </a:cxn>
                </a:cxnLst>
                <a:rect l="0" t="0" r="r" b="b"/>
                <a:pathLst>
                  <a:path w="19" h="35">
                    <a:moveTo>
                      <a:pt x="7" y="0"/>
                    </a:moveTo>
                    <a:cubicBezTo>
                      <a:pt x="3" y="8"/>
                      <a:pt x="0" y="29"/>
                      <a:pt x="19" y="35"/>
                    </a:cubicBezTo>
                  </a:path>
                </a:pathLst>
              </a:custGeom>
              <a:solidFill>
                <a:srgbClr val="5F5F5F"/>
              </a:solidFill>
              <a:ln w="6350" cap="flat" cmpd="sng">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39" name="Freeform 408">
                <a:extLst>
                  <a:ext uri="{FF2B5EF4-FFF2-40B4-BE49-F238E27FC236}">
                    <a16:creationId xmlns:a16="http://schemas.microsoft.com/office/drawing/2014/main" id="{156132A2-5620-A07E-1349-8E2CB48AC301}"/>
                  </a:ext>
                </a:extLst>
              </p:cNvPr>
              <p:cNvSpPr>
                <a:spLocks/>
              </p:cNvSpPr>
              <p:nvPr/>
            </p:nvSpPr>
            <p:spPr bwMode="gray">
              <a:xfrm>
                <a:off x="1664" y="2774"/>
                <a:ext cx="139" cy="118"/>
              </a:xfrm>
              <a:custGeom>
                <a:avLst/>
                <a:gdLst>
                  <a:gd name="T0" fmla="*/ 88 w 103"/>
                  <a:gd name="T1" fmla="*/ 60 h 87"/>
                  <a:gd name="T2" fmla="*/ 58 w 103"/>
                  <a:gd name="T3" fmla="*/ 6 h 87"/>
                  <a:gd name="T4" fmla="*/ 10 w 103"/>
                  <a:gd name="T5" fmla="*/ 39 h 87"/>
                  <a:gd name="T6" fmla="*/ 9 w 103"/>
                  <a:gd name="T7" fmla="*/ 39 h 87"/>
                  <a:gd name="T8" fmla="*/ 0 w 103"/>
                  <a:gd name="T9" fmla="*/ 59 h 87"/>
                  <a:gd name="T10" fmla="*/ 17 w 103"/>
                  <a:gd name="T11" fmla="*/ 61 h 87"/>
                  <a:gd name="T12" fmla="*/ 12 w 103"/>
                  <a:gd name="T13" fmla="*/ 38 h 87"/>
                  <a:gd name="T14" fmla="*/ 30 w 103"/>
                  <a:gd name="T15" fmla="*/ 26 h 87"/>
                  <a:gd name="T16" fmla="*/ 57 w 103"/>
                  <a:gd name="T17" fmla="*/ 58 h 87"/>
                  <a:gd name="T18" fmla="*/ 92 w 103"/>
                  <a:gd name="T19" fmla="*/ 75 h 87"/>
                  <a:gd name="T20" fmla="*/ 88 w 103"/>
                  <a:gd name="T21" fmla="*/ 60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3" h="87">
                    <a:moveTo>
                      <a:pt x="88" y="60"/>
                    </a:moveTo>
                    <a:cubicBezTo>
                      <a:pt x="88" y="34"/>
                      <a:pt x="82" y="13"/>
                      <a:pt x="58" y="6"/>
                    </a:cubicBezTo>
                    <a:cubicBezTo>
                      <a:pt x="36" y="0"/>
                      <a:pt x="8" y="13"/>
                      <a:pt x="10" y="39"/>
                    </a:cubicBezTo>
                    <a:cubicBezTo>
                      <a:pt x="9" y="39"/>
                      <a:pt x="9" y="39"/>
                      <a:pt x="9" y="39"/>
                    </a:cubicBezTo>
                    <a:cubicBezTo>
                      <a:pt x="9" y="45"/>
                      <a:pt x="9" y="61"/>
                      <a:pt x="0" y="59"/>
                    </a:cubicBezTo>
                    <a:cubicBezTo>
                      <a:pt x="0" y="62"/>
                      <a:pt x="24" y="69"/>
                      <a:pt x="17" y="61"/>
                    </a:cubicBezTo>
                    <a:cubicBezTo>
                      <a:pt x="14" y="58"/>
                      <a:pt x="10" y="44"/>
                      <a:pt x="12" y="38"/>
                    </a:cubicBezTo>
                    <a:cubicBezTo>
                      <a:pt x="15" y="28"/>
                      <a:pt x="20" y="26"/>
                      <a:pt x="30" y="26"/>
                    </a:cubicBezTo>
                    <a:cubicBezTo>
                      <a:pt x="41" y="26"/>
                      <a:pt x="68" y="38"/>
                      <a:pt x="57" y="58"/>
                    </a:cubicBezTo>
                    <a:cubicBezTo>
                      <a:pt x="46" y="77"/>
                      <a:pt x="80" y="87"/>
                      <a:pt x="92" y="75"/>
                    </a:cubicBezTo>
                    <a:cubicBezTo>
                      <a:pt x="103" y="64"/>
                      <a:pt x="88" y="70"/>
                      <a:pt x="88" y="60"/>
                    </a:cubicBezTo>
                    <a:close/>
                  </a:path>
                </a:pathLst>
              </a:custGeom>
              <a:solidFill>
                <a:schemeClr val="bg1"/>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grpSp>
        <p:grpSp>
          <p:nvGrpSpPr>
            <p:cNvPr id="25" name="Group 157">
              <a:extLst>
                <a:ext uri="{FF2B5EF4-FFF2-40B4-BE49-F238E27FC236}">
                  <a16:creationId xmlns:a16="http://schemas.microsoft.com/office/drawing/2014/main" id="{70CA43DC-2AFB-A8F2-5E1C-E447981335F7}"/>
                </a:ext>
              </a:extLst>
            </p:cNvPr>
            <p:cNvGrpSpPr>
              <a:grpSpLocks/>
            </p:cNvGrpSpPr>
            <p:nvPr/>
          </p:nvGrpSpPr>
          <p:grpSpPr bwMode="auto">
            <a:xfrm>
              <a:off x="1878473" y="1865266"/>
              <a:ext cx="254156" cy="657287"/>
              <a:chOff x="940" y="1053"/>
              <a:chExt cx="266" cy="635"/>
            </a:xfrm>
          </p:grpSpPr>
          <p:sp>
            <p:nvSpPr>
              <p:cNvPr id="26" name="Freeform 158">
                <a:extLst>
                  <a:ext uri="{FF2B5EF4-FFF2-40B4-BE49-F238E27FC236}">
                    <a16:creationId xmlns:a16="http://schemas.microsoft.com/office/drawing/2014/main" id="{B8A4A7BF-6B50-4FD4-3E7C-1AE0D5E3DCC7}"/>
                  </a:ext>
                </a:extLst>
              </p:cNvPr>
              <p:cNvSpPr>
                <a:spLocks/>
              </p:cNvSpPr>
              <p:nvPr/>
            </p:nvSpPr>
            <p:spPr bwMode="gray">
              <a:xfrm>
                <a:off x="1007" y="1359"/>
                <a:ext cx="121" cy="329"/>
              </a:xfrm>
              <a:custGeom>
                <a:avLst/>
                <a:gdLst>
                  <a:gd name="T0" fmla="*/ 89 w 90"/>
                  <a:gd name="T1" fmla="*/ 156 h 245"/>
                  <a:gd name="T2" fmla="*/ 90 w 90"/>
                  <a:gd name="T3" fmla="*/ 7 h 245"/>
                  <a:gd name="T4" fmla="*/ 89 w 90"/>
                  <a:gd name="T5" fmla="*/ 5 h 245"/>
                  <a:gd name="T6" fmla="*/ 63 w 90"/>
                  <a:gd name="T7" fmla="*/ 20 h 245"/>
                  <a:gd name="T8" fmla="*/ 12 w 90"/>
                  <a:gd name="T9" fmla="*/ 10 h 245"/>
                  <a:gd name="T10" fmla="*/ 3 w 90"/>
                  <a:gd name="T11" fmla="*/ 0 h 245"/>
                  <a:gd name="T12" fmla="*/ 3 w 90"/>
                  <a:gd name="T13" fmla="*/ 36 h 245"/>
                  <a:gd name="T14" fmla="*/ 2 w 90"/>
                  <a:gd name="T15" fmla="*/ 205 h 245"/>
                  <a:gd name="T16" fmla="*/ 44 w 90"/>
                  <a:gd name="T17" fmla="*/ 204 h 245"/>
                  <a:gd name="T18" fmla="*/ 45 w 90"/>
                  <a:gd name="T19" fmla="*/ 51 h 245"/>
                  <a:gd name="T20" fmla="*/ 36 w 90"/>
                  <a:gd name="T21" fmla="*/ 39 h 245"/>
                  <a:gd name="T22" fmla="*/ 45 w 90"/>
                  <a:gd name="T23" fmla="*/ 51 h 245"/>
                  <a:gd name="T24" fmla="*/ 44 w 90"/>
                  <a:gd name="T25" fmla="*/ 204 h 245"/>
                  <a:gd name="T26" fmla="*/ 44 w 90"/>
                  <a:gd name="T27" fmla="*/ 211 h 245"/>
                  <a:gd name="T28" fmla="*/ 88 w 90"/>
                  <a:gd name="T29" fmla="*/ 218 h 245"/>
                  <a:gd name="T30" fmla="*/ 89 w 90"/>
                  <a:gd name="T31" fmla="*/ 156 h 2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0" h="245">
                    <a:moveTo>
                      <a:pt x="89" y="156"/>
                    </a:moveTo>
                    <a:cubicBezTo>
                      <a:pt x="89" y="140"/>
                      <a:pt x="90" y="47"/>
                      <a:pt x="90" y="7"/>
                    </a:cubicBezTo>
                    <a:cubicBezTo>
                      <a:pt x="89" y="6"/>
                      <a:pt x="89" y="6"/>
                      <a:pt x="89" y="5"/>
                    </a:cubicBezTo>
                    <a:cubicBezTo>
                      <a:pt x="87" y="16"/>
                      <a:pt x="71" y="22"/>
                      <a:pt x="63" y="20"/>
                    </a:cubicBezTo>
                    <a:cubicBezTo>
                      <a:pt x="55" y="19"/>
                      <a:pt x="24" y="13"/>
                      <a:pt x="12" y="10"/>
                    </a:cubicBezTo>
                    <a:cubicBezTo>
                      <a:pt x="6" y="9"/>
                      <a:pt x="4" y="4"/>
                      <a:pt x="3" y="0"/>
                    </a:cubicBezTo>
                    <a:cubicBezTo>
                      <a:pt x="2" y="18"/>
                      <a:pt x="3" y="32"/>
                      <a:pt x="3" y="36"/>
                    </a:cubicBezTo>
                    <a:cubicBezTo>
                      <a:pt x="3" y="49"/>
                      <a:pt x="0" y="181"/>
                      <a:pt x="2" y="205"/>
                    </a:cubicBezTo>
                    <a:cubicBezTo>
                      <a:pt x="3" y="228"/>
                      <a:pt x="43" y="224"/>
                      <a:pt x="44" y="204"/>
                    </a:cubicBezTo>
                    <a:cubicBezTo>
                      <a:pt x="43" y="170"/>
                      <a:pt x="46" y="55"/>
                      <a:pt x="45" y="51"/>
                    </a:cubicBezTo>
                    <a:cubicBezTo>
                      <a:pt x="45" y="47"/>
                      <a:pt x="36" y="46"/>
                      <a:pt x="36" y="39"/>
                    </a:cubicBezTo>
                    <a:cubicBezTo>
                      <a:pt x="36" y="46"/>
                      <a:pt x="45" y="47"/>
                      <a:pt x="45" y="51"/>
                    </a:cubicBezTo>
                    <a:cubicBezTo>
                      <a:pt x="46" y="55"/>
                      <a:pt x="43" y="170"/>
                      <a:pt x="44" y="204"/>
                    </a:cubicBezTo>
                    <a:cubicBezTo>
                      <a:pt x="44" y="206"/>
                      <a:pt x="44" y="211"/>
                      <a:pt x="44" y="211"/>
                    </a:cubicBezTo>
                    <a:cubicBezTo>
                      <a:pt x="46" y="245"/>
                      <a:pt x="87" y="235"/>
                      <a:pt x="88" y="218"/>
                    </a:cubicBezTo>
                    <a:cubicBezTo>
                      <a:pt x="90" y="201"/>
                      <a:pt x="88" y="171"/>
                      <a:pt x="89" y="156"/>
                    </a:cubicBezTo>
                    <a:close/>
                  </a:path>
                </a:pathLst>
              </a:custGeom>
              <a:solidFill>
                <a:srgbClr val="5190C9"/>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27" name="Freeform 159">
                <a:extLst>
                  <a:ext uri="{FF2B5EF4-FFF2-40B4-BE49-F238E27FC236}">
                    <a16:creationId xmlns:a16="http://schemas.microsoft.com/office/drawing/2014/main" id="{B1F09803-13BC-118A-4212-88F933F5088C}"/>
                  </a:ext>
                </a:extLst>
              </p:cNvPr>
              <p:cNvSpPr>
                <a:spLocks/>
              </p:cNvSpPr>
              <p:nvPr/>
            </p:nvSpPr>
            <p:spPr bwMode="gray">
              <a:xfrm>
                <a:off x="940" y="1139"/>
                <a:ext cx="266" cy="310"/>
              </a:xfrm>
              <a:custGeom>
                <a:avLst/>
                <a:gdLst>
                  <a:gd name="T0" fmla="*/ 192 w 198"/>
                  <a:gd name="T1" fmla="*/ 194 h 231"/>
                  <a:gd name="T2" fmla="*/ 169 w 198"/>
                  <a:gd name="T3" fmla="*/ 49 h 231"/>
                  <a:gd name="T4" fmla="*/ 143 w 198"/>
                  <a:gd name="T5" fmla="*/ 24 h 231"/>
                  <a:gd name="T6" fmla="*/ 100 w 198"/>
                  <a:gd name="T7" fmla="*/ 12 h 231"/>
                  <a:gd name="T8" fmla="*/ 60 w 198"/>
                  <a:gd name="T9" fmla="*/ 2 h 231"/>
                  <a:gd name="T10" fmla="*/ 30 w 198"/>
                  <a:gd name="T11" fmla="*/ 11 h 231"/>
                  <a:gd name="T12" fmla="*/ 4 w 198"/>
                  <a:gd name="T13" fmla="*/ 159 h 231"/>
                  <a:gd name="T14" fmla="*/ 36 w 198"/>
                  <a:gd name="T15" fmla="*/ 168 h 231"/>
                  <a:gd name="T16" fmla="*/ 54 w 198"/>
                  <a:gd name="T17" fmla="*/ 47 h 231"/>
                  <a:gd name="T18" fmla="*/ 53 w 198"/>
                  <a:gd name="T19" fmla="*/ 164 h 231"/>
                  <a:gd name="T20" fmla="*/ 62 w 198"/>
                  <a:gd name="T21" fmla="*/ 174 h 231"/>
                  <a:gd name="T22" fmla="*/ 113 w 198"/>
                  <a:gd name="T23" fmla="*/ 188 h 231"/>
                  <a:gd name="T24" fmla="*/ 140 w 198"/>
                  <a:gd name="T25" fmla="*/ 169 h 231"/>
                  <a:gd name="T26" fmla="*/ 140 w 198"/>
                  <a:gd name="T27" fmla="*/ 169 h 231"/>
                  <a:gd name="T28" fmla="*/ 138 w 198"/>
                  <a:gd name="T29" fmla="*/ 87 h 231"/>
                  <a:gd name="T30" fmla="*/ 136 w 198"/>
                  <a:gd name="T31" fmla="*/ 70 h 231"/>
                  <a:gd name="T32" fmla="*/ 136 w 198"/>
                  <a:gd name="T33" fmla="*/ 69 h 231"/>
                  <a:gd name="T34" fmla="*/ 136 w 198"/>
                  <a:gd name="T35" fmla="*/ 70 h 231"/>
                  <a:gd name="T36" fmla="*/ 138 w 198"/>
                  <a:gd name="T37" fmla="*/ 87 h 231"/>
                  <a:gd name="T38" fmla="*/ 159 w 198"/>
                  <a:gd name="T39" fmla="*/ 203 h 231"/>
                  <a:gd name="T40" fmla="*/ 192 w 198"/>
                  <a:gd name="T41" fmla="*/ 194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98" h="231">
                    <a:moveTo>
                      <a:pt x="192" y="194"/>
                    </a:moveTo>
                    <a:cubicBezTo>
                      <a:pt x="189" y="184"/>
                      <a:pt x="172" y="67"/>
                      <a:pt x="169" y="49"/>
                    </a:cubicBezTo>
                    <a:cubicBezTo>
                      <a:pt x="166" y="32"/>
                      <a:pt x="151" y="26"/>
                      <a:pt x="143" y="24"/>
                    </a:cubicBezTo>
                    <a:cubicBezTo>
                      <a:pt x="135" y="21"/>
                      <a:pt x="113" y="16"/>
                      <a:pt x="100" y="12"/>
                    </a:cubicBezTo>
                    <a:cubicBezTo>
                      <a:pt x="88" y="9"/>
                      <a:pt x="69" y="3"/>
                      <a:pt x="60" y="2"/>
                    </a:cubicBezTo>
                    <a:cubicBezTo>
                      <a:pt x="51" y="0"/>
                      <a:pt x="33" y="3"/>
                      <a:pt x="30" y="11"/>
                    </a:cubicBezTo>
                    <a:cubicBezTo>
                      <a:pt x="28" y="17"/>
                      <a:pt x="8" y="139"/>
                      <a:pt x="4" y="159"/>
                    </a:cubicBezTo>
                    <a:cubicBezTo>
                      <a:pt x="0" y="180"/>
                      <a:pt x="31" y="184"/>
                      <a:pt x="36" y="168"/>
                    </a:cubicBezTo>
                    <a:cubicBezTo>
                      <a:pt x="40" y="157"/>
                      <a:pt x="55" y="38"/>
                      <a:pt x="54" y="47"/>
                    </a:cubicBezTo>
                    <a:cubicBezTo>
                      <a:pt x="54" y="53"/>
                      <a:pt x="53" y="121"/>
                      <a:pt x="53" y="164"/>
                    </a:cubicBezTo>
                    <a:cubicBezTo>
                      <a:pt x="54" y="169"/>
                      <a:pt x="56" y="173"/>
                      <a:pt x="62" y="174"/>
                    </a:cubicBezTo>
                    <a:cubicBezTo>
                      <a:pt x="74" y="177"/>
                      <a:pt x="106" y="187"/>
                      <a:pt x="113" y="188"/>
                    </a:cubicBezTo>
                    <a:cubicBezTo>
                      <a:pt x="121" y="190"/>
                      <a:pt x="137" y="180"/>
                      <a:pt x="140" y="169"/>
                    </a:cubicBezTo>
                    <a:cubicBezTo>
                      <a:pt x="140" y="169"/>
                      <a:pt x="140" y="169"/>
                      <a:pt x="140" y="169"/>
                    </a:cubicBezTo>
                    <a:cubicBezTo>
                      <a:pt x="140" y="141"/>
                      <a:pt x="140" y="110"/>
                      <a:pt x="138" y="87"/>
                    </a:cubicBezTo>
                    <a:cubicBezTo>
                      <a:pt x="137" y="78"/>
                      <a:pt x="137" y="73"/>
                      <a:pt x="136" y="70"/>
                    </a:cubicBezTo>
                    <a:cubicBezTo>
                      <a:pt x="136" y="69"/>
                      <a:pt x="136" y="69"/>
                      <a:pt x="136" y="69"/>
                    </a:cubicBezTo>
                    <a:cubicBezTo>
                      <a:pt x="136" y="69"/>
                      <a:pt x="136" y="69"/>
                      <a:pt x="136" y="70"/>
                    </a:cubicBezTo>
                    <a:cubicBezTo>
                      <a:pt x="137" y="75"/>
                      <a:pt x="138" y="81"/>
                      <a:pt x="138" y="87"/>
                    </a:cubicBezTo>
                    <a:cubicBezTo>
                      <a:pt x="141" y="109"/>
                      <a:pt x="148" y="149"/>
                      <a:pt x="159" y="203"/>
                    </a:cubicBezTo>
                    <a:cubicBezTo>
                      <a:pt x="165" y="231"/>
                      <a:pt x="198" y="218"/>
                      <a:pt x="192" y="194"/>
                    </a:cubicBezTo>
                  </a:path>
                </a:pathLst>
              </a:custGeom>
              <a:solidFill>
                <a:srgbClr val="F8F8F8"/>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28" name="Freeform 160">
                <a:extLst>
                  <a:ext uri="{FF2B5EF4-FFF2-40B4-BE49-F238E27FC236}">
                    <a16:creationId xmlns:a16="http://schemas.microsoft.com/office/drawing/2014/main" id="{50FFD10B-5C34-B026-07D2-39432D46DE36}"/>
                  </a:ext>
                </a:extLst>
              </p:cNvPr>
              <p:cNvSpPr>
                <a:spLocks/>
              </p:cNvSpPr>
              <p:nvPr/>
            </p:nvSpPr>
            <p:spPr bwMode="gray">
              <a:xfrm>
                <a:off x="1026" y="1122"/>
                <a:ext cx="88" cy="55"/>
              </a:xfrm>
              <a:custGeom>
                <a:avLst/>
                <a:gdLst>
                  <a:gd name="T0" fmla="*/ 29 w 66"/>
                  <a:gd name="T1" fmla="*/ 39 h 41"/>
                  <a:gd name="T2" fmla="*/ 9 w 66"/>
                  <a:gd name="T3" fmla="*/ 23 h 41"/>
                  <a:gd name="T4" fmla="*/ 15 w 66"/>
                  <a:gd name="T5" fmla="*/ 13 h 41"/>
                  <a:gd name="T6" fmla="*/ 53 w 66"/>
                  <a:gd name="T7" fmla="*/ 16 h 41"/>
                  <a:gd name="T8" fmla="*/ 57 w 66"/>
                  <a:gd name="T9" fmla="*/ 30 h 41"/>
                  <a:gd name="T10" fmla="*/ 29 w 66"/>
                  <a:gd name="T11" fmla="*/ 39 h 41"/>
                </a:gdLst>
                <a:ahLst/>
                <a:cxnLst>
                  <a:cxn ang="0">
                    <a:pos x="T0" y="T1"/>
                  </a:cxn>
                  <a:cxn ang="0">
                    <a:pos x="T2" y="T3"/>
                  </a:cxn>
                  <a:cxn ang="0">
                    <a:pos x="T4" y="T5"/>
                  </a:cxn>
                  <a:cxn ang="0">
                    <a:pos x="T6" y="T7"/>
                  </a:cxn>
                  <a:cxn ang="0">
                    <a:pos x="T8" y="T9"/>
                  </a:cxn>
                  <a:cxn ang="0">
                    <a:pos x="T10" y="T11"/>
                  </a:cxn>
                </a:cxnLst>
                <a:rect l="0" t="0" r="r" b="b"/>
                <a:pathLst>
                  <a:path w="66" h="41">
                    <a:moveTo>
                      <a:pt x="29" y="39"/>
                    </a:moveTo>
                    <a:cubicBezTo>
                      <a:pt x="14" y="37"/>
                      <a:pt x="0" y="25"/>
                      <a:pt x="9" y="23"/>
                    </a:cubicBezTo>
                    <a:cubicBezTo>
                      <a:pt x="16" y="21"/>
                      <a:pt x="13" y="16"/>
                      <a:pt x="15" y="13"/>
                    </a:cubicBezTo>
                    <a:cubicBezTo>
                      <a:pt x="18" y="10"/>
                      <a:pt x="53" y="0"/>
                      <a:pt x="53" y="16"/>
                    </a:cubicBezTo>
                    <a:cubicBezTo>
                      <a:pt x="53" y="21"/>
                      <a:pt x="47" y="25"/>
                      <a:pt x="57" y="30"/>
                    </a:cubicBezTo>
                    <a:cubicBezTo>
                      <a:pt x="66" y="33"/>
                      <a:pt x="46" y="41"/>
                      <a:pt x="29" y="39"/>
                    </a:cubicBez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29" name="Oval 161">
                <a:extLst>
                  <a:ext uri="{FF2B5EF4-FFF2-40B4-BE49-F238E27FC236}">
                    <a16:creationId xmlns:a16="http://schemas.microsoft.com/office/drawing/2014/main" id="{E2CBD1EE-EFBC-D677-8669-FE818F5D918B}"/>
                  </a:ext>
                </a:extLst>
              </p:cNvPr>
              <p:cNvSpPr>
                <a:spLocks noChangeArrowheads="1"/>
              </p:cNvSpPr>
              <p:nvPr/>
            </p:nvSpPr>
            <p:spPr bwMode="gray">
              <a:xfrm flipH="1">
                <a:off x="1014" y="1053"/>
                <a:ext cx="106" cy="105"/>
              </a:xfrm>
              <a:prstGeom prst="ellipse">
                <a:avLst/>
              </a:prstGeom>
              <a:solidFill>
                <a:schemeClr val="bg1"/>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30" name="Freeform 162">
                <a:extLst>
                  <a:ext uri="{FF2B5EF4-FFF2-40B4-BE49-F238E27FC236}">
                    <a16:creationId xmlns:a16="http://schemas.microsoft.com/office/drawing/2014/main" id="{580F45ED-FAB8-48A4-4488-D9F9E00246F5}"/>
                  </a:ext>
                </a:extLst>
              </p:cNvPr>
              <p:cNvSpPr>
                <a:spLocks/>
              </p:cNvSpPr>
              <p:nvPr/>
            </p:nvSpPr>
            <p:spPr bwMode="gray">
              <a:xfrm>
                <a:off x="1043" y="1166"/>
                <a:ext cx="32" cy="153"/>
              </a:xfrm>
              <a:custGeom>
                <a:avLst/>
                <a:gdLst>
                  <a:gd name="T0" fmla="*/ 0 w 55"/>
                  <a:gd name="T1" fmla="*/ 0 h 265"/>
                  <a:gd name="T2" fmla="*/ 14 w 55"/>
                  <a:gd name="T3" fmla="*/ 22 h 265"/>
                  <a:gd name="T4" fmla="*/ 5 w 55"/>
                  <a:gd name="T5" fmla="*/ 239 h 265"/>
                  <a:gd name="T6" fmla="*/ 29 w 55"/>
                  <a:gd name="T7" fmla="*/ 265 h 265"/>
                  <a:gd name="T8" fmla="*/ 52 w 55"/>
                  <a:gd name="T9" fmla="*/ 253 h 265"/>
                  <a:gd name="T10" fmla="*/ 38 w 55"/>
                  <a:gd name="T11" fmla="*/ 29 h 265"/>
                  <a:gd name="T12" fmla="*/ 55 w 55"/>
                  <a:gd name="T13" fmla="*/ 15 h 265"/>
                  <a:gd name="T14" fmla="*/ 0 w 55"/>
                  <a:gd name="T15" fmla="*/ 0 h 26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265">
                    <a:moveTo>
                      <a:pt x="0" y="0"/>
                    </a:moveTo>
                    <a:lnTo>
                      <a:pt x="14" y="22"/>
                    </a:lnTo>
                    <a:lnTo>
                      <a:pt x="5" y="239"/>
                    </a:lnTo>
                    <a:lnTo>
                      <a:pt x="29" y="265"/>
                    </a:lnTo>
                    <a:lnTo>
                      <a:pt x="52" y="253"/>
                    </a:lnTo>
                    <a:lnTo>
                      <a:pt x="38" y="29"/>
                    </a:lnTo>
                    <a:lnTo>
                      <a:pt x="55" y="15"/>
                    </a:lnTo>
                    <a:lnTo>
                      <a:pt x="0" y="0"/>
                    </a:lnTo>
                    <a:close/>
                  </a:path>
                </a:pathLst>
              </a:custGeom>
              <a:solidFill>
                <a:srgbClr val="5190C9"/>
              </a:solidFill>
              <a:ln>
                <a:noFill/>
              </a:ln>
              <a:effectLst/>
              <a:extLst>
                <a:ext uri="{91240B29-F687-4F45-9708-019B960494DF}">
                  <a14:hiddenLine xmlns:a14="http://schemas.microsoft.com/office/drawing/2010/main" w="6350" cap="flat" cmpd="sng">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grpSp>
      </p:grpSp>
      <p:grpSp>
        <p:nvGrpSpPr>
          <p:cNvPr id="40" name="Group 39">
            <a:extLst>
              <a:ext uri="{FF2B5EF4-FFF2-40B4-BE49-F238E27FC236}">
                <a16:creationId xmlns:a16="http://schemas.microsoft.com/office/drawing/2014/main" id="{823AF1FF-72C3-B025-714D-968AA8D3C017}"/>
              </a:ext>
            </a:extLst>
          </p:cNvPr>
          <p:cNvGrpSpPr/>
          <p:nvPr/>
        </p:nvGrpSpPr>
        <p:grpSpPr>
          <a:xfrm>
            <a:off x="4834163" y="1081098"/>
            <a:ext cx="237954" cy="336536"/>
            <a:chOff x="1878473" y="1865266"/>
            <a:chExt cx="464746" cy="657287"/>
          </a:xfrm>
        </p:grpSpPr>
        <p:grpSp>
          <p:nvGrpSpPr>
            <p:cNvPr id="41" name="Group 399">
              <a:extLst>
                <a:ext uri="{FF2B5EF4-FFF2-40B4-BE49-F238E27FC236}">
                  <a16:creationId xmlns:a16="http://schemas.microsoft.com/office/drawing/2014/main" id="{F6E6F53B-0A7E-37FD-F715-85F20F59328A}"/>
                </a:ext>
              </a:extLst>
            </p:cNvPr>
            <p:cNvGrpSpPr>
              <a:grpSpLocks/>
            </p:cNvGrpSpPr>
            <p:nvPr/>
          </p:nvGrpSpPr>
          <p:grpSpPr bwMode="auto">
            <a:xfrm>
              <a:off x="2114984" y="1865266"/>
              <a:ext cx="228235" cy="657287"/>
              <a:chOff x="1608" y="2774"/>
              <a:chExt cx="240" cy="638"/>
            </a:xfrm>
          </p:grpSpPr>
          <p:sp>
            <p:nvSpPr>
              <p:cNvPr id="48" name="Freeform 400">
                <a:extLst>
                  <a:ext uri="{FF2B5EF4-FFF2-40B4-BE49-F238E27FC236}">
                    <a16:creationId xmlns:a16="http://schemas.microsoft.com/office/drawing/2014/main" id="{B420B8F4-D356-1C34-017E-AA567890EA9D}"/>
                  </a:ext>
                </a:extLst>
              </p:cNvPr>
              <p:cNvSpPr>
                <a:spLocks/>
              </p:cNvSpPr>
              <p:nvPr/>
            </p:nvSpPr>
            <p:spPr bwMode="gray">
              <a:xfrm>
                <a:off x="1668" y="3065"/>
                <a:ext cx="124" cy="347"/>
              </a:xfrm>
              <a:custGeom>
                <a:avLst/>
                <a:gdLst>
                  <a:gd name="T0" fmla="*/ 81 w 92"/>
                  <a:gd name="T1" fmla="*/ 2 h 256"/>
                  <a:gd name="T2" fmla="*/ 81 w 92"/>
                  <a:gd name="T3" fmla="*/ 2 h 256"/>
                  <a:gd name="T4" fmla="*/ 4 w 92"/>
                  <a:gd name="T5" fmla="*/ 0 h 256"/>
                  <a:gd name="T6" fmla="*/ 1 w 92"/>
                  <a:gd name="T7" fmla="*/ 29 h 256"/>
                  <a:gd name="T8" fmla="*/ 11 w 92"/>
                  <a:gd name="T9" fmla="*/ 216 h 256"/>
                  <a:gd name="T10" fmla="*/ 45 w 92"/>
                  <a:gd name="T11" fmla="*/ 215 h 256"/>
                  <a:gd name="T12" fmla="*/ 42 w 92"/>
                  <a:gd name="T13" fmla="*/ 54 h 256"/>
                  <a:gd name="T14" fmla="*/ 33 w 92"/>
                  <a:gd name="T15" fmla="*/ 42 h 256"/>
                  <a:gd name="T16" fmla="*/ 42 w 92"/>
                  <a:gd name="T17" fmla="*/ 54 h 256"/>
                  <a:gd name="T18" fmla="*/ 45 w 92"/>
                  <a:gd name="T19" fmla="*/ 215 h 256"/>
                  <a:gd name="T20" fmla="*/ 45 w 92"/>
                  <a:gd name="T21" fmla="*/ 222 h 256"/>
                  <a:gd name="T22" fmla="*/ 82 w 92"/>
                  <a:gd name="T23" fmla="*/ 229 h 256"/>
                  <a:gd name="T24" fmla="*/ 87 w 92"/>
                  <a:gd name="T25" fmla="*/ 52 h 256"/>
                  <a:gd name="T26" fmla="*/ 81 w 92"/>
                  <a:gd name="T27" fmla="*/ 2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2" h="256">
                    <a:moveTo>
                      <a:pt x="81" y="2"/>
                    </a:moveTo>
                    <a:cubicBezTo>
                      <a:pt x="81" y="3"/>
                      <a:pt x="81" y="3"/>
                      <a:pt x="81" y="2"/>
                    </a:cubicBezTo>
                    <a:cubicBezTo>
                      <a:pt x="78" y="13"/>
                      <a:pt x="3" y="5"/>
                      <a:pt x="4" y="0"/>
                    </a:cubicBezTo>
                    <a:cubicBezTo>
                      <a:pt x="0" y="18"/>
                      <a:pt x="0" y="25"/>
                      <a:pt x="1" y="29"/>
                    </a:cubicBezTo>
                    <a:cubicBezTo>
                      <a:pt x="3" y="48"/>
                      <a:pt x="11" y="129"/>
                      <a:pt x="11" y="216"/>
                    </a:cubicBezTo>
                    <a:cubicBezTo>
                      <a:pt x="11" y="239"/>
                      <a:pt x="44" y="235"/>
                      <a:pt x="45" y="215"/>
                    </a:cubicBezTo>
                    <a:cubicBezTo>
                      <a:pt x="44" y="181"/>
                      <a:pt x="43" y="58"/>
                      <a:pt x="42" y="54"/>
                    </a:cubicBezTo>
                    <a:cubicBezTo>
                      <a:pt x="42" y="50"/>
                      <a:pt x="33" y="49"/>
                      <a:pt x="33" y="42"/>
                    </a:cubicBezTo>
                    <a:cubicBezTo>
                      <a:pt x="33" y="49"/>
                      <a:pt x="42" y="50"/>
                      <a:pt x="42" y="54"/>
                    </a:cubicBezTo>
                    <a:cubicBezTo>
                      <a:pt x="43" y="58"/>
                      <a:pt x="44" y="181"/>
                      <a:pt x="45" y="215"/>
                    </a:cubicBezTo>
                    <a:cubicBezTo>
                      <a:pt x="45" y="217"/>
                      <a:pt x="45" y="222"/>
                      <a:pt x="45" y="222"/>
                    </a:cubicBezTo>
                    <a:cubicBezTo>
                      <a:pt x="47" y="256"/>
                      <a:pt x="82" y="246"/>
                      <a:pt x="82" y="229"/>
                    </a:cubicBezTo>
                    <a:cubicBezTo>
                      <a:pt x="82" y="161"/>
                      <a:pt x="84" y="67"/>
                      <a:pt x="87" y="52"/>
                    </a:cubicBezTo>
                    <a:cubicBezTo>
                      <a:pt x="92" y="27"/>
                      <a:pt x="83" y="5"/>
                      <a:pt x="81" y="2"/>
                    </a:cubicBezTo>
                    <a:close/>
                  </a:path>
                </a:pathLst>
              </a:custGeom>
              <a:solidFill>
                <a:schemeClr val="bg1">
                  <a:lumMod val="65000"/>
                </a:schemeClr>
              </a:solidFill>
              <a:ln w="6350" cap="flat" cmpd="sng">
                <a:solidFill>
                  <a:srgbClr val="5F5F5F"/>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49" name="Freeform 401">
                <a:extLst>
                  <a:ext uri="{FF2B5EF4-FFF2-40B4-BE49-F238E27FC236}">
                    <a16:creationId xmlns:a16="http://schemas.microsoft.com/office/drawing/2014/main" id="{57644AAE-7255-B8B6-96E8-6CDDBB98E9EF}"/>
                  </a:ext>
                </a:extLst>
              </p:cNvPr>
              <p:cNvSpPr>
                <a:spLocks noEditPoints="1"/>
              </p:cNvSpPr>
              <p:nvPr/>
            </p:nvSpPr>
            <p:spPr bwMode="gray">
              <a:xfrm>
                <a:off x="1608" y="2862"/>
                <a:ext cx="240" cy="291"/>
              </a:xfrm>
              <a:custGeom>
                <a:avLst/>
                <a:gdLst>
                  <a:gd name="T0" fmla="*/ 172 w 177"/>
                  <a:gd name="T1" fmla="*/ 191 h 215"/>
                  <a:gd name="T2" fmla="*/ 151 w 177"/>
                  <a:gd name="T3" fmla="*/ 43 h 215"/>
                  <a:gd name="T4" fmla="*/ 125 w 177"/>
                  <a:gd name="T5" fmla="*/ 18 h 215"/>
                  <a:gd name="T6" fmla="*/ 91 w 177"/>
                  <a:gd name="T7" fmla="*/ 9 h 215"/>
                  <a:gd name="T8" fmla="*/ 61 w 177"/>
                  <a:gd name="T9" fmla="*/ 1 h 215"/>
                  <a:gd name="T10" fmla="*/ 31 w 177"/>
                  <a:gd name="T11" fmla="*/ 11 h 215"/>
                  <a:gd name="T12" fmla="*/ 4 w 177"/>
                  <a:gd name="T13" fmla="*/ 156 h 215"/>
                  <a:gd name="T14" fmla="*/ 26 w 177"/>
                  <a:gd name="T15" fmla="*/ 165 h 215"/>
                  <a:gd name="T16" fmla="*/ 41 w 177"/>
                  <a:gd name="T17" fmla="*/ 69 h 215"/>
                  <a:gd name="T18" fmla="*/ 49 w 177"/>
                  <a:gd name="T19" fmla="*/ 84 h 215"/>
                  <a:gd name="T20" fmla="*/ 48 w 177"/>
                  <a:gd name="T21" fmla="*/ 150 h 215"/>
                  <a:gd name="T22" fmla="*/ 58 w 177"/>
                  <a:gd name="T23" fmla="*/ 161 h 215"/>
                  <a:gd name="T24" fmla="*/ 102 w 177"/>
                  <a:gd name="T25" fmla="*/ 172 h 215"/>
                  <a:gd name="T26" fmla="*/ 125 w 177"/>
                  <a:gd name="T27" fmla="*/ 152 h 215"/>
                  <a:gd name="T28" fmla="*/ 127 w 177"/>
                  <a:gd name="T29" fmla="*/ 66 h 215"/>
                  <a:gd name="T30" fmla="*/ 129 w 177"/>
                  <a:gd name="T31" fmla="*/ 84 h 215"/>
                  <a:gd name="T32" fmla="*/ 150 w 177"/>
                  <a:gd name="T33" fmla="*/ 200 h 215"/>
                  <a:gd name="T34" fmla="*/ 172 w 177"/>
                  <a:gd name="T35" fmla="*/ 191 h 215"/>
                  <a:gd name="T36" fmla="*/ 43 w 177"/>
                  <a:gd name="T37" fmla="*/ 55 h 215"/>
                  <a:gd name="T38" fmla="*/ 45 w 177"/>
                  <a:gd name="T39" fmla="*/ 44 h 215"/>
                  <a:gd name="T40" fmla="*/ 44 w 177"/>
                  <a:gd name="T41" fmla="*/ 54 h 215"/>
                  <a:gd name="T42" fmla="*/ 44 w 177"/>
                  <a:gd name="T43" fmla="*/ 53 h 215"/>
                  <a:gd name="T44" fmla="*/ 43 w 177"/>
                  <a:gd name="T45" fmla="*/ 55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77" h="215">
                    <a:moveTo>
                      <a:pt x="172" y="191"/>
                    </a:moveTo>
                    <a:cubicBezTo>
                      <a:pt x="168" y="170"/>
                      <a:pt x="154" y="61"/>
                      <a:pt x="151" y="43"/>
                    </a:cubicBezTo>
                    <a:cubicBezTo>
                      <a:pt x="148" y="26"/>
                      <a:pt x="133" y="21"/>
                      <a:pt x="125" y="18"/>
                    </a:cubicBezTo>
                    <a:cubicBezTo>
                      <a:pt x="118" y="16"/>
                      <a:pt x="104" y="13"/>
                      <a:pt x="91" y="9"/>
                    </a:cubicBezTo>
                    <a:cubicBezTo>
                      <a:pt x="80" y="6"/>
                      <a:pt x="70" y="3"/>
                      <a:pt x="61" y="1"/>
                    </a:cubicBezTo>
                    <a:cubicBezTo>
                      <a:pt x="52" y="0"/>
                      <a:pt x="34" y="3"/>
                      <a:pt x="31" y="11"/>
                    </a:cubicBezTo>
                    <a:cubicBezTo>
                      <a:pt x="30" y="16"/>
                      <a:pt x="9" y="136"/>
                      <a:pt x="4" y="156"/>
                    </a:cubicBezTo>
                    <a:cubicBezTo>
                      <a:pt x="0" y="175"/>
                      <a:pt x="22" y="179"/>
                      <a:pt x="26" y="165"/>
                    </a:cubicBezTo>
                    <a:cubicBezTo>
                      <a:pt x="28" y="158"/>
                      <a:pt x="37" y="103"/>
                      <a:pt x="41" y="69"/>
                    </a:cubicBezTo>
                    <a:cubicBezTo>
                      <a:pt x="42" y="75"/>
                      <a:pt x="44" y="80"/>
                      <a:pt x="49" y="84"/>
                    </a:cubicBezTo>
                    <a:cubicBezTo>
                      <a:pt x="52" y="99"/>
                      <a:pt x="54" y="118"/>
                      <a:pt x="48" y="150"/>
                    </a:cubicBezTo>
                    <a:cubicBezTo>
                      <a:pt x="48" y="155"/>
                      <a:pt x="52" y="160"/>
                      <a:pt x="58" y="161"/>
                    </a:cubicBezTo>
                    <a:cubicBezTo>
                      <a:pt x="70" y="163"/>
                      <a:pt x="95" y="170"/>
                      <a:pt x="102" y="172"/>
                    </a:cubicBezTo>
                    <a:cubicBezTo>
                      <a:pt x="111" y="173"/>
                      <a:pt x="129" y="161"/>
                      <a:pt x="125" y="152"/>
                    </a:cubicBezTo>
                    <a:cubicBezTo>
                      <a:pt x="114" y="132"/>
                      <a:pt x="125" y="78"/>
                      <a:pt x="127" y="66"/>
                    </a:cubicBezTo>
                    <a:cubicBezTo>
                      <a:pt x="127" y="66"/>
                      <a:pt x="129" y="78"/>
                      <a:pt x="129" y="84"/>
                    </a:cubicBezTo>
                    <a:cubicBezTo>
                      <a:pt x="132" y="106"/>
                      <a:pt x="140" y="146"/>
                      <a:pt x="150" y="200"/>
                    </a:cubicBezTo>
                    <a:cubicBezTo>
                      <a:pt x="153" y="215"/>
                      <a:pt x="177" y="214"/>
                      <a:pt x="172" y="191"/>
                    </a:cubicBezTo>
                    <a:close/>
                    <a:moveTo>
                      <a:pt x="43" y="55"/>
                    </a:moveTo>
                    <a:cubicBezTo>
                      <a:pt x="45" y="47"/>
                      <a:pt x="45" y="42"/>
                      <a:pt x="45" y="44"/>
                    </a:cubicBezTo>
                    <a:cubicBezTo>
                      <a:pt x="44" y="47"/>
                      <a:pt x="44" y="51"/>
                      <a:pt x="44" y="54"/>
                    </a:cubicBezTo>
                    <a:cubicBezTo>
                      <a:pt x="44" y="53"/>
                      <a:pt x="44" y="53"/>
                      <a:pt x="44" y="53"/>
                    </a:cubicBezTo>
                    <a:cubicBezTo>
                      <a:pt x="44" y="54"/>
                      <a:pt x="44" y="55"/>
                      <a:pt x="43" y="55"/>
                    </a:cubicBezTo>
                    <a:close/>
                  </a:path>
                </a:pathLst>
              </a:custGeom>
              <a:solidFill>
                <a:schemeClr val="accent3">
                  <a:lumMod val="20000"/>
                  <a:lumOff val="80000"/>
                </a:schemeClr>
              </a:solidFill>
              <a:ln w="6350" cap="flat" cmpd="sng">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50" name="Freeform 402">
                <a:extLst>
                  <a:ext uri="{FF2B5EF4-FFF2-40B4-BE49-F238E27FC236}">
                    <a16:creationId xmlns:a16="http://schemas.microsoft.com/office/drawing/2014/main" id="{93325CEF-CF14-815F-E44C-0E403320527C}"/>
                  </a:ext>
                </a:extLst>
              </p:cNvPr>
              <p:cNvSpPr>
                <a:spLocks/>
              </p:cNvSpPr>
              <p:nvPr/>
            </p:nvSpPr>
            <p:spPr bwMode="gray">
              <a:xfrm>
                <a:off x="1699" y="2877"/>
                <a:ext cx="61" cy="71"/>
              </a:xfrm>
              <a:custGeom>
                <a:avLst/>
                <a:gdLst>
                  <a:gd name="T0" fmla="*/ 0 w 45"/>
                  <a:gd name="T1" fmla="*/ 0 h 52"/>
                  <a:gd name="T2" fmla="*/ 3 w 45"/>
                  <a:gd name="T3" fmla="*/ 52 h 52"/>
                  <a:gd name="T4" fmla="*/ 45 w 45"/>
                  <a:gd name="T5" fmla="*/ 7 h 52"/>
                  <a:gd name="T6" fmla="*/ 0 w 45"/>
                  <a:gd name="T7" fmla="*/ 0 h 52"/>
                </a:gdLst>
                <a:ahLst/>
                <a:cxnLst>
                  <a:cxn ang="0">
                    <a:pos x="T0" y="T1"/>
                  </a:cxn>
                  <a:cxn ang="0">
                    <a:pos x="T2" y="T3"/>
                  </a:cxn>
                  <a:cxn ang="0">
                    <a:pos x="T4" y="T5"/>
                  </a:cxn>
                  <a:cxn ang="0">
                    <a:pos x="T6" y="T7"/>
                  </a:cxn>
                </a:cxnLst>
                <a:rect l="0" t="0" r="r" b="b"/>
                <a:pathLst>
                  <a:path w="45" h="52">
                    <a:moveTo>
                      <a:pt x="0" y="0"/>
                    </a:moveTo>
                    <a:cubicBezTo>
                      <a:pt x="3" y="52"/>
                      <a:pt x="3" y="52"/>
                      <a:pt x="3" y="52"/>
                    </a:cubicBezTo>
                    <a:cubicBezTo>
                      <a:pt x="6" y="40"/>
                      <a:pt x="45" y="7"/>
                      <a:pt x="45" y="7"/>
                    </a:cubicBezTo>
                    <a:lnTo>
                      <a:pt x="0" y="0"/>
                    </a:ln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51" name="Freeform 403">
                <a:extLst>
                  <a:ext uri="{FF2B5EF4-FFF2-40B4-BE49-F238E27FC236}">
                    <a16:creationId xmlns:a16="http://schemas.microsoft.com/office/drawing/2014/main" id="{0F3FF49D-7E4F-E310-3EA4-119F88B57BE1}"/>
                  </a:ext>
                </a:extLst>
              </p:cNvPr>
              <p:cNvSpPr>
                <a:spLocks/>
              </p:cNvSpPr>
              <p:nvPr/>
            </p:nvSpPr>
            <p:spPr bwMode="gray">
              <a:xfrm>
                <a:off x="1691" y="2847"/>
                <a:ext cx="78" cy="48"/>
              </a:xfrm>
              <a:custGeom>
                <a:avLst/>
                <a:gdLst>
                  <a:gd name="T0" fmla="*/ 26 w 58"/>
                  <a:gd name="T1" fmla="*/ 34 h 35"/>
                  <a:gd name="T2" fmla="*/ 9 w 58"/>
                  <a:gd name="T3" fmla="*/ 20 h 35"/>
                  <a:gd name="T4" fmla="*/ 14 w 58"/>
                  <a:gd name="T5" fmla="*/ 11 h 35"/>
                  <a:gd name="T6" fmla="*/ 47 w 58"/>
                  <a:gd name="T7" fmla="*/ 14 h 35"/>
                  <a:gd name="T8" fmla="*/ 50 w 58"/>
                  <a:gd name="T9" fmla="*/ 25 h 35"/>
                  <a:gd name="T10" fmla="*/ 26 w 58"/>
                  <a:gd name="T11" fmla="*/ 34 h 35"/>
                </a:gdLst>
                <a:ahLst/>
                <a:cxnLst>
                  <a:cxn ang="0">
                    <a:pos x="T0" y="T1"/>
                  </a:cxn>
                  <a:cxn ang="0">
                    <a:pos x="T2" y="T3"/>
                  </a:cxn>
                  <a:cxn ang="0">
                    <a:pos x="T4" y="T5"/>
                  </a:cxn>
                  <a:cxn ang="0">
                    <a:pos x="T6" y="T7"/>
                  </a:cxn>
                  <a:cxn ang="0">
                    <a:pos x="T8" y="T9"/>
                  </a:cxn>
                  <a:cxn ang="0">
                    <a:pos x="T10" y="T11"/>
                  </a:cxn>
                </a:cxnLst>
                <a:rect l="0" t="0" r="r" b="b"/>
                <a:pathLst>
                  <a:path w="58" h="35">
                    <a:moveTo>
                      <a:pt x="26" y="34"/>
                    </a:moveTo>
                    <a:cubicBezTo>
                      <a:pt x="12" y="32"/>
                      <a:pt x="0" y="22"/>
                      <a:pt x="9" y="20"/>
                    </a:cubicBezTo>
                    <a:cubicBezTo>
                      <a:pt x="15" y="18"/>
                      <a:pt x="12" y="13"/>
                      <a:pt x="14" y="11"/>
                    </a:cubicBezTo>
                    <a:cubicBezTo>
                      <a:pt x="16" y="8"/>
                      <a:pt x="47" y="0"/>
                      <a:pt x="47" y="14"/>
                    </a:cubicBezTo>
                    <a:cubicBezTo>
                      <a:pt x="47" y="18"/>
                      <a:pt x="42" y="22"/>
                      <a:pt x="50" y="25"/>
                    </a:cubicBezTo>
                    <a:cubicBezTo>
                      <a:pt x="58" y="29"/>
                      <a:pt x="40" y="35"/>
                      <a:pt x="26" y="34"/>
                    </a:cubicBez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52" name="Freeform 404">
                <a:extLst>
                  <a:ext uri="{FF2B5EF4-FFF2-40B4-BE49-F238E27FC236}">
                    <a16:creationId xmlns:a16="http://schemas.microsoft.com/office/drawing/2014/main" id="{CA90828A-1A01-B69B-0667-5823DB30B689}"/>
                  </a:ext>
                </a:extLst>
              </p:cNvPr>
              <p:cNvSpPr>
                <a:spLocks/>
              </p:cNvSpPr>
              <p:nvPr/>
            </p:nvSpPr>
            <p:spPr bwMode="gray">
              <a:xfrm>
                <a:off x="1679" y="2781"/>
                <a:ext cx="98" cy="99"/>
              </a:xfrm>
              <a:custGeom>
                <a:avLst/>
                <a:gdLst>
                  <a:gd name="T0" fmla="*/ 35 w 73"/>
                  <a:gd name="T1" fmla="*/ 1 h 73"/>
                  <a:gd name="T2" fmla="*/ 0 w 73"/>
                  <a:gd name="T3" fmla="*/ 38 h 73"/>
                  <a:gd name="T4" fmla="*/ 38 w 73"/>
                  <a:gd name="T5" fmla="*/ 72 h 73"/>
                  <a:gd name="T6" fmla="*/ 72 w 73"/>
                  <a:gd name="T7" fmla="*/ 35 h 73"/>
                  <a:gd name="T8" fmla="*/ 35 w 73"/>
                  <a:gd name="T9" fmla="*/ 1 h 73"/>
                </a:gdLst>
                <a:ahLst/>
                <a:cxnLst>
                  <a:cxn ang="0">
                    <a:pos x="T0" y="T1"/>
                  </a:cxn>
                  <a:cxn ang="0">
                    <a:pos x="T2" y="T3"/>
                  </a:cxn>
                  <a:cxn ang="0">
                    <a:pos x="T4" y="T5"/>
                  </a:cxn>
                  <a:cxn ang="0">
                    <a:pos x="T6" y="T7"/>
                  </a:cxn>
                  <a:cxn ang="0">
                    <a:pos x="T8" y="T9"/>
                  </a:cxn>
                </a:cxnLst>
                <a:rect l="0" t="0" r="r" b="b"/>
                <a:pathLst>
                  <a:path w="73" h="73">
                    <a:moveTo>
                      <a:pt x="35" y="1"/>
                    </a:moveTo>
                    <a:cubicBezTo>
                      <a:pt x="15" y="2"/>
                      <a:pt x="0" y="19"/>
                      <a:pt x="0" y="38"/>
                    </a:cubicBezTo>
                    <a:cubicBezTo>
                      <a:pt x="1" y="58"/>
                      <a:pt x="18" y="73"/>
                      <a:pt x="38" y="72"/>
                    </a:cubicBezTo>
                    <a:cubicBezTo>
                      <a:pt x="58" y="71"/>
                      <a:pt x="73" y="55"/>
                      <a:pt x="72" y="35"/>
                    </a:cubicBezTo>
                    <a:cubicBezTo>
                      <a:pt x="71" y="16"/>
                      <a:pt x="54" y="0"/>
                      <a:pt x="35" y="1"/>
                    </a:cubicBezTo>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53" name="Freeform 405">
                <a:extLst>
                  <a:ext uri="{FF2B5EF4-FFF2-40B4-BE49-F238E27FC236}">
                    <a16:creationId xmlns:a16="http://schemas.microsoft.com/office/drawing/2014/main" id="{54FC2404-7C09-116E-2D57-6948EBB4F4ED}"/>
                  </a:ext>
                </a:extLst>
              </p:cNvPr>
              <p:cNvSpPr>
                <a:spLocks/>
              </p:cNvSpPr>
              <p:nvPr/>
            </p:nvSpPr>
            <p:spPr bwMode="gray">
              <a:xfrm>
                <a:off x="1679" y="2781"/>
                <a:ext cx="98" cy="99"/>
              </a:xfrm>
              <a:custGeom>
                <a:avLst/>
                <a:gdLst>
                  <a:gd name="T0" fmla="*/ 35 w 73"/>
                  <a:gd name="T1" fmla="*/ 1 h 73"/>
                  <a:gd name="T2" fmla="*/ 0 w 73"/>
                  <a:gd name="T3" fmla="*/ 38 h 73"/>
                  <a:gd name="T4" fmla="*/ 38 w 73"/>
                  <a:gd name="T5" fmla="*/ 72 h 73"/>
                  <a:gd name="T6" fmla="*/ 72 w 73"/>
                  <a:gd name="T7" fmla="*/ 35 h 73"/>
                  <a:gd name="T8" fmla="*/ 35 w 73"/>
                  <a:gd name="T9" fmla="*/ 1 h 73"/>
                </a:gdLst>
                <a:ahLst/>
                <a:cxnLst>
                  <a:cxn ang="0">
                    <a:pos x="T0" y="T1"/>
                  </a:cxn>
                  <a:cxn ang="0">
                    <a:pos x="T2" y="T3"/>
                  </a:cxn>
                  <a:cxn ang="0">
                    <a:pos x="T4" y="T5"/>
                  </a:cxn>
                  <a:cxn ang="0">
                    <a:pos x="T6" y="T7"/>
                  </a:cxn>
                  <a:cxn ang="0">
                    <a:pos x="T8" y="T9"/>
                  </a:cxn>
                </a:cxnLst>
                <a:rect l="0" t="0" r="r" b="b"/>
                <a:pathLst>
                  <a:path w="73" h="73">
                    <a:moveTo>
                      <a:pt x="35" y="1"/>
                    </a:moveTo>
                    <a:cubicBezTo>
                      <a:pt x="15" y="2"/>
                      <a:pt x="0" y="19"/>
                      <a:pt x="0" y="38"/>
                    </a:cubicBezTo>
                    <a:cubicBezTo>
                      <a:pt x="1" y="58"/>
                      <a:pt x="18" y="73"/>
                      <a:pt x="38" y="72"/>
                    </a:cubicBezTo>
                    <a:cubicBezTo>
                      <a:pt x="58" y="71"/>
                      <a:pt x="73" y="55"/>
                      <a:pt x="72" y="35"/>
                    </a:cubicBezTo>
                    <a:cubicBezTo>
                      <a:pt x="71" y="16"/>
                      <a:pt x="54" y="0"/>
                      <a:pt x="35" y="1"/>
                    </a:cubicBezTo>
                  </a:path>
                </a:pathLst>
              </a:custGeom>
              <a:noFill/>
              <a:ln w="6350" cap="flat" cmpd="sng">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fi-FI" sz="1013"/>
              </a:p>
            </p:txBody>
          </p:sp>
          <p:sp>
            <p:nvSpPr>
              <p:cNvPr id="54" name="Freeform 406">
                <a:extLst>
                  <a:ext uri="{FF2B5EF4-FFF2-40B4-BE49-F238E27FC236}">
                    <a16:creationId xmlns:a16="http://schemas.microsoft.com/office/drawing/2014/main" id="{154D2154-DF42-2251-D1B6-87B8E3EB258A}"/>
                  </a:ext>
                </a:extLst>
              </p:cNvPr>
              <p:cNvSpPr>
                <a:spLocks/>
              </p:cNvSpPr>
              <p:nvPr/>
            </p:nvSpPr>
            <p:spPr bwMode="gray">
              <a:xfrm>
                <a:off x="1658" y="2934"/>
                <a:ext cx="27" cy="49"/>
              </a:xfrm>
              <a:custGeom>
                <a:avLst/>
                <a:gdLst>
                  <a:gd name="T0" fmla="*/ 7 w 20"/>
                  <a:gd name="T1" fmla="*/ 0 h 36"/>
                  <a:gd name="T2" fmla="*/ 20 w 20"/>
                  <a:gd name="T3" fmla="*/ 36 h 36"/>
                </a:gdLst>
                <a:ahLst/>
                <a:cxnLst>
                  <a:cxn ang="0">
                    <a:pos x="T0" y="T1"/>
                  </a:cxn>
                  <a:cxn ang="0">
                    <a:pos x="T2" y="T3"/>
                  </a:cxn>
                </a:cxnLst>
                <a:rect l="0" t="0" r="r" b="b"/>
                <a:pathLst>
                  <a:path w="20" h="36">
                    <a:moveTo>
                      <a:pt x="7" y="0"/>
                    </a:moveTo>
                    <a:cubicBezTo>
                      <a:pt x="3" y="9"/>
                      <a:pt x="0" y="30"/>
                      <a:pt x="20" y="36"/>
                    </a:cubicBezTo>
                  </a:path>
                </a:pathLst>
              </a:custGeom>
              <a:noFill/>
              <a:ln w="6350" cap="flat" cmpd="sng">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fi-FI" sz="1013"/>
              </a:p>
            </p:txBody>
          </p:sp>
          <p:sp>
            <p:nvSpPr>
              <p:cNvPr id="55" name="Freeform 407">
                <a:extLst>
                  <a:ext uri="{FF2B5EF4-FFF2-40B4-BE49-F238E27FC236}">
                    <a16:creationId xmlns:a16="http://schemas.microsoft.com/office/drawing/2014/main" id="{6DEBCF26-EB8D-6BA1-3F02-F13C9ECA79B1}"/>
                  </a:ext>
                </a:extLst>
              </p:cNvPr>
              <p:cNvSpPr>
                <a:spLocks/>
              </p:cNvSpPr>
              <p:nvPr/>
            </p:nvSpPr>
            <p:spPr bwMode="gray">
              <a:xfrm>
                <a:off x="1712" y="2949"/>
                <a:ext cx="26" cy="47"/>
              </a:xfrm>
              <a:custGeom>
                <a:avLst/>
                <a:gdLst>
                  <a:gd name="T0" fmla="*/ 7 w 19"/>
                  <a:gd name="T1" fmla="*/ 0 h 35"/>
                  <a:gd name="T2" fmla="*/ 19 w 19"/>
                  <a:gd name="T3" fmla="*/ 35 h 35"/>
                </a:gdLst>
                <a:ahLst/>
                <a:cxnLst>
                  <a:cxn ang="0">
                    <a:pos x="T0" y="T1"/>
                  </a:cxn>
                  <a:cxn ang="0">
                    <a:pos x="T2" y="T3"/>
                  </a:cxn>
                </a:cxnLst>
                <a:rect l="0" t="0" r="r" b="b"/>
                <a:pathLst>
                  <a:path w="19" h="35">
                    <a:moveTo>
                      <a:pt x="7" y="0"/>
                    </a:moveTo>
                    <a:cubicBezTo>
                      <a:pt x="3" y="8"/>
                      <a:pt x="0" y="29"/>
                      <a:pt x="19" y="35"/>
                    </a:cubicBezTo>
                  </a:path>
                </a:pathLst>
              </a:custGeom>
              <a:solidFill>
                <a:srgbClr val="5F5F5F"/>
              </a:solidFill>
              <a:ln w="6350" cap="flat" cmpd="sng">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56" name="Freeform 408">
                <a:extLst>
                  <a:ext uri="{FF2B5EF4-FFF2-40B4-BE49-F238E27FC236}">
                    <a16:creationId xmlns:a16="http://schemas.microsoft.com/office/drawing/2014/main" id="{D8A73EA7-5740-5F10-4EBB-A5AC60CFAC8B}"/>
                  </a:ext>
                </a:extLst>
              </p:cNvPr>
              <p:cNvSpPr>
                <a:spLocks/>
              </p:cNvSpPr>
              <p:nvPr/>
            </p:nvSpPr>
            <p:spPr bwMode="gray">
              <a:xfrm>
                <a:off x="1664" y="2774"/>
                <a:ext cx="139" cy="118"/>
              </a:xfrm>
              <a:custGeom>
                <a:avLst/>
                <a:gdLst>
                  <a:gd name="T0" fmla="*/ 88 w 103"/>
                  <a:gd name="T1" fmla="*/ 60 h 87"/>
                  <a:gd name="T2" fmla="*/ 58 w 103"/>
                  <a:gd name="T3" fmla="*/ 6 h 87"/>
                  <a:gd name="T4" fmla="*/ 10 w 103"/>
                  <a:gd name="T5" fmla="*/ 39 h 87"/>
                  <a:gd name="T6" fmla="*/ 9 w 103"/>
                  <a:gd name="T7" fmla="*/ 39 h 87"/>
                  <a:gd name="T8" fmla="*/ 0 w 103"/>
                  <a:gd name="T9" fmla="*/ 59 h 87"/>
                  <a:gd name="T10" fmla="*/ 17 w 103"/>
                  <a:gd name="T11" fmla="*/ 61 h 87"/>
                  <a:gd name="T12" fmla="*/ 12 w 103"/>
                  <a:gd name="T13" fmla="*/ 38 h 87"/>
                  <a:gd name="T14" fmla="*/ 30 w 103"/>
                  <a:gd name="T15" fmla="*/ 26 h 87"/>
                  <a:gd name="T16" fmla="*/ 57 w 103"/>
                  <a:gd name="T17" fmla="*/ 58 h 87"/>
                  <a:gd name="T18" fmla="*/ 92 w 103"/>
                  <a:gd name="T19" fmla="*/ 75 h 87"/>
                  <a:gd name="T20" fmla="*/ 88 w 103"/>
                  <a:gd name="T21" fmla="*/ 60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3" h="87">
                    <a:moveTo>
                      <a:pt x="88" y="60"/>
                    </a:moveTo>
                    <a:cubicBezTo>
                      <a:pt x="88" y="34"/>
                      <a:pt x="82" y="13"/>
                      <a:pt x="58" y="6"/>
                    </a:cubicBezTo>
                    <a:cubicBezTo>
                      <a:pt x="36" y="0"/>
                      <a:pt x="8" y="13"/>
                      <a:pt x="10" y="39"/>
                    </a:cubicBezTo>
                    <a:cubicBezTo>
                      <a:pt x="9" y="39"/>
                      <a:pt x="9" y="39"/>
                      <a:pt x="9" y="39"/>
                    </a:cubicBezTo>
                    <a:cubicBezTo>
                      <a:pt x="9" y="45"/>
                      <a:pt x="9" y="61"/>
                      <a:pt x="0" y="59"/>
                    </a:cubicBezTo>
                    <a:cubicBezTo>
                      <a:pt x="0" y="62"/>
                      <a:pt x="24" y="69"/>
                      <a:pt x="17" y="61"/>
                    </a:cubicBezTo>
                    <a:cubicBezTo>
                      <a:pt x="14" y="58"/>
                      <a:pt x="10" y="44"/>
                      <a:pt x="12" y="38"/>
                    </a:cubicBezTo>
                    <a:cubicBezTo>
                      <a:pt x="15" y="28"/>
                      <a:pt x="20" y="26"/>
                      <a:pt x="30" y="26"/>
                    </a:cubicBezTo>
                    <a:cubicBezTo>
                      <a:pt x="41" y="26"/>
                      <a:pt x="68" y="38"/>
                      <a:pt x="57" y="58"/>
                    </a:cubicBezTo>
                    <a:cubicBezTo>
                      <a:pt x="46" y="77"/>
                      <a:pt x="80" y="87"/>
                      <a:pt x="92" y="75"/>
                    </a:cubicBezTo>
                    <a:cubicBezTo>
                      <a:pt x="103" y="64"/>
                      <a:pt x="88" y="70"/>
                      <a:pt x="88" y="60"/>
                    </a:cubicBezTo>
                    <a:close/>
                  </a:path>
                </a:pathLst>
              </a:custGeom>
              <a:solidFill>
                <a:schemeClr val="bg1"/>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grpSp>
        <p:grpSp>
          <p:nvGrpSpPr>
            <p:cNvPr id="42" name="Group 157">
              <a:extLst>
                <a:ext uri="{FF2B5EF4-FFF2-40B4-BE49-F238E27FC236}">
                  <a16:creationId xmlns:a16="http://schemas.microsoft.com/office/drawing/2014/main" id="{C4296A33-1408-9885-7914-5C7D449EBA6F}"/>
                </a:ext>
              </a:extLst>
            </p:cNvPr>
            <p:cNvGrpSpPr>
              <a:grpSpLocks/>
            </p:cNvGrpSpPr>
            <p:nvPr/>
          </p:nvGrpSpPr>
          <p:grpSpPr bwMode="auto">
            <a:xfrm>
              <a:off x="1878473" y="1865266"/>
              <a:ext cx="254156" cy="657287"/>
              <a:chOff x="940" y="1053"/>
              <a:chExt cx="266" cy="635"/>
            </a:xfrm>
          </p:grpSpPr>
          <p:sp>
            <p:nvSpPr>
              <p:cNvPr id="43" name="Freeform 158">
                <a:extLst>
                  <a:ext uri="{FF2B5EF4-FFF2-40B4-BE49-F238E27FC236}">
                    <a16:creationId xmlns:a16="http://schemas.microsoft.com/office/drawing/2014/main" id="{9AD91FC4-992E-BFB3-E1F5-45B647D22BD1}"/>
                  </a:ext>
                </a:extLst>
              </p:cNvPr>
              <p:cNvSpPr>
                <a:spLocks/>
              </p:cNvSpPr>
              <p:nvPr/>
            </p:nvSpPr>
            <p:spPr bwMode="gray">
              <a:xfrm>
                <a:off x="1007" y="1359"/>
                <a:ext cx="121" cy="329"/>
              </a:xfrm>
              <a:custGeom>
                <a:avLst/>
                <a:gdLst>
                  <a:gd name="T0" fmla="*/ 89 w 90"/>
                  <a:gd name="T1" fmla="*/ 156 h 245"/>
                  <a:gd name="T2" fmla="*/ 90 w 90"/>
                  <a:gd name="T3" fmla="*/ 7 h 245"/>
                  <a:gd name="T4" fmla="*/ 89 w 90"/>
                  <a:gd name="T5" fmla="*/ 5 h 245"/>
                  <a:gd name="T6" fmla="*/ 63 w 90"/>
                  <a:gd name="T7" fmla="*/ 20 h 245"/>
                  <a:gd name="T8" fmla="*/ 12 w 90"/>
                  <a:gd name="T9" fmla="*/ 10 h 245"/>
                  <a:gd name="T10" fmla="*/ 3 w 90"/>
                  <a:gd name="T11" fmla="*/ 0 h 245"/>
                  <a:gd name="T12" fmla="*/ 3 w 90"/>
                  <a:gd name="T13" fmla="*/ 36 h 245"/>
                  <a:gd name="T14" fmla="*/ 2 w 90"/>
                  <a:gd name="T15" fmla="*/ 205 h 245"/>
                  <a:gd name="T16" fmla="*/ 44 w 90"/>
                  <a:gd name="T17" fmla="*/ 204 h 245"/>
                  <a:gd name="T18" fmla="*/ 45 w 90"/>
                  <a:gd name="T19" fmla="*/ 51 h 245"/>
                  <a:gd name="T20" fmla="*/ 36 w 90"/>
                  <a:gd name="T21" fmla="*/ 39 h 245"/>
                  <a:gd name="T22" fmla="*/ 45 w 90"/>
                  <a:gd name="T23" fmla="*/ 51 h 245"/>
                  <a:gd name="T24" fmla="*/ 44 w 90"/>
                  <a:gd name="T25" fmla="*/ 204 h 245"/>
                  <a:gd name="T26" fmla="*/ 44 w 90"/>
                  <a:gd name="T27" fmla="*/ 211 h 245"/>
                  <a:gd name="T28" fmla="*/ 88 w 90"/>
                  <a:gd name="T29" fmla="*/ 218 h 245"/>
                  <a:gd name="T30" fmla="*/ 89 w 90"/>
                  <a:gd name="T31" fmla="*/ 156 h 2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0" h="245">
                    <a:moveTo>
                      <a:pt x="89" y="156"/>
                    </a:moveTo>
                    <a:cubicBezTo>
                      <a:pt x="89" y="140"/>
                      <a:pt x="90" y="47"/>
                      <a:pt x="90" y="7"/>
                    </a:cubicBezTo>
                    <a:cubicBezTo>
                      <a:pt x="89" y="6"/>
                      <a:pt x="89" y="6"/>
                      <a:pt x="89" y="5"/>
                    </a:cubicBezTo>
                    <a:cubicBezTo>
                      <a:pt x="87" y="16"/>
                      <a:pt x="71" y="22"/>
                      <a:pt x="63" y="20"/>
                    </a:cubicBezTo>
                    <a:cubicBezTo>
                      <a:pt x="55" y="19"/>
                      <a:pt x="24" y="13"/>
                      <a:pt x="12" y="10"/>
                    </a:cubicBezTo>
                    <a:cubicBezTo>
                      <a:pt x="6" y="9"/>
                      <a:pt x="4" y="4"/>
                      <a:pt x="3" y="0"/>
                    </a:cubicBezTo>
                    <a:cubicBezTo>
                      <a:pt x="2" y="18"/>
                      <a:pt x="3" y="32"/>
                      <a:pt x="3" y="36"/>
                    </a:cubicBezTo>
                    <a:cubicBezTo>
                      <a:pt x="3" y="49"/>
                      <a:pt x="0" y="181"/>
                      <a:pt x="2" y="205"/>
                    </a:cubicBezTo>
                    <a:cubicBezTo>
                      <a:pt x="3" y="228"/>
                      <a:pt x="43" y="224"/>
                      <a:pt x="44" y="204"/>
                    </a:cubicBezTo>
                    <a:cubicBezTo>
                      <a:pt x="43" y="170"/>
                      <a:pt x="46" y="55"/>
                      <a:pt x="45" y="51"/>
                    </a:cubicBezTo>
                    <a:cubicBezTo>
                      <a:pt x="45" y="47"/>
                      <a:pt x="36" y="46"/>
                      <a:pt x="36" y="39"/>
                    </a:cubicBezTo>
                    <a:cubicBezTo>
                      <a:pt x="36" y="46"/>
                      <a:pt x="45" y="47"/>
                      <a:pt x="45" y="51"/>
                    </a:cubicBezTo>
                    <a:cubicBezTo>
                      <a:pt x="46" y="55"/>
                      <a:pt x="43" y="170"/>
                      <a:pt x="44" y="204"/>
                    </a:cubicBezTo>
                    <a:cubicBezTo>
                      <a:pt x="44" y="206"/>
                      <a:pt x="44" y="211"/>
                      <a:pt x="44" y="211"/>
                    </a:cubicBezTo>
                    <a:cubicBezTo>
                      <a:pt x="46" y="245"/>
                      <a:pt x="87" y="235"/>
                      <a:pt x="88" y="218"/>
                    </a:cubicBezTo>
                    <a:cubicBezTo>
                      <a:pt x="90" y="201"/>
                      <a:pt x="88" y="171"/>
                      <a:pt x="89" y="156"/>
                    </a:cubicBezTo>
                    <a:close/>
                  </a:path>
                </a:pathLst>
              </a:custGeom>
              <a:solidFill>
                <a:srgbClr val="5190C9"/>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44" name="Freeform 159">
                <a:extLst>
                  <a:ext uri="{FF2B5EF4-FFF2-40B4-BE49-F238E27FC236}">
                    <a16:creationId xmlns:a16="http://schemas.microsoft.com/office/drawing/2014/main" id="{96BFDA48-F6D3-83B2-FC3B-DB9E0A80B6DF}"/>
                  </a:ext>
                </a:extLst>
              </p:cNvPr>
              <p:cNvSpPr>
                <a:spLocks/>
              </p:cNvSpPr>
              <p:nvPr/>
            </p:nvSpPr>
            <p:spPr bwMode="gray">
              <a:xfrm>
                <a:off x="940" y="1139"/>
                <a:ext cx="266" cy="310"/>
              </a:xfrm>
              <a:custGeom>
                <a:avLst/>
                <a:gdLst>
                  <a:gd name="T0" fmla="*/ 192 w 198"/>
                  <a:gd name="T1" fmla="*/ 194 h 231"/>
                  <a:gd name="T2" fmla="*/ 169 w 198"/>
                  <a:gd name="T3" fmla="*/ 49 h 231"/>
                  <a:gd name="T4" fmla="*/ 143 w 198"/>
                  <a:gd name="T5" fmla="*/ 24 h 231"/>
                  <a:gd name="T6" fmla="*/ 100 w 198"/>
                  <a:gd name="T7" fmla="*/ 12 h 231"/>
                  <a:gd name="T8" fmla="*/ 60 w 198"/>
                  <a:gd name="T9" fmla="*/ 2 h 231"/>
                  <a:gd name="T10" fmla="*/ 30 w 198"/>
                  <a:gd name="T11" fmla="*/ 11 h 231"/>
                  <a:gd name="T12" fmla="*/ 4 w 198"/>
                  <a:gd name="T13" fmla="*/ 159 h 231"/>
                  <a:gd name="T14" fmla="*/ 36 w 198"/>
                  <a:gd name="T15" fmla="*/ 168 h 231"/>
                  <a:gd name="T16" fmla="*/ 54 w 198"/>
                  <a:gd name="T17" fmla="*/ 47 h 231"/>
                  <a:gd name="T18" fmla="*/ 53 w 198"/>
                  <a:gd name="T19" fmla="*/ 164 h 231"/>
                  <a:gd name="T20" fmla="*/ 62 w 198"/>
                  <a:gd name="T21" fmla="*/ 174 h 231"/>
                  <a:gd name="T22" fmla="*/ 113 w 198"/>
                  <a:gd name="T23" fmla="*/ 188 h 231"/>
                  <a:gd name="T24" fmla="*/ 140 w 198"/>
                  <a:gd name="T25" fmla="*/ 169 h 231"/>
                  <a:gd name="T26" fmla="*/ 140 w 198"/>
                  <a:gd name="T27" fmla="*/ 169 h 231"/>
                  <a:gd name="T28" fmla="*/ 138 w 198"/>
                  <a:gd name="T29" fmla="*/ 87 h 231"/>
                  <a:gd name="T30" fmla="*/ 136 w 198"/>
                  <a:gd name="T31" fmla="*/ 70 h 231"/>
                  <a:gd name="T32" fmla="*/ 136 w 198"/>
                  <a:gd name="T33" fmla="*/ 69 h 231"/>
                  <a:gd name="T34" fmla="*/ 136 w 198"/>
                  <a:gd name="T35" fmla="*/ 70 h 231"/>
                  <a:gd name="T36" fmla="*/ 138 w 198"/>
                  <a:gd name="T37" fmla="*/ 87 h 231"/>
                  <a:gd name="T38" fmla="*/ 159 w 198"/>
                  <a:gd name="T39" fmla="*/ 203 h 231"/>
                  <a:gd name="T40" fmla="*/ 192 w 198"/>
                  <a:gd name="T41" fmla="*/ 194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98" h="231">
                    <a:moveTo>
                      <a:pt x="192" y="194"/>
                    </a:moveTo>
                    <a:cubicBezTo>
                      <a:pt x="189" y="184"/>
                      <a:pt x="172" y="67"/>
                      <a:pt x="169" y="49"/>
                    </a:cubicBezTo>
                    <a:cubicBezTo>
                      <a:pt x="166" y="32"/>
                      <a:pt x="151" y="26"/>
                      <a:pt x="143" y="24"/>
                    </a:cubicBezTo>
                    <a:cubicBezTo>
                      <a:pt x="135" y="21"/>
                      <a:pt x="113" y="16"/>
                      <a:pt x="100" y="12"/>
                    </a:cubicBezTo>
                    <a:cubicBezTo>
                      <a:pt x="88" y="9"/>
                      <a:pt x="69" y="3"/>
                      <a:pt x="60" y="2"/>
                    </a:cubicBezTo>
                    <a:cubicBezTo>
                      <a:pt x="51" y="0"/>
                      <a:pt x="33" y="3"/>
                      <a:pt x="30" y="11"/>
                    </a:cubicBezTo>
                    <a:cubicBezTo>
                      <a:pt x="28" y="17"/>
                      <a:pt x="8" y="139"/>
                      <a:pt x="4" y="159"/>
                    </a:cubicBezTo>
                    <a:cubicBezTo>
                      <a:pt x="0" y="180"/>
                      <a:pt x="31" y="184"/>
                      <a:pt x="36" y="168"/>
                    </a:cubicBezTo>
                    <a:cubicBezTo>
                      <a:pt x="40" y="157"/>
                      <a:pt x="55" y="38"/>
                      <a:pt x="54" y="47"/>
                    </a:cubicBezTo>
                    <a:cubicBezTo>
                      <a:pt x="54" y="53"/>
                      <a:pt x="53" y="121"/>
                      <a:pt x="53" y="164"/>
                    </a:cubicBezTo>
                    <a:cubicBezTo>
                      <a:pt x="54" y="169"/>
                      <a:pt x="56" y="173"/>
                      <a:pt x="62" y="174"/>
                    </a:cubicBezTo>
                    <a:cubicBezTo>
                      <a:pt x="74" y="177"/>
                      <a:pt x="106" y="187"/>
                      <a:pt x="113" y="188"/>
                    </a:cubicBezTo>
                    <a:cubicBezTo>
                      <a:pt x="121" y="190"/>
                      <a:pt x="137" y="180"/>
                      <a:pt x="140" y="169"/>
                    </a:cubicBezTo>
                    <a:cubicBezTo>
                      <a:pt x="140" y="169"/>
                      <a:pt x="140" y="169"/>
                      <a:pt x="140" y="169"/>
                    </a:cubicBezTo>
                    <a:cubicBezTo>
                      <a:pt x="140" y="141"/>
                      <a:pt x="140" y="110"/>
                      <a:pt x="138" y="87"/>
                    </a:cubicBezTo>
                    <a:cubicBezTo>
                      <a:pt x="137" y="78"/>
                      <a:pt x="137" y="73"/>
                      <a:pt x="136" y="70"/>
                    </a:cubicBezTo>
                    <a:cubicBezTo>
                      <a:pt x="136" y="69"/>
                      <a:pt x="136" y="69"/>
                      <a:pt x="136" y="69"/>
                    </a:cubicBezTo>
                    <a:cubicBezTo>
                      <a:pt x="136" y="69"/>
                      <a:pt x="136" y="69"/>
                      <a:pt x="136" y="70"/>
                    </a:cubicBezTo>
                    <a:cubicBezTo>
                      <a:pt x="137" y="75"/>
                      <a:pt x="138" y="81"/>
                      <a:pt x="138" y="87"/>
                    </a:cubicBezTo>
                    <a:cubicBezTo>
                      <a:pt x="141" y="109"/>
                      <a:pt x="148" y="149"/>
                      <a:pt x="159" y="203"/>
                    </a:cubicBezTo>
                    <a:cubicBezTo>
                      <a:pt x="165" y="231"/>
                      <a:pt x="198" y="218"/>
                      <a:pt x="192" y="194"/>
                    </a:cubicBezTo>
                  </a:path>
                </a:pathLst>
              </a:custGeom>
              <a:solidFill>
                <a:srgbClr val="F8F8F8"/>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45" name="Freeform 160">
                <a:extLst>
                  <a:ext uri="{FF2B5EF4-FFF2-40B4-BE49-F238E27FC236}">
                    <a16:creationId xmlns:a16="http://schemas.microsoft.com/office/drawing/2014/main" id="{39ED6447-8689-1F0C-A76A-6F1FDD6C8B9A}"/>
                  </a:ext>
                </a:extLst>
              </p:cNvPr>
              <p:cNvSpPr>
                <a:spLocks/>
              </p:cNvSpPr>
              <p:nvPr/>
            </p:nvSpPr>
            <p:spPr bwMode="gray">
              <a:xfrm>
                <a:off x="1026" y="1122"/>
                <a:ext cx="88" cy="55"/>
              </a:xfrm>
              <a:custGeom>
                <a:avLst/>
                <a:gdLst>
                  <a:gd name="T0" fmla="*/ 29 w 66"/>
                  <a:gd name="T1" fmla="*/ 39 h 41"/>
                  <a:gd name="T2" fmla="*/ 9 w 66"/>
                  <a:gd name="T3" fmla="*/ 23 h 41"/>
                  <a:gd name="T4" fmla="*/ 15 w 66"/>
                  <a:gd name="T5" fmla="*/ 13 h 41"/>
                  <a:gd name="T6" fmla="*/ 53 w 66"/>
                  <a:gd name="T7" fmla="*/ 16 h 41"/>
                  <a:gd name="T8" fmla="*/ 57 w 66"/>
                  <a:gd name="T9" fmla="*/ 30 h 41"/>
                  <a:gd name="T10" fmla="*/ 29 w 66"/>
                  <a:gd name="T11" fmla="*/ 39 h 41"/>
                </a:gdLst>
                <a:ahLst/>
                <a:cxnLst>
                  <a:cxn ang="0">
                    <a:pos x="T0" y="T1"/>
                  </a:cxn>
                  <a:cxn ang="0">
                    <a:pos x="T2" y="T3"/>
                  </a:cxn>
                  <a:cxn ang="0">
                    <a:pos x="T4" y="T5"/>
                  </a:cxn>
                  <a:cxn ang="0">
                    <a:pos x="T6" y="T7"/>
                  </a:cxn>
                  <a:cxn ang="0">
                    <a:pos x="T8" y="T9"/>
                  </a:cxn>
                  <a:cxn ang="0">
                    <a:pos x="T10" y="T11"/>
                  </a:cxn>
                </a:cxnLst>
                <a:rect l="0" t="0" r="r" b="b"/>
                <a:pathLst>
                  <a:path w="66" h="41">
                    <a:moveTo>
                      <a:pt x="29" y="39"/>
                    </a:moveTo>
                    <a:cubicBezTo>
                      <a:pt x="14" y="37"/>
                      <a:pt x="0" y="25"/>
                      <a:pt x="9" y="23"/>
                    </a:cubicBezTo>
                    <a:cubicBezTo>
                      <a:pt x="16" y="21"/>
                      <a:pt x="13" y="16"/>
                      <a:pt x="15" y="13"/>
                    </a:cubicBezTo>
                    <a:cubicBezTo>
                      <a:pt x="18" y="10"/>
                      <a:pt x="53" y="0"/>
                      <a:pt x="53" y="16"/>
                    </a:cubicBezTo>
                    <a:cubicBezTo>
                      <a:pt x="53" y="21"/>
                      <a:pt x="47" y="25"/>
                      <a:pt x="57" y="30"/>
                    </a:cubicBezTo>
                    <a:cubicBezTo>
                      <a:pt x="66" y="33"/>
                      <a:pt x="46" y="41"/>
                      <a:pt x="29" y="39"/>
                    </a:cubicBez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46" name="Oval 161">
                <a:extLst>
                  <a:ext uri="{FF2B5EF4-FFF2-40B4-BE49-F238E27FC236}">
                    <a16:creationId xmlns:a16="http://schemas.microsoft.com/office/drawing/2014/main" id="{23842C87-3536-98AF-892F-5425C44B0BCC}"/>
                  </a:ext>
                </a:extLst>
              </p:cNvPr>
              <p:cNvSpPr>
                <a:spLocks noChangeArrowheads="1"/>
              </p:cNvSpPr>
              <p:nvPr/>
            </p:nvSpPr>
            <p:spPr bwMode="gray">
              <a:xfrm flipH="1">
                <a:off x="1014" y="1053"/>
                <a:ext cx="106" cy="105"/>
              </a:xfrm>
              <a:prstGeom prst="ellipse">
                <a:avLst/>
              </a:prstGeom>
              <a:solidFill>
                <a:schemeClr val="bg1"/>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47" name="Freeform 162">
                <a:extLst>
                  <a:ext uri="{FF2B5EF4-FFF2-40B4-BE49-F238E27FC236}">
                    <a16:creationId xmlns:a16="http://schemas.microsoft.com/office/drawing/2014/main" id="{27D0062E-642B-97D0-AB29-3EA86966FC9F}"/>
                  </a:ext>
                </a:extLst>
              </p:cNvPr>
              <p:cNvSpPr>
                <a:spLocks/>
              </p:cNvSpPr>
              <p:nvPr/>
            </p:nvSpPr>
            <p:spPr bwMode="gray">
              <a:xfrm>
                <a:off x="1043" y="1166"/>
                <a:ext cx="32" cy="153"/>
              </a:xfrm>
              <a:custGeom>
                <a:avLst/>
                <a:gdLst>
                  <a:gd name="T0" fmla="*/ 0 w 55"/>
                  <a:gd name="T1" fmla="*/ 0 h 265"/>
                  <a:gd name="T2" fmla="*/ 14 w 55"/>
                  <a:gd name="T3" fmla="*/ 22 h 265"/>
                  <a:gd name="T4" fmla="*/ 5 w 55"/>
                  <a:gd name="T5" fmla="*/ 239 h 265"/>
                  <a:gd name="T6" fmla="*/ 29 w 55"/>
                  <a:gd name="T7" fmla="*/ 265 h 265"/>
                  <a:gd name="T8" fmla="*/ 52 w 55"/>
                  <a:gd name="T9" fmla="*/ 253 h 265"/>
                  <a:gd name="T10" fmla="*/ 38 w 55"/>
                  <a:gd name="T11" fmla="*/ 29 h 265"/>
                  <a:gd name="T12" fmla="*/ 55 w 55"/>
                  <a:gd name="T13" fmla="*/ 15 h 265"/>
                  <a:gd name="T14" fmla="*/ 0 w 55"/>
                  <a:gd name="T15" fmla="*/ 0 h 26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265">
                    <a:moveTo>
                      <a:pt x="0" y="0"/>
                    </a:moveTo>
                    <a:lnTo>
                      <a:pt x="14" y="22"/>
                    </a:lnTo>
                    <a:lnTo>
                      <a:pt x="5" y="239"/>
                    </a:lnTo>
                    <a:lnTo>
                      <a:pt x="29" y="265"/>
                    </a:lnTo>
                    <a:lnTo>
                      <a:pt x="52" y="253"/>
                    </a:lnTo>
                    <a:lnTo>
                      <a:pt x="38" y="29"/>
                    </a:lnTo>
                    <a:lnTo>
                      <a:pt x="55" y="15"/>
                    </a:lnTo>
                    <a:lnTo>
                      <a:pt x="0" y="0"/>
                    </a:lnTo>
                    <a:close/>
                  </a:path>
                </a:pathLst>
              </a:custGeom>
              <a:solidFill>
                <a:srgbClr val="5190C9"/>
              </a:solidFill>
              <a:ln>
                <a:noFill/>
              </a:ln>
              <a:effectLst/>
              <a:extLst>
                <a:ext uri="{91240B29-F687-4F45-9708-019B960494DF}">
                  <a14:hiddenLine xmlns:a14="http://schemas.microsoft.com/office/drawing/2010/main" w="6350" cap="flat" cmpd="sng">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grpSp>
      </p:grpSp>
      <p:grpSp>
        <p:nvGrpSpPr>
          <p:cNvPr id="57" name="Group 56">
            <a:extLst>
              <a:ext uri="{FF2B5EF4-FFF2-40B4-BE49-F238E27FC236}">
                <a16:creationId xmlns:a16="http://schemas.microsoft.com/office/drawing/2014/main" id="{FDA191A9-9ED2-E5AF-9B63-0814259E3298}"/>
              </a:ext>
            </a:extLst>
          </p:cNvPr>
          <p:cNvGrpSpPr/>
          <p:nvPr/>
        </p:nvGrpSpPr>
        <p:grpSpPr>
          <a:xfrm>
            <a:off x="6317933" y="1081370"/>
            <a:ext cx="237954" cy="336536"/>
            <a:chOff x="1878473" y="1865266"/>
            <a:chExt cx="464746" cy="657287"/>
          </a:xfrm>
        </p:grpSpPr>
        <p:grpSp>
          <p:nvGrpSpPr>
            <p:cNvPr id="58" name="Group 399">
              <a:extLst>
                <a:ext uri="{FF2B5EF4-FFF2-40B4-BE49-F238E27FC236}">
                  <a16:creationId xmlns:a16="http://schemas.microsoft.com/office/drawing/2014/main" id="{E74CBA28-73F1-504D-D823-7C4563D9E9CA}"/>
                </a:ext>
              </a:extLst>
            </p:cNvPr>
            <p:cNvGrpSpPr>
              <a:grpSpLocks/>
            </p:cNvGrpSpPr>
            <p:nvPr/>
          </p:nvGrpSpPr>
          <p:grpSpPr bwMode="auto">
            <a:xfrm>
              <a:off x="2114984" y="1865266"/>
              <a:ext cx="228235" cy="657287"/>
              <a:chOff x="1608" y="2774"/>
              <a:chExt cx="240" cy="638"/>
            </a:xfrm>
          </p:grpSpPr>
          <p:sp>
            <p:nvSpPr>
              <p:cNvPr id="65" name="Freeform 400">
                <a:extLst>
                  <a:ext uri="{FF2B5EF4-FFF2-40B4-BE49-F238E27FC236}">
                    <a16:creationId xmlns:a16="http://schemas.microsoft.com/office/drawing/2014/main" id="{7CFCB354-46F7-A0FA-9705-F9FF2CCDBEC5}"/>
                  </a:ext>
                </a:extLst>
              </p:cNvPr>
              <p:cNvSpPr>
                <a:spLocks/>
              </p:cNvSpPr>
              <p:nvPr/>
            </p:nvSpPr>
            <p:spPr bwMode="gray">
              <a:xfrm>
                <a:off x="1668" y="3065"/>
                <a:ext cx="124" cy="347"/>
              </a:xfrm>
              <a:custGeom>
                <a:avLst/>
                <a:gdLst>
                  <a:gd name="T0" fmla="*/ 81 w 92"/>
                  <a:gd name="T1" fmla="*/ 2 h 256"/>
                  <a:gd name="T2" fmla="*/ 81 w 92"/>
                  <a:gd name="T3" fmla="*/ 2 h 256"/>
                  <a:gd name="T4" fmla="*/ 4 w 92"/>
                  <a:gd name="T5" fmla="*/ 0 h 256"/>
                  <a:gd name="T6" fmla="*/ 1 w 92"/>
                  <a:gd name="T7" fmla="*/ 29 h 256"/>
                  <a:gd name="T8" fmla="*/ 11 w 92"/>
                  <a:gd name="T9" fmla="*/ 216 h 256"/>
                  <a:gd name="T10" fmla="*/ 45 w 92"/>
                  <a:gd name="T11" fmla="*/ 215 h 256"/>
                  <a:gd name="T12" fmla="*/ 42 w 92"/>
                  <a:gd name="T13" fmla="*/ 54 h 256"/>
                  <a:gd name="T14" fmla="*/ 33 w 92"/>
                  <a:gd name="T15" fmla="*/ 42 h 256"/>
                  <a:gd name="T16" fmla="*/ 42 w 92"/>
                  <a:gd name="T17" fmla="*/ 54 h 256"/>
                  <a:gd name="T18" fmla="*/ 45 w 92"/>
                  <a:gd name="T19" fmla="*/ 215 h 256"/>
                  <a:gd name="T20" fmla="*/ 45 w 92"/>
                  <a:gd name="T21" fmla="*/ 222 h 256"/>
                  <a:gd name="T22" fmla="*/ 82 w 92"/>
                  <a:gd name="T23" fmla="*/ 229 h 256"/>
                  <a:gd name="T24" fmla="*/ 87 w 92"/>
                  <a:gd name="T25" fmla="*/ 52 h 256"/>
                  <a:gd name="T26" fmla="*/ 81 w 92"/>
                  <a:gd name="T27" fmla="*/ 2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2" h="256">
                    <a:moveTo>
                      <a:pt x="81" y="2"/>
                    </a:moveTo>
                    <a:cubicBezTo>
                      <a:pt x="81" y="3"/>
                      <a:pt x="81" y="3"/>
                      <a:pt x="81" y="2"/>
                    </a:cubicBezTo>
                    <a:cubicBezTo>
                      <a:pt x="78" y="13"/>
                      <a:pt x="3" y="5"/>
                      <a:pt x="4" y="0"/>
                    </a:cubicBezTo>
                    <a:cubicBezTo>
                      <a:pt x="0" y="18"/>
                      <a:pt x="0" y="25"/>
                      <a:pt x="1" y="29"/>
                    </a:cubicBezTo>
                    <a:cubicBezTo>
                      <a:pt x="3" y="48"/>
                      <a:pt x="11" y="129"/>
                      <a:pt x="11" y="216"/>
                    </a:cubicBezTo>
                    <a:cubicBezTo>
                      <a:pt x="11" y="239"/>
                      <a:pt x="44" y="235"/>
                      <a:pt x="45" y="215"/>
                    </a:cubicBezTo>
                    <a:cubicBezTo>
                      <a:pt x="44" y="181"/>
                      <a:pt x="43" y="58"/>
                      <a:pt x="42" y="54"/>
                    </a:cubicBezTo>
                    <a:cubicBezTo>
                      <a:pt x="42" y="50"/>
                      <a:pt x="33" y="49"/>
                      <a:pt x="33" y="42"/>
                    </a:cubicBezTo>
                    <a:cubicBezTo>
                      <a:pt x="33" y="49"/>
                      <a:pt x="42" y="50"/>
                      <a:pt x="42" y="54"/>
                    </a:cubicBezTo>
                    <a:cubicBezTo>
                      <a:pt x="43" y="58"/>
                      <a:pt x="44" y="181"/>
                      <a:pt x="45" y="215"/>
                    </a:cubicBezTo>
                    <a:cubicBezTo>
                      <a:pt x="45" y="217"/>
                      <a:pt x="45" y="222"/>
                      <a:pt x="45" y="222"/>
                    </a:cubicBezTo>
                    <a:cubicBezTo>
                      <a:pt x="47" y="256"/>
                      <a:pt x="82" y="246"/>
                      <a:pt x="82" y="229"/>
                    </a:cubicBezTo>
                    <a:cubicBezTo>
                      <a:pt x="82" y="161"/>
                      <a:pt x="84" y="67"/>
                      <a:pt x="87" y="52"/>
                    </a:cubicBezTo>
                    <a:cubicBezTo>
                      <a:pt x="92" y="27"/>
                      <a:pt x="83" y="5"/>
                      <a:pt x="81" y="2"/>
                    </a:cubicBezTo>
                    <a:close/>
                  </a:path>
                </a:pathLst>
              </a:custGeom>
              <a:solidFill>
                <a:schemeClr val="bg1">
                  <a:lumMod val="65000"/>
                </a:schemeClr>
              </a:solidFill>
              <a:ln w="6350" cap="flat" cmpd="sng">
                <a:solidFill>
                  <a:srgbClr val="5F5F5F"/>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66" name="Freeform 401">
                <a:extLst>
                  <a:ext uri="{FF2B5EF4-FFF2-40B4-BE49-F238E27FC236}">
                    <a16:creationId xmlns:a16="http://schemas.microsoft.com/office/drawing/2014/main" id="{DB7102D6-4530-B20C-ECDB-B0B22A0A75AB}"/>
                  </a:ext>
                </a:extLst>
              </p:cNvPr>
              <p:cNvSpPr>
                <a:spLocks noEditPoints="1"/>
              </p:cNvSpPr>
              <p:nvPr/>
            </p:nvSpPr>
            <p:spPr bwMode="gray">
              <a:xfrm>
                <a:off x="1608" y="2862"/>
                <a:ext cx="240" cy="291"/>
              </a:xfrm>
              <a:custGeom>
                <a:avLst/>
                <a:gdLst>
                  <a:gd name="T0" fmla="*/ 172 w 177"/>
                  <a:gd name="T1" fmla="*/ 191 h 215"/>
                  <a:gd name="T2" fmla="*/ 151 w 177"/>
                  <a:gd name="T3" fmla="*/ 43 h 215"/>
                  <a:gd name="T4" fmla="*/ 125 w 177"/>
                  <a:gd name="T5" fmla="*/ 18 h 215"/>
                  <a:gd name="T6" fmla="*/ 91 w 177"/>
                  <a:gd name="T7" fmla="*/ 9 h 215"/>
                  <a:gd name="T8" fmla="*/ 61 w 177"/>
                  <a:gd name="T9" fmla="*/ 1 h 215"/>
                  <a:gd name="T10" fmla="*/ 31 w 177"/>
                  <a:gd name="T11" fmla="*/ 11 h 215"/>
                  <a:gd name="T12" fmla="*/ 4 w 177"/>
                  <a:gd name="T13" fmla="*/ 156 h 215"/>
                  <a:gd name="T14" fmla="*/ 26 w 177"/>
                  <a:gd name="T15" fmla="*/ 165 h 215"/>
                  <a:gd name="T16" fmla="*/ 41 w 177"/>
                  <a:gd name="T17" fmla="*/ 69 h 215"/>
                  <a:gd name="T18" fmla="*/ 49 w 177"/>
                  <a:gd name="T19" fmla="*/ 84 h 215"/>
                  <a:gd name="T20" fmla="*/ 48 w 177"/>
                  <a:gd name="T21" fmla="*/ 150 h 215"/>
                  <a:gd name="T22" fmla="*/ 58 w 177"/>
                  <a:gd name="T23" fmla="*/ 161 h 215"/>
                  <a:gd name="T24" fmla="*/ 102 w 177"/>
                  <a:gd name="T25" fmla="*/ 172 h 215"/>
                  <a:gd name="T26" fmla="*/ 125 w 177"/>
                  <a:gd name="T27" fmla="*/ 152 h 215"/>
                  <a:gd name="T28" fmla="*/ 127 w 177"/>
                  <a:gd name="T29" fmla="*/ 66 h 215"/>
                  <a:gd name="T30" fmla="*/ 129 w 177"/>
                  <a:gd name="T31" fmla="*/ 84 h 215"/>
                  <a:gd name="T32" fmla="*/ 150 w 177"/>
                  <a:gd name="T33" fmla="*/ 200 h 215"/>
                  <a:gd name="T34" fmla="*/ 172 w 177"/>
                  <a:gd name="T35" fmla="*/ 191 h 215"/>
                  <a:gd name="T36" fmla="*/ 43 w 177"/>
                  <a:gd name="T37" fmla="*/ 55 h 215"/>
                  <a:gd name="T38" fmla="*/ 45 w 177"/>
                  <a:gd name="T39" fmla="*/ 44 h 215"/>
                  <a:gd name="T40" fmla="*/ 44 w 177"/>
                  <a:gd name="T41" fmla="*/ 54 h 215"/>
                  <a:gd name="T42" fmla="*/ 44 w 177"/>
                  <a:gd name="T43" fmla="*/ 53 h 215"/>
                  <a:gd name="T44" fmla="*/ 43 w 177"/>
                  <a:gd name="T45" fmla="*/ 55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77" h="215">
                    <a:moveTo>
                      <a:pt x="172" y="191"/>
                    </a:moveTo>
                    <a:cubicBezTo>
                      <a:pt x="168" y="170"/>
                      <a:pt x="154" y="61"/>
                      <a:pt x="151" y="43"/>
                    </a:cubicBezTo>
                    <a:cubicBezTo>
                      <a:pt x="148" y="26"/>
                      <a:pt x="133" y="21"/>
                      <a:pt x="125" y="18"/>
                    </a:cubicBezTo>
                    <a:cubicBezTo>
                      <a:pt x="118" y="16"/>
                      <a:pt x="104" y="13"/>
                      <a:pt x="91" y="9"/>
                    </a:cubicBezTo>
                    <a:cubicBezTo>
                      <a:pt x="80" y="6"/>
                      <a:pt x="70" y="3"/>
                      <a:pt x="61" y="1"/>
                    </a:cubicBezTo>
                    <a:cubicBezTo>
                      <a:pt x="52" y="0"/>
                      <a:pt x="34" y="3"/>
                      <a:pt x="31" y="11"/>
                    </a:cubicBezTo>
                    <a:cubicBezTo>
                      <a:pt x="30" y="16"/>
                      <a:pt x="9" y="136"/>
                      <a:pt x="4" y="156"/>
                    </a:cubicBezTo>
                    <a:cubicBezTo>
                      <a:pt x="0" y="175"/>
                      <a:pt x="22" y="179"/>
                      <a:pt x="26" y="165"/>
                    </a:cubicBezTo>
                    <a:cubicBezTo>
                      <a:pt x="28" y="158"/>
                      <a:pt x="37" y="103"/>
                      <a:pt x="41" y="69"/>
                    </a:cubicBezTo>
                    <a:cubicBezTo>
                      <a:pt x="42" y="75"/>
                      <a:pt x="44" y="80"/>
                      <a:pt x="49" y="84"/>
                    </a:cubicBezTo>
                    <a:cubicBezTo>
                      <a:pt x="52" y="99"/>
                      <a:pt x="54" y="118"/>
                      <a:pt x="48" y="150"/>
                    </a:cubicBezTo>
                    <a:cubicBezTo>
                      <a:pt x="48" y="155"/>
                      <a:pt x="52" y="160"/>
                      <a:pt x="58" y="161"/>
                    </a:cubicBezTo>
                    <a:cubicBezTo>
                      <a:pt x="70" y="163"/>
                      <a:pt x="95" y="170"/>
                      <a:pt x="102" y="172"/>
                    </a:cubicBezTo>
                    <a:cubicBezTo>
                      <a:pt x="111" y="173"/>
                      <a:pt x="129" y="161"/>
                      <a:pt x="125" y="152"/>
                    </a:cubicBezTo>
                    <a:cubicBezTo>
                      <a:pt x="114" y="132"/>
                      <a:pt x="125" y="78"/>
                      <a:pt x="127" y="66"/>
                    </a:cubicBezTo>
                    <a:cubicBezTo>
                      <a:pt x="127" y="66"/>
                      <a:pt x="129" y="78"/>
                      <a:pt x="129" y="84"/>
                    </a:cubicBezTo>
                    <a:cubicBezTo>
                      <a:pt x="132" y="106"/>
                      <a:pt x="140" y="146"/>
                      <a:pt x="150" y="200"/>
                    </a:cubicBezTo>
                    <a:cubicBezTo>
                      <a:pt x="153" y="215"/>
                      <a:pt x="177" y="214"/>
                      <a:pt x="172" y="191"/>
                    </a:cubicBezTo>
                    <a:close/>
                    <a:moveTo>
                      <a:pt x="43" y="55"/>
                    </a:moveTo>
                    <a:cubicBezTo>
                      <a:pt x="45" y="47"/>
                      <a:pt x="45" y="42"/>
                      <a:pt x="45" y="44"/>
                    </a:cubicBezTo>
                    <a:cubicBezTo>
                      <a:pt x="44" y="47"/>
                      <a:pt x="44" y="51"/>
                      <a:pt x="44" y="54"/>
                    </a:cubicBezTo>
                    <a:cubicBezTo>
                      <a:pt x="44" y="53"/>
                      <a:pt x="44" y="53"/>
                      <a:pt x="44" y="53"/>
                    </a:cubicBezTo>
                    <a:cubicBezTo>
                      <a:pt x="44" y="54"/>
                      <a:pt x="44" y="55"/>
                      <a:pt x="43" y="55"/>
                    </a:cubicBezTo>
                    <a:close/>
                  </a:path>
                </a:pathLst>
              </a:custGeom>
              <a:solidFill>
                <a:schemeClr val="accent3">
                  <a:lumMod val="20000"/>
                  <a:lumOff val="80000"/>
                </a:schemeClr>
              </a:solidFill>
              <a:ln w="6350" cap="flat" cmpd="sng">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67" name="Freeform 402">
                <a:extLst>
                  <a:ext uri="{FF2B5EF4-FFF2-40B4-BE49-F238E27FC236}">
                    <a16:creationId xmlns:a16="http://schemas.microsoft.com/office/drawing/2014/main" id="{C193F77E-23E4-367D-0A98-5A34434B84AF}"/>
                  </a:ext>
                </a:extLst>
              </p:cNvPr>
              <p:cNvSpPr>
                <a:spLocks/>
              </p:cNvSpPr>
              <p:nvPr/>
            </p:nvSpPr>
            <p:spPr bwMode="gray">
              <a:xfrm>
                <a:off x="1699" y="2877"/>
                <a:ext cx="61" cy="71"/>
              </a:xfrm>
              <a:custGeom>
                <a:avLst/>
                <a:gdLst>
                  <a:gd name="T0" fmla="*/ 0 w 45"/>
                  <a:gd name="T1" fmla="*/ 0 h 52"/>
                  <a:gd name="T2" fmla="*/ 3 w 45"/>
                  <a:gd name="T3" fmla="*/ 52 h 52"/>
                  <a:gd name="T4" fmla="*/ 45 w 45"/>
                  <a:gd name="T5" fmla="*/ 7 h 52"/>
                  <a:gd name="T6" fmla="*/ 0 w 45"/>
                  <a:gd name="T7" fmla="*/ 0 h 52"/>
                </a:gdLst>
                <a:ahLst/>
                <a:cxnLst>
                  <a:cxn ang="0">
                    <a:pos x="T0" y="T1"/>
                  </a:cxn>
                  <a:cxn ang="0">
                    <a:pos x="T2" y="T3"/>
                  </a:cxn>
                  <a:cxn ang="0">
                    <a:pos x="T4" y="T5"/>
                  </a:cxn>
                  <a:cxn ang="0">
                    <a:pos x="T6" y="T7"/>
                  </a:cxn>
                </a:cxnLst>
                <a:rect l="0" t="0" r="r" b="b"/>
                <a:pathLst>
                  <a:path w="45" h="52">
                    <a:moveTo>
                      <a:pt x="0" y="0"/>
                    </a:moveTo>
                    <a:cubicBezTo>
                      <a:pt x="3" y="52"/>
                      <a:pt x="3" y="52"/>
                      <a:pt x="3" y="52"/>
                    </a:cubicBezTo>
                    <a:cubicBezTo>
                      <a:pt x="6" y="40"/>
                      <a:pt x="45" y="7"/>
                      <a:pt x="45" y="7"/>
                    </a:cubicBezTo>
                    <a:lnTo>
                      <a:pt x="0" y="0"/>
                    </a:ln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68" name="Freeform 403">
                <a:extLst>
                  <a:ext uri="{FF2B5EF4-FFF2-40B4-BE49-F238E27FC236}">
                    <a16:creationId xmlns:a16="http://schemas.microsoft.com/office/drawing/2014/main" id="{753AC344-5B13-843B-EEA2-6B3CD8D9FFB4}"/>
                  </a:ext>
                </a:extLst>
              </p:cNvPr>
              <p:cNvSpPr>
                <a:spLocks/>
              </p:cNvSpPr>
              <p:nvPr/>
            </p:nvSpPr>
            <p:spPr bwMode="gray">
              <a:xfrm>
                <a:off x="1691" y="2847"/>
                <a:ext cx="78" cy="48"/>
              </a:xfrm>
              <a:custGeom>
                <a:avLst/>
                <a:gdLst>
                  <a:gd name="T0" fmla="*/ 26 w 58"/>
                  <a:gd name="T1" fmla="*/ 34 h 35"/>
                  <a:gd name="T2" fmla="*/ 9 w 58"/>
                  <a:gd name="T3" fmla="*/ 20 h 35"/>
                  <a:gd name="T4" fmla="*/ 14 w 58"/>
                  <a:gd name="T5" fmla="*/ 11 h 35"/>
                  <a:gd name="T6" fmla="*/ 47 w 58"/>
                  <a:gd name="T7" fmla="*/ 14 h 35"/>
                  <a:gd name="T8" fmla="*/ 50 w 58"/>
                  <a:gd name="T9" fmla="*/ 25 h 35"/>
                  <a:gd name="T10" fmla="*/ 26 w 58"/>
                  <a:gd name="T11" fmla="*/ 34 h 35"/>
                </a:gdLst>
                <a:ahLst/>
                <a:cxnLst>
                  <a:cxn ang="0">
                    <a:pos x="T0" y="T1"/>
                  </a:cxn>
                  <a:cxn ang="0">
                    <a:pos x="T2" y="T3"/>
                  </a:cxn>
                  <a:cxn ang="0">
                    <a:pos x="T4" y="T5"/>
                  </a:cxn>
                  <a:cxn ang="0">
                    <a:pos x="T6" y="T7"/>
                  </a:cxn>
                  <a:cxn ang="0">
                    <a:pos x="T8" y="T9"/>
                  </a:cxn>
                  <a:cxn ang="0">
                    <a:pos x="T10" y="T11"/>
                  </a:cxn>
                </a:cxnLst>
                <a:rect l="0" t="0" r="r" b="b"/>
                <a:pathLst>
                  <a:path w="58" h="35">
                    <a:moveTo>
                      <a:pt x="26" y="34"/>
                    </a:moveTo>
                    <a:cubicBezTo>
                      <a:pt x="12" y="32"/>
                      <a:pt x="0" y="22"/>
                      <a:pt x="9" y="20"/>
                    </a:cubicBezTo>
                    <a:cubicBezTo>
                      <a:pt x="15" y="18"/>
                      <a:pt x="12" y="13"/>
                      <a:pt x="14" y="11"/>
                    </a:cubicBezTo>
                    <a:cubicBezTo>
                      <a:pt x="16" y="8"/>
                      <a:pt x="47" y="0"/>
                      <a:pt x="47" y="14"/>
                    </a:cubicBezTo>
                    <a:cubicBezTo>
                      <a:pt x="47" y="18"/>
                      <a:pt x="42" y="22"/>
                      <a:pt x="50" y="25"/>
                    </a:cubicBezTo>
                    <a:cubicBezTo>
                      <a:pt x="58" y="29"/>
                      <a:pt x="40" y="35"/>
                      <a:pt x="26" y="34"/>
                    </a:cubicBez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69" name="Freeform 404">
                <a:extLst>
                  <a:ext uri="{FF2B5EF4-FFF2-40B4-BE49-F238E27FC236}">
                    <a16:creationId xmlns:a16="http://schemas.microsoft.com/office/drawing/2014/main" id="{62F1C4F7-C071-72EB-429B-0B9718537AA2}"/>
                  </a:ext>
                </a:extLst>
              </p:cNvPr>
              <p:cNvSpPr>
                <a:spLocks/>
              </p:cNvSpPr>
              <p:nvPr/>
            </p:nvSpPr>
            <p:spPr bwMode="gray">
              <a:xfrm>
                <a:off x="1679" y="2781"/>
                <a:ext cx="98" cy="99"/>
              </a:xfrm>
              <a:custGeom>
                <a:avLst/>
                <a:gdLst>
                  <a:gd name="T0" fmla="*/ 35 w 73"/>
                  <a:gd name="T1" fmla="*/ 1 h 73"/>
                  <a:gd name="T2" fmla="*/ 0 w 73"/>
                  <a:gd name="T3" fmla="*/ 38 h 73"/>
                  <a:gd name="T4" fmla="*/ 38 w 73"/>
                  <a:gd name="T5" fmla="*/ 72 h 73"/>
                  <a:gd name="T6" fmla="*/ 72 w 73"/>
                  <a:gd name="T7" fmla="*/ 35 h 73"/>
                  <a:gd name="T8" fmla="*/ 35 w 73"/>
                  <a:gd name="T9" fmla="*/ 1 h 73"/>
                </a:gdLst>
                <a:ahLst/>
                <a:cxnLst>
                  <a:cxn ang="0">
                    <a:pos x="T0" y="T1"/>
                  </a:cxn>
                  <a:cxn ang="0">
                    <a:pos x="T2" y="T3"/>
                  </a:cxn>
                  <a:cxn ang="0">
                    <a:pos x="T4" y="T5"/>
                  </a:cxn>
                  <a:cxn ang="0">
                    <a:pos x="T6" y="T7"/>
                  </a:cxn>
                  <a:cxn ang="0">
                    <a:pos x="T8" y="T9"/>
                  </a:cxn>
                </a:cxnLst>
                <a:rect l="0" t="0" r="r" b="b"/>
                <a:pathLst>
                  <a:path w="73" h="73">
                    <a:moveTo>
                      <a:pt x="35" y="1"/>
                    </a:moveTo>
                    <a:cubicBezTo>
                      <a:pt x="15" y="2"/>
                      <a:pt x="0" y="19"/>
                      <a:pt x="0" y="38"/>
                    </a:cubicBezTo>
                    <a:cubicBezTo>
                      <a:pt x="1" y="58"/>
                      <a:pt x="18" y="73"/>
                      <a:pt x="38" y="72"/>
                    </a:cubicBezTo>
                    <a:cubicBezTo>
                      <a:pt x="58" y="71"/>
                      <a:pt x="73" y="55"/>
                      <a:pt x="72" y="35"/>
                    </a:cubicBezTo>
                    <a:cubicBezTo>
                      <a:pt x="71" y="16"/>
                      <a:pt x="54" y="0"/>
                      <a:pt x="35" y="1"/>
                    </a:cubicBezTo>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70" name="Freeform 405">
                <a:extLst>
                  <a:ext uri="{FF2B5EF4-FFF2-40B4-BE49-F238E27FC236}">
                    <a16:creationId xmlns:a16="http://schemas.microsoft.com/office/drawing/2014/main" id="{EE28B8AF-C300-40FF-994F-261FF36DAF17}"/>
                  </a:ext>
                </a:extLst>
              </p:cNvPr>
              <p:cNvSpPr>
                <a:spLocks/>
              </p:cNvSpPr>
              <p:nvPr/>
            </p:nvSpPr>
            <p:spPr bwMode="gray">
              <a:xfrm>
                <a:off x="1679" y="2781"/>
                <a:ext cx="98" cy="99"/>
              </a:xfrm>
              <a:custGeom>
                <a:avLst/>
                <a:gdLst>
                  <a:gd name="T0" fmla="*/ 35 w 73"/>
                  <a:gd name="T1" fmla="*/ 1 h 73"/>
                  <a:gd name="T2" fmla="*/ 0 w 73"/>
                  <a:gd name="T3" fmla="*/ 38 h 73"/>
                  <a:gd name="T4" fmla="*/ 38 w 73"/>
                  <a:gd name="T5" fmla="*/ 72 h 73"/>
                  <a:gd name="T6" fmla="*/ 72 w 73"/>
                  <a:gd name="T7" fmla="*/ 35 h 73"/>
                  <a:gd name="T8" fmla="*/ 35 w 73"/>
                  <a:gd name="T9" fmla="*/ 1 h 73"/>
                </a:gdLst>
                <a:ahLst/>
                <a:cxnLst>
                  <a:cxn ang="0">
                    <a:pos x="T0" y="T1"/>
                  </a:cxn>
                  <a:cxn ang="0">
                    <a:pos x="T2" y="T3"/>
                  </a:cxn>
                  <a:cxn ang="0">
                    <a:pos x="T4" y="T5"/>
                  </a:cxn>
                  <a:cxn ang="0">
                    <a:pos x="T6" y="T7"/>
                  </a:cxn>
                  <a:cxn ang="0">
                    <a:pos x="T8" y="T9"/>
                  </a:cxn>
                </a:cxnLst>
                <a:rect l="0" t="0" r="r" b="b"/>
                <a:pathLst>
                  <a:path w="73" h="73">
                    <a:moveTo>
                      <a:pt x="35" y="1"/>
                    </a:moveTo>
                    <a:cubicBezTo>
                      <a:pt x="15" y="2"/>
                      <a:pt x="0" y="19"/>
                      <a:pt x="0" y="38"/>
                    </a:cubicBezTo>
                    <a:cubicBezTo>
                      <a:pt x="1" y="58"/>
                      <a:pt x="18" y="73"/>
                      <a:pt x="38" y="72"/>
                    </a:cubicBezTo>
                    <a:cubicBezTo>
                      <a:pt x="58" y="71"/>
                      <a:pt x="73" y="55"/>
                      <a:pt x="72" y="35"/>
                    </a:cubicBezTo>
                    <a:cubicBezTo>
                      <a:pt x="71" y="16"/>
                      <a:pt x="54" y="0"/>
                      <a:pt x="35" y="1"/>
                    </a:cubicBezTo>
                  </a:path>
                </a:pathLst>
              </a:custGeom>
              <a:noFill/>
              <a:ln w="6350" cap="flat" cmpd="sng">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fi-FI" sz="1013"/>
              </a:p>
            </p:txBody>
          </p:sp>
          <p:sp>
            <p:nvSpPr>
              <p:cNvPr id="71" name="Freeform 406">
                <a:extLst>
                  <a:ext uri="{FF2B5EF4-FFF2-40B4-BE49-F238E27FC236}">
                    <a16:creationId xmlns:a16="http://schemas.microsoft.com/office/drawing/2014/main" id="{8E77970B-8EBA-C682-351F-634D09E4464F}"/>
                  </a:ext>
                </a:extLst>
              </p:cNvPr>
              <p:cNvSpPr>
                <a:spLocks/>
              </p:cNvSpPr>
              <p:nvPr/>
            </p:nvSpPr>
            <p:spPr bwMode="gray">
              <a:xfrm>
                <a:off x="1658" y="2934"/>
                <a:ext cx="27" cy="49"/>
              </a:xfrm>
              <a:custGeom>
                <a:avLst/>
                <a:gdLst>
                  <a:gd name="T0" fmla="*/ 7 w 20"/>
                  <a:gd name="T1" fmla="*/ 0 h 36"/>
                  <a:gd name="T2" fmla="*/ 20 w 20"/>
                  <a:gd name="T3" fmla="*/ 36 h 36"/>
                </a:gdLst>
                <a:ahLst/>
                <a:cxnLst>
                  <a:cxn ang="0">
                    <a:pos x="T0" y="T1"/>
                  </a:cxn>
                  <a:cxn ang="0">
                    <a:pos x="T2" y="T3"/>
                  </a:cxn>
                </a:cxnLst>
                <a:rect l="0" t="0" r="r" b="b"/>
                <a:pathLst>
                  <a:path w="20" h="36">
                    <a:moveTo>
                      <a:pt x="7" y="0"/>
                    </a:moveTo>
                    <a:cubicBezTo>
                      <a:pt x="3" y="9"/>
                      <a:pt x="0" y="30"/>
                      <a:pt x="20" y="36"/>
                    </a:cubicBezTo>
                  </a:path>
                </a:pathLst>
              </a:custGeom>
              <a:noFill/>
              <a:ln w="6350" cap="flat" cmpd="sng">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fi-FI" sz="1013"/>
              </a:p>
            </p:txBody>
          </p:sp>
          <p:sp>
            <p:nvSpPr>
              <p:cNvPr id="72" name="Freeform 407">
                <a:extLst>
                  <a:ext uri="{FF2B5EF4-FFF2-40B4-BE49-F238E27FC236}">
                    <a16:creationId xmlns:a16="http://schemas.microsoft.com/office/drawing/2014/main" id="{3398F38C-8FA7-1164-D41C-27469C5528F1}"/>
                  </a:ext>
                </a:extLst>
              </p:cNvPr>
              <p:cNvSpPr>
                <a:spLocks/>
              </p:cNvSpPr>
              <p:nvPr/>
            </p:nvSpPr>
            <p:spPr bwMode="gray">
              <a:xfrm>
                <a:off x="1712" y="2949"/>
                <a:ext cx="26" cy="47"/>
              </a:xfrm>
              <a:custGeom>
                <a:avLst/>
                <a:gdLst>
                  <a:gd name="T0" fmla="*/ 7 w 19"/>
                  <a:gd name="T1" fmla="*/ 0 h 35"/>
                  <a:gd name="T2" fmla="*/ 19 w 19"/>
                  <a:gd name="T3" fmla="*/ 35 h 35"/>
                </a:gdLst>
                <a:ahLst/>
                <a:cxnLst>
                  <a:cxn ang="0">
                    <a:pos x="T0" y="T1"/>
                  </a:cxn>
                  <a:cxn ang="0">
                    <a:pos x="T2" y="T3"/>
                  </a:cxn>
                </a:cxnLst>
                <a:rect l="0" t="0" r="r" b="b"/>
                <a:pathLst>
                  <a:path w="19" h="35">
                    <a:moveTo>
                      <a:pt x="7" y="0"/>
                    </a:moveTo>
                    <a:cubicBezTo>
                      <a:pt x="3" y="8"/>
                      <a:pt x="0" y="29"/>
                      <a:pt x="19" y="35"/>
                    </a:cubicBezTo>
                  </a:path>
                </a:pathLst>
              </a:custGeom>
              <a:solidFill>
                <a:srgbClr val="5F5F5F"/>
              </a:solidFill>
              <a:ln w="6350" cap="flat" cmpd="sng">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73" name="Freeform 408">
                <a:extLst>
                  <a:ext uri="{FF2B5EF4-FFF2-40B4-BE49-F238E27FC236}">
                    <a16:creationId xmlns:a16="http://schemas.microsoft.com/office/drawing/2014/main" id="{CEE47FDC-AB1A-F967-E30F-290D52B05494}"/>
                  </a:ext>
                </a:extLst>
              </p:cNvPr>
              <p:cNvSpPr>
                <a:spLocks/>
              </p:cNvSpPr>
              <p:nvPr/>
            </p:nvSpPr>
            <p:spPr bwMode="gray">
              <a:xfrm>
                <a:off x="1664" y="2774"/>
                <a:ext cx="139" cy="118"/>
              </a:xfrm>
              <a:custGeom>
                <a:avLst/>
                <a:gdLst>
                  <a:gd name="T0" fmla="*/ 88 w 103"/>
                  <a:gd name="T1" fmla="*/ 60 h 87"/>
                  <a:gd name="T2" fmla="*/ 58 w 103"/>
                  <a:gd name="T3" fmla="*/ 6 h 87"/>
                  <a:gd name="T4" fmla="*/ 10 w 103"/>
                  <a:gd name="T5" fmla="*/ 39 h 87"/>
                  <a:gd name="T6" fmla="*/ 9 w 103"/>
                  <a:gd name="T7" fmla="*/ 39 h 87"/>
                  <a:gd name="T8" fmla="*/ 0 w 103"/>
                  <a:gd name="T9" fmla="*/ 59 h 87"/>
                  <a:gd name="T10" fmla="*/ 17 w 103"/>
                  <a:gd name="T11" fmla="*/ 61 h 87"/>
                  <a:gd name="T12" fmla="*/ 12 w 103"/>
                  <a:gd name="T13" fmla="*/ 38 h 87"/>
                  <a:gd name="T14" fmla="*/ 30 w 103"/>
                  <a:gd name="T15" fmla="*/ 26 h 87"/>
                  <a:gd name="T16" fmla="*/ 57 w 103"/>
                  <a:gd name="T17" fmla="*/ 58 h 87"/>
                  <a:gd name="T18" fmla="*/ 92 w 103"/>
                  <a:gd name="T19" fmla="*/ 75 h 87"/>
                  <a:gd name="T20" fmla="*/ 88 w 103"/>
                  <a:gd name="T21" fmla="*/ 60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3" h="87">
                    <a:moveTo>
                      <a:pt x="88" y="60"/>
                    </a:moveTo>
                    <a:cubicBezTo>
                      <a:pt x="88" y="34"/>
                      <a:pt x="82" y="13"/>
                      <a:pt x="58" y="6"/>
                    </a:cubicBezTo>
                    <a:cubicBezTo>
                      <a:pt x="36" y="0"/>
                      <a:pt x="8" y="13"/>
                      <a:pt x="10" y="39"/>
                    </a:cubicBezTo>
                    <a:cubicBezTo>
                      <a:pt x="9" y="39"/>
                      <a:pt x="9" y="39"/>
                      <a:pt x="9" y="39"/>
                    </a:cubicBezTo>
                    <a:cubicBezTo>
                      <a:pt x="9" y="45"/>
                      <a:pt x="9" y="61"/>
                      <a:pt x="0" y="59"/>
                    </a:cubicBezTo>
                    <a:cubicBezTo>
                      <a:pt x="0" y="62"/>
                      <a:pt x="24" y="69"/>
                      <a:pt x="17" y="61"/>
                    </a:cubicBezTo>
                    <a:cubicBezTo>
                      <a:pt x="14" y="58"/>
                      <a:pt x="10" y="44"/>
                      <a:pt x="12" y="38"/>
                    </a:cubicBezTo>
                    <a:cubicBezTo>
                      <a:pt x="15" y="28"/>
                      <a:pt x="20" y="26"/>
                      <a:pt x="30" y="26"/>
                    </a:cubicBezTo>
                    <a:cubicBezTo>
                      <a:pt x="41" y="26"/>
                      <a:pt x="68" y="38"/>
                      <a:pt x="57" y="58"/>
                    </a:cubicBezTo>
                    <a:cubicBezTo>
                      <a:pt x="46" y="77"/>
                      <a:pt x="80" y="87"/>
                      <a:pt x="92" y="75"/>
                    </a:cubicBezTo>
                    <a:cubicBezTo>
                      <a:pt x="103" y="64"/>
                      <a:pt x="88" y="70"/>
                      <a:pt x="88" y="60"/>
                    </a:cubicBezTo>
                    <a:close/>
                  </a:path>
                </a:pathLst>
              </a:custGeom>
              <a:solidFill>
                <a:schemeClr val="bg1"/>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grpSp>
        <p:grpSp>
          <p:nvGrpSpPr>
            <p:cNvPr id="59" name="Group 157">
              <a:extLst>
                <a:ext uri="{FF2B5EF4-FFF2-40B4-BE49-F238E27FC236}">
                  <a16:creationId xmlns:a16="http://schemas.microsoft.com/office/drawing/2014/main" id="{253ACA5B-F9B1-B962-B78E-56DFFCE8891A}"/>
                </a:ext>
              </a:extLst>
            </p:cNvPr>
            <p:cNvGrpSpPr>
              <a:grpSpLocks/>
            </p:cNvGrpSpPr>
            <p:nvPr/>
          </p:nvGrpSpPr>
          <p:grpSpPr bwMode="auto">
            <a:xfrm>
              <a:off x="1878473" y="1865266"/>
              <a:ext cx="254156" cy="657287"/>
              <a:chOff x="940" y="1053"/>
              <a:chExt cx="266" cy="635"/>
            </a:xfrm>
          </p:grpSpPr>
          <p:sp>
            <p:nvSpPr>
              <p:cNvPr id="60" name="Freeform 158">
                <a:extLst>
                  <a:ext uri="{FF2B5EF4-FFF2-40B4-BE49-F238E27FC236}">
                    <a16:creationId xmlns:a16="http://schemas.microsoft.com/office/drawing/2014/main" id="{211E174B-6567-1E4C-6B8E-2E43FF8EE945}"/>
                  </a:ext>
                </a:extLst>
              </p:cNvPr>
              <p:cNvSpPr>
                <a:spLocks/>
              </p:cNvSpPr>
              <p:nvPr/>
            </p:nvSpPr>
            <p:spPr bwMode="gray">
              <a:xfrm>
                <a:off x="1007" y="1359"/>
                <a:ext cx="121" cy="329"/>
              </a:xfrm>
              <a:custGeom>
                <a:avLst/>
                <a:gdLst>
                  <a:gd name="T0" fmla="*/ 89 w 90"/>
                  <a:gd name="T1" fmla="*/ 156 h 245"/>
                  <a:gd name="T2" fmla="*/ 90 w 90"/>
                  <a:gd name="T3" fmla="*/ 7 h 245"/>
                  <a:gd name="T4" fmla="*/ 89 w 90"/>
                  <a:gd name="T5" fmla="*/ 5 h 245"/>
                  <a:gd name="T6" fmla="*/ 63 w 90"/>
                  <a:gd name="T7" fmla="*/ 20 h 245"/>
                  <a:gd name="T8" fmla="*/ 12 w 90"/>
                  <a:gd name="T9" fmla="*/ 10 h 245"/>
                  <a:gd name="T10" fmla="*/ 3 w 90"/>
                  <a:gd name="T11" fmla="*/ 0 h 245"/>
                  <a:gd name="T12" fmla="*/ 3 w 90"/>
                  <a:gd name="T13" fmla="*/ 36 h 245"/>
                  <a:gd name="T14" fmla="*/ 2 w 90"/>
                  <a:gd name="T15" fmla="*/ 205 h 245"/>
                  <a:gd name="T16" fmla="*/ 44 w 90"/>
                  <a:gd name="T17" fmla="*/ 204 h 245"/>
                  <a:gd name="T18" fmla="*/ 45 w 90"/>
                  <a:gd name="T19" fmla="*/ 51 h 245"/>
                  <a:gd name="T20" fmla="*/ 36 w 90"/>
                  <a:gd name="T21" fmla="*/ 39 h 245"/>
                  <a:gd name="T22" fmla="*/ 45 w 90"/>
                  <a:gd name="T23" fmla="*/ 51 h 245"/>
                  <a:gd name="T24" fmla="*/ 44 w 90"/>
                  <a:gd name="T25" fmla="*/ 204 h 245"/>
                  <a:gd name="T26" fmla="*/ 44 w 90"/>
                  <a:gd name="T27" fmla="*/ 211 h 245"/>
                  <a:gd name="T28" fmla="*/ 88 w 90"/>
                  <a:gd name="T29" fmla="*/ 218 h 245"/>
                  <a:gd name="T30" fmla="*/ 89 w 90"/>
                  <a:gd name="T31" fmla="*/ 156 h 2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0" h="245">
                    <a:moveTo>
                      <a:pt x="89" y="156"/>
                    </a:moveTo>
                    <a:cubicBezTo>
                      <a:pt x="89" y="140"/>
                      <a:pt x="90" y="47"/>
                      <a:pt x="90" y="7"/>
                    </a:cubicBezTo>
                    <a:cubicBezTo>
                      <a:pt x="89" y="6"/>
                      <a:pt x="89" y="6"/>
                      <a:pt x="89" y="5"/>
                    </a:cubicBezTo>
                    <a:cubicBezTo>
                      <a:pt x="87" y="16"/>
                      <a:pt x="71" y="22"/>
                      <a:pt x="63" y="20"/>
                    </a:cubicBezTo>
                    <a:cubicBezTo>
                      <a:pt x="55" y="19"/>
                      <a:pt x="24" y="13"/>
                      <a:pt x="12" y="10"/>
                    </a:cubicBezTo>
                    <a:cubicBezTo>
                      <a:pt x="6" y="9"/>
                      <a:pt x="4" y="4"/>
                      <a:pt x="3" y="0"/>
                    </a:cubicBezTo>
                    <a:cubicBezTo>
                      <a:pt x="2" y="18"/>
                      <a:pt x="3" y="32"/>
                      <a:pt x="3" y="36"/>
                    </a:cubicBezTo>
                    <a:cubicBezTo>
                      <a:pt x="3" y="49"/>
                      <a:pt x="0" y="181"/>
                      <a:pt x="2" y="205"/>
                    </a:cubicBezTo>
                    <a:cubicBezTo>
                      <a:pt x="3" y="228"/>
                      <a:pt x="43" y="224"/>
                      <a:pt x="44" y="204"/>
                    </a:cubicBezTo>
                    <a:cubicBezTo>
                      <a:pt x="43" y="170"/>
                      <a:pt x="46" y="55"/>
                      <a:pt x="45" y="51"/>
                    </a:cubicBezTo>
                    <a:cubicBezTo>
                      <a:pt x="45" y="47"/>
                      <a:pt x="36" y="46"/>
                      <a:pt x="36" y="39"/>
                    </a:cubicBezTo>
                    <a:cubicBezTo>
                      <a:pt x="36" y="46"/>
                      <a:pt x="45" y="47"/>
                      <a:pt x="45" y="51"/>
                    </a:cubicBezTo>
                    <a:cubicBezTo>
                      <a:pt x="46" y="55"/>
                      <a:pt x="43" y="170"/>
                      <a:pt x="44" y="204"/>
                    </a:cubicBezTo>
                    <a:cubicBezTo>
                      <a:pt x="44" y="206"/>
                      <a:pt x="44" y="211"/>
                      <a:pt x="44" y="211"/>
                    </a:cubicBezTo>
                    <a:cubicBezTo>
                      <a:pt x="46" y="245"/>
                      <a:pt x="87" y="235"/>
                      <a:pt x="88" y="218"/>
                    </a:cubicBezTo>
                    <a:cubicBezTo>
                      <a:pt x="90" y="201"/>
                      <a:pt x="88" y="171"/>
                      <a:pt x="89" y="156"/>
                    </a:cubicBezTo>
                    <a:close/>
                  </a:path>
                </a:pathLst>
              </a:custGeom>
              <a:solidFill>
                <a:srgbClr val="5190C9"/>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61" name="Freeform 159">
                <a:extLst>
                  <a:ext uri="{FF2B5EF4-FFF2-40B4-BE49-F238E27FC236}">
                    <a16:creationId xmlns:a16="http://schemas.microsoft.com/office/drawing/2014/main" id="{E8FC6BDB-DC92-1C30-2839-149952230B37}"/>
                  </a:ext>
                </a:extLst>
              </p:cNvPr>
              <p:cNvSpPr>
                <a:spLocks/>
              </p:cNvSpPr>
              <p:nvPr/>
            </p:nvSpPr>
            <p:spPr bwMode="gray">
              <a:xfrm>
                <a:off x="940" y="1139"/>
                <a:ext cx="266" cy="310"/>
              </a:xfrm>
              <a:custGeom>
                <a:avLst/>
                <a:gdLst>
                  <a:gd name="T0" fmla="*/ 192 w 198"/>
                  <a:gd name="T1" fmla="*/ 194 h 231"/>
                  <a:gd name="T2" fmla="*/ 169 w 198"/>
                  <a:gd name="T3" fmla="*/ 49 h 231"/>
                  <a:gd name="T4" fmla="*/ 143 w 198"/>
                  <a:gd name="T5" fmla="*/ 24 h 231"/>
                  <a:gd name="T6" fmla="*/ 100 w 198"/>
                  <a:gd name="T7" fmla="*/ 12 h 231"/>
                  <a:gd name="T8" fmla="*/ 60 w 198"/>
                  <a:gd name="T9" fmla="*/ 2 h 231"/>
                  <a:gd name="T10" fmla="*/ 30 w 198"/>
                  <a:gd name="T11" fmla="*/ 11 h 231"/>
                  <a:gd name="T12" fmla="*/ 4 w 198"/>
                  <a:gd name="T13" fmla="*/ 159 h 231"/>
                  <a:gd name="T14" fmla="*/ 36 w 198"/>
                  <a:gd name="T15" fmla="*/ 168 h 231"/>
                  <a:gd name="T16" fmla="*/ 54 w 198"/>
                  <a:gd name="T17" fmla="*/ 47 h 231"/>
                  <a:gd name="T18" fmla="*/ 53 w 198"/>
                  <a:gd name="T19" fmla="*/ 164 h 231"/>
                  <a:gd name="T20" fmla="*/ 62 w 198"/>
                  <a:gd name="T21" fmla="*/ 174 h 231"/>
                  <a:gd name="T22" fmla="*/ 113 w 198"/>
                  <a:gd name="T23" fmla="*/ 188 h 231"/>
                  <a:gd name="T24" fmla="*/ 140 w 198"/>
                  <a:gd name="T25" fmla="*/ 169 h 231"/>
                  <a:gd name="T26" fmla="*/ 140 w 198"/>
                  <a:gd name="T27" fmla="*/ 169 h 231"/>
                  <a:gd name="T28" fmla="*/ 138 w 198"/>
                  <a:gd name="T29" fmla="*/ 87 h 231"/>
                  <a:gd name="T30" fmla="*/ 136 w 198"/>
                  <a:gd name="T31" fmla="*/ 70 h 231"/>
                  <a:gd name="T32" fmla="*/ 136 w 198"/>
                  <a:gd name="T33" fmla="*/ 69 h 231"/>
                  <a:gd name="T34" fmla="*/ 136 w 198"/>
                  <a:gd name="T35" fmla="*/ 70 h 231"/>
                  <a:gd name="T36" fmla="*/ 138 w 198"/>
                  <a:gd name="T37" fmla="*/ 87 h 231"/>
                  <a:gd name="T38" fmla="*/ 159 w 198"/>
                  <a:gd name="T39" fmla="*/ 203 h 231"/>
                  <a:gd name="T40" fmla="*/ 192 w 198"/>
                  <a:gd name="T41" fmla="*/ 194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98" h="231">
                    <a:moveTo>
                      <a:pt x="192" y="194"/>
                    </a:moveTo>
                    <a:cubicBezTo>
                      <a:pt x="189" y="184"/>
                      <a:pt x="172" y="67"/>
                      <a:pt x="169" y="49"/>
                    </a:cubicBezTo>
                    <a:cubicBezTo>
                      <a:pt x="166" y="32"/>
                      <a:pt x="151" y="26"/>
                      <a:pt x="143" y="24"/>
                    </a:cubicBezTo>
                    <a:cubicBezTo>
                      <a:pt x="135" y="21"/>
                      <a:pt x="113" y="16"/>
                      <a:pt x="100" y="12"/>
                    </a:cubicBezTo>
                    <a:cubicBezTo>
                      <a:pt x="88" y="9"/>
                      <a:pt x="69" y="3"/>
                      <a:pt x="60" y="2"/>
                    </a:cubicBezTo>
                    <a:cubicBezTo>
                      <a:pt x="51" y="0"/>
                      <a:pt x="33" y="3"/>
                      <a:pt x="30" y="11"/>
                    </a:cubicBezTo>
                    <a:cubicBezTo>
                      <a:pt x="28" y="17"/>
                      <a:pt x="8" y="139"/>
                      <a:pt x="4" y="159"/>
                    </a:cubicBezTo>
                    <a:cubicBezTo>
                      <a:pt x="0" y="180"/>
                      <a:pt x="31" y="184"/>
                      <a:pt x="36" y="168"/>
                    </a:cubicBezTo>
                    <a:cubicBezTo>
                      <a:pt x="40" y="157"/>
                      <a:pt x="55" y="38"/>
                      <a:pt x="54" y="47"/>
                    </a:cubicBezTo>
                    <a:cubicBezTo>
                      <a:pt x="54" y="53"/>
                      <a:pt x="53" y="121"/>
                      <a:pt x="53" y="164"/>
                    </a:cubicBezTo>
                    <a:cubicBezTo>
                      <a:pt x="54" y="169"/>
                      <a:pt x="56" y="173"/>
                      <a:pt x="62" y="174"/>
                    </a:cubicBezTo>
                    <a:cubicBezTo>
                      <a:pt x="74" y="177"/>
                      <a:pt x="106" y="187"/>
                      <a:pt x="113" y="188"/>
                    </a:cubicBezTo>
                    <a:cubicBezTo>
                      <a:pt x="121" y="190"/>
                      <a:pt x="137" y="180"/>
                      <a:pt x="140" y="169"/>
                    </a:cubicBezTo>
                    <a:cubicBezTo>
                      <a:pt x="140" y="169"/>
                      <a:pt x="140" y="169"/>
                      <a:pt x="140" y="169"/>
                    </a:cubicBezTo>
                    <a:cubicBezTo>
                      <a:pt x="140" y="141"/>
                      <a:pt x="140" y="110"/>
                      <a:pt x="138" y="87"/>
                    </a:cubicBezTo>
                    <a:cubicBezTo>
                      <a:pt x="137" y="78"/>
                      <a:pt x="137" y="73"/>
                      <a:pt x="136" y="70"/>
                    </a:cubicBezTo>
                    <a:cubicBezTo>
                      <a:pt x="136" y="69"/>
                      <a:pt x="136" y="69"/>
                      <a:pt x="136" y="69"/>
                    </a:cubicBezTo>
                    <a:cubicBezTo>
                      <a:pt x="136" y="69"/>
                      <a:pt x="136" y="69"/>
                      <a:pt x="136" y="70"/>
                    </a:cubicBezTo>
                    <a:cubicBezTo>
                      <a:pt x="137" y="75"/>
                      <a:pt x="138" y="81"/>
                      <a:pt x="138" y="87"/>
                    </a:cubicBezTo>
                    <a:cubicBezTo>
                      <a:pt x="141" y="109"/>
                      <a:pt x="148" y="149"/>
                      <a:pt x="159" y="203"/>
                    </a:cubicBezTo>
                    <a:cubicBezTo>
                      <a:pt x="165" y="231"/>
                      <a:pt x="198" y="218"/>
                      <a:pt x="192" y="194"/>
                    </a:cubicBezTo>
                  </a:path>
                </a:pathLst>
              </a:custGeom>
              <a:solidFill>
                <a:srgbClr val="F8F8F8"/>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62" name="Freeform 160">
                <a:extLst>
                  <a:ext uri="{FF2B5EF4-FFF2-40B4-BE49-F238E27FC236}">
                    <a16:creationId xmlns:a16="http://schemas.microsoft.com/office/drawing/2014/main" id="{06203843-4F46-1C62-5A26-BC2B4B7A01AD}"/>
                  </a:ext>
                </a:extLst>
              </p:cNvPr>
              <p:cNvSpPr>
                <a:spLocks/>
              </p:cNvSpPr>
              <p:nvPr/>
            </p:nvSpPr>
            <p:spPr bwMode="gray">
              <a:xfrm>
                <a:off x="1026" y="1122"/>
                <a:ext cx="88" cy="55"/>
              </a:xfrm>
              <a:custGeom>
                <a:avLst/>
                <a:gdLst>
                  <a:gd name="T0" fmla="*/ 29 w 66"/>
                  <a:gd name="T1" fmla="*/ 39 h 41"/>
                  <a:gd name="T2" fmla="*/ 9 w 66"/>
                  <a:gd name="T3" fmla="*/ 23 h 41"/>
                  <a:gd name="T4" fmla="*/ 15 w 66"/>
                  <a:gd name="T5" fmla="*/ 13 h 41"/>
                  <a:gd name="T6" fmla="*/ 53 w 66"/>
                  <a:gd name="T7" fmla="*/ 16 h 41"/>
                  <a:gd name="T8" fmla="*/ 57 w 66"/>
                  <a:gd name="T9" fmla="*/ 30 h 41"/>
                  <a:gd name="T10" fmla="*/ 29 w 66"/>
                  <a:gd name="T11" fmla="*/ 39 h 41"/>
                </a:gdLst>
                <a:ahLst/>
                <a:cxnLst>
                  <a:cxn ang="0">
                    <a:pos x="T0" y="T1"/>
                  </a:cxn>
                  <a:cxn ang="0">
                    <a:pos x="T2" y="T3"/>
                  </a:cxn>
                  <a:cxn ang="0">
                    <a:pos x="T4" y="T5"/>
                  </a:cxn>
                  <a:cxn ang="0">
                    <a:pos x="T6" y="T7"/>
                  </a:cxn>
                  <a:cxn ang="0">
                    <a:pos x="T8" y="T9"/>
                  </a:cxn>
                  <a:cxn ang="0">
                    <a:pos x="T10" y="T11"/>
                  </a:cxn>
                </a:cxnLst>
                <a:rect l="0" t="0" r="r" b="b"/>
                <a:pathLst>
                  <a:path w="66" h="41">
                    <a:moveTo>
                      <a:pt x="29" y="39"/>
                    </a:moveTo>
                    <a:cubicBezTo>
                      <a:pt x="14" y="37"/>
                      <a:pt x="0" y="25"/>
                      <a:pt x="9" y="23"/>
                    </a:cubicBezTo>
                    <a:cubicBezTo>
                      <a:pt x="16" y="21"/>
                      <a:pt x="13" y="16"/>
                      <a:pt x="15" y="13"/>
                    </a:cubicBezTo>
                    <a:cubicBezTo>
                      <a:pt x="18" y="10"/>
                      <a:pt x="53" y="0"/>
                      <a:pt x="53" y="16"/>
                    </a:cubicBezTo>
                    <a:cubicBezTo>
                      <a:pt x="53" y="21"/>
                      <a:pt x="47" y="25"/>
                      <a:pt x="57" y="30"/>
                    </a:cubicBezTo>
                    <a:cubicBezTo>
                      <a:pt x="66" y="33"/>
                      <a:pt x="46" y="41"/>
                      <a:pt x="29" y="39"/>
                    </a:cubicBez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63" name="Oval 161">
                <a:extLst>
                  <a:ext uri="{FF2B5EF4-FFF2-40B4-BE49-F238E27FC236}">
                    <a16:creationId xmlns:a16="http://schemas.microsoft.com/office/drawing/2014/main" id="{64FE87CD-EA6A-971E-4922-EA80AE7DA8AC}"/>
                  </a:ext>
                </a:extLst>
              </p:cNvPr>
              <p:cNvSpPr>
                <a:spLocks noChangeArrowheads="1"/>
              </p:cNvSpPr>
              <p:nvPr/>
            </p:nvSpPr>
            <p:spPr bwMode="gray">
              <a:xfrm flipH="1">
                <a:off x="1014" y="1053"/>
                <a:ext cx="106" cy="105"/>
              </a:xfrm>
              <a:prstGeom prst="ellipse">
                <a:avLst/>
              </a:prstGeom>
              <a:solidFill>
                <a:schemeClr val="bg1"/>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64" name="Freeform 162">
                <a:extLst>
                  <a:ext uri="{FF2B5EF4-FFF2-40B4-BE49-F238E27FC236}">
                    <a16:creationId xmlns:a16="http://schemas.microsoft.com/office/drawing/2014/main" id="{218352FE-F0FF-C318-FF99-095EB5FC9A1A}"/>
                  </a:ext>
                </a:extLst>
              </p:cNvPr>
              <p:cNvSpPr>
                <a:spLocks/>
              </p:cNvSpPr>
              <p:nvPr/>
            </p:nvSpPr>
            <p:spPr bwMode="gray">
              <a:xfrm>
                <a:off x="1043" y="1166"/>
                <a:ext cx="32" cy="153"/>
              </a:xfrm>
              <a:custGeom>
                <a:avLst/>
                <a:gdLst>
                  <a:gd name="T0" fmla="*/ 0 w 55"/>
                  <a:gd name="T1" fmla="*/ 0 h 265"/>
                  <a:gd name="T2" fmla="*/ 14 w 55"/>
                  <a:gd name="T3" fmla="*/ 22 h 265"/>
                  <a:gd name="T4" fmla="*/ 5 w 55"/>
                  <a:gd name="T5" fmla="*/ 239 h 265"/>
                  <a:gd name="T6" fmla="*/ 29 w 55"/>
                  <a:gd name="T7" fmla="*/ 265 h 265"/>
                  <a:gd name="T8" fmla="*/ 52 w 55"/>
                  <a:gd name="T9" fmla="*/ 253 h 265"/>
                  <a:gd name="T10" fmla="*/ 38 w 55"/>
                  <a:gd name="T11" fmla="*/ 29 h 265"/>
                  <a:gd name="T12" fmla="*/ 55 w 55"/>
                  <a:gd name="T13" fmla="*/ 15 h 265"/>
                  <a:gd name="T14" fmla="*/ 0 w 55"/>
                  <a:gd name="T15" fmla="*/ 0 h 26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265">
                    <a:moveTo>
                      <a:pt x="0" y="0"/>
                    </a:moveTo>
                    <a:lnTo>
                      <a:pt x="14" y="22"/>
                    </a:lnTo>
                    <a:lnTo>
                      <a:pt x="5" y="239"/>
                    </a:lnTo>
                    <a:lnTo>
                      <a:pt x="29" y="265"/>
                    </a:lnTo>
                    <a:lnTo>
                      <a:pt x="52" y="253"/>
                    </a:lnTo>
                    <a:lnTo>
                      <a:pt x="38" y="29"/>
                    </a:lnTo>
                    <a:lnTo>
                      <a:pt x="55" y="15"/>
                    </a:lnTo>
                    <a:lnTo>
                      <a:pt x="0" y="0"/>
                    </a:lnTo>
                    <a:close/>
                  </a:path>
                </a:pathLst>
              </a:custGeom>
              <a:solidFill>
                <a:srgbClr val="5190C9"/>
              </a:solidFill>
              <a:ln>
                <a:noFill/>
              </a:ln>
              <a:effectLst/>
              <a:extLst>
                <a:ext uri="{91240B29-F687-4F45-9708-019B960494DF}">
                  <a14:hiddenLine xmlns:a14="http://schemas.microsoft.com/office/drawing/2010/main" w="6350" cap="flat" cmpd="sng">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grpSp>
      </p:grpSp>
      <p:grpSp>
        <p:nvGrpSpPr>
          <p:cNvPr id="74" name="Group 73">
            <a:extLst>
              <a:ext uri="{FF2B5EF4-FFF2-40B4-BE49-F238E27FC236}">
                <a16:creationId xmlns:a16="http://schemas.microsoft.com/office/drawing/2014/main" id="{3238700C-846A-B155-B0D9-E774EB73C6FF}"/>
              </a:ext>
            </a:extLst>
          </p:cNvPr>
          <p:cNvGrpSpPr/>
          <p:nvPr/>
        </p:nvGrpSpPr>
        <p:grpSpPr>
          <a:xfrm>
            <a:off x="1870301" y="2033049"/>
            <a:ext cx="237954" cy="336536"/>
            <a:chOff x="1878473" y="1865266"/>
            <a:chExt cx="464746" cy="657287"/>
          </a:xfrm>
        </p:grpSpPr>
        <p:grpSp>
          <p:nvGrpSpPr>
            <p:cNvPr id="75" name="Group 399">
              <a:extLst>
                <a:ext uri="{FF2B5EF4-FFF2-40B4-BE49-F238E27FC236}">
                  <a16:creationId xmlns:a16="http://schemas.microsoft.com/office/drawing/2014/main" id="{A4298633-14F9-FE26-4246-720D29DDA554}"/>
                </a:ext>
              </a:extLst>
            </p:cNvPr>
            <p:cNvGrpSpPr>
              <a:grpSpLocks/>
            </p:cNvGrpSpPr>
            <p:nvPr/>
          </p:nvGrpSpPr>
          <p:grpSpPr bwMode="auto">
            <a:xfrm>
              <a:off x="2114984" y="1865266"/>
              <a:ext cx="228235" cy="657287"/>
              <a:chOff x="1608" y="2774"/>
              <a:chExt cx="240" cy="638"/>
            </a:xfrm>
          </p:grpSpPr>
          <p:sp>
            <p:nvSpPr>
              <p:cNvPr id="82" name="Freeform 400">
                <a:extLst>
                  <a:ext uri="{FF2B5EF4-FFF2-40B4-BE49-F238E27FC236}">
                    <a16:creationId xmlns:a16="http://schemas.microsoft.com/office/drawing/2014/main" id="{4F1CA59C-BD29-2DA0-BD68-66EB2736473A}"/>
                  </a:ext>
                </a:extLst>
              </p:cNvPr>
              <p:cNvSpPr>
                <a:spLocks/>
              </p:cNvSpPr>
              <p:nvPr/>
            </p:nvSpPr>
            <p:spPr bwMode="gray">
              <a:xfrm>
                <a:off x="1668" y="3065"/>
                <a:ext cx="124" cy="347"/>
              </a:xfrm>
              <a:custGeom>
                <a:avLst/>
                <a:gdLst>
                  <a:gd name="T0" fmla="*/ 81 w 92"/>
                  <a:gd name="T1" fmla="*/ 2 h 256"/>
                  <a:gd name="T2" fmla="*/ 81 w 92"/>
                  <a:gd name="T3" fmla="*/ 2 h 256"/>
                  <a:gd name="T4" fmla="*/ 4 w 92"/>
                  <a:gd name="T5" fmla="*/ 0 h 256"/>
                  <a:gd name="T6" fmla="*/ 1 w 92"/>
                  <a:gd name="T7" fmla="*/ 29 h 256"/>
                  <a:gd name="T8" fmla="*/ 11 w 92"/>
                  <a:gd name="T9" fmla="*/ 216 h 256"/>
                  <a:gd name="T10" fmla="*/ 45 w 92"/>
                  <a:gd name="T11" fmla="*/ 215 h 256"/>
                  <a:gd name="T12" fmla="*/ 42 w 92"/>
                  <a:gd name="T13" fmla="*/ 54 h 256"/>
                  <a:gd name="T14" fmla="*/ 33 w 92"/>
                  <a:gd name="T15" fmla="*/ 42 h 256"/>
                  <a:gd name="T16" fmla="*/ 42 w 92"/>
                  <a:gd name="T17" fmla="*/ 54 h 256"/>
                  <a:gd name="T18" fmla="*/ 45 w 92"/>
                  <a:gd name="T19" fmla="*/ 215 h 256"/>
                  <a:gd name="T20" fmla="*/ 45 w 92"/>
                  <a:gd name="T21" fmla="*/ 222 h 256"/>
                  <a:gd name="T22" fmla="*/ 82 w 92"/>
                  <a:gd name="T23" fmla="*/ 229 h 256"/>
                  <a:gd name="T24" fmla="*/ 87 w 92"/>
                  <a:gd name="T25" fmla="*/ 52 h 256"/>
                  <a:gd name="T26" fmla="*/ 81 w 92"/>
                  <a:gd name="T27" fmla="*/ 2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2" h="256">
                    <a:moveTo>
                      <a:pt x="81" y="2"/>
                    </a:moveTo>
                    <a:cubicBezTo>
                      <a:pt x="81" y="3"/>
                      <a:pt x="81" y="3"/>
                      <a:pt x="81" y="2"/>
                    </a:cubicBezTo>
                    <a:cubicBezTo>
                      <a:pt x="78" y="13"/>
                      <a:pt x="3" y="5"/>
                      <a:pt x="4" y="0"/>
                    </a:cubicBezTo>
                    <a:cubicBezTo>
                      <a:pt x="0" y="18"/>
                      <a:pt x="0" y="25"/>
                      <a:pt x="1" y="29"/>
                    </a:cubicBezTo>
                    <a:cubicBezTo>
                      <a:pt x="3" y="48"/>
                      <a:pt x="11" y="129"/>
                      <a:pt x="11" y="216"/>
                    </a:cubicBezTo>
                    <a:cubicBezTo>
                      <a:pt x="11" y="239"/>
                      <a:pt x="44" y="235"/>
                      <a:pt x="45" y="215"/>
                    </a:cubicBezTo>
                    <a:cubicBezTo>
                      <a:pt x="44" y="181"/>
                      <a:pt x="43" y="58"/>
                      <a:pt x="42" y="54"/>
                    </a:cubicBezTo>
                    <a:cubicBezTo>
                      <a:pt x="42" y="50"/>
                      <a:pt x="33" y="49"/>
                      <a:pt x="33" y="42"/>
                    </a:cubicBezTo>
                    <a:cubicBezTo>
                      <a:pt x="33" y="49"/>
                      <a:pt x="42" y="50"/>
                      <a:pt x="42" y="54"/>
                    </a:cubicBezTo>
                    <a:cubicBezTo>
                      <a:pt x="43" y="58"/>
                      <a:pt x="44" y="181"/>
                      <a:pt x="45" y="215"/>
                    </a:cubicBezTo>
                    <a:cubicBezTo>
                      <a:pt x="45" y="217"/>
                      <a:pt x="45" y="222"/>
                      <a:pt x="45" y="222"/>
                    </a:cubicBezTo>
                    <a:cubicBezTo>
                      <a:pt x="47" y="256"/>
                      <a:pt x="82" y="246"/>
                      <a:pt x="82" y="229"/>
                    </a:cubicBezTo>
                    <a:cubicBezTo>
                      <a:pt x="82" y="161"/>
                      <a:pt x="84" y="67"/>
                      <a:pt x="87" y="52"/>
                    </a:cubicBezTo>
                    <a:cubicBezTo>
                      <a:pt x="92" y="27"/>
                      <a:pt x="83" y="5"/>
                      <a:pt x="81" y="2"/>
                    </a:cubicBezTo>
                    <a:close/>
                  </a:path>
                </a:pathLst>
              </a:custGeom>
              <a:solidFill>
                <a:schemeClr val="bg1">
                  <a:lumMod val="65000"/>
                </a:schemeClr>
              </a:solidFill>
              <a:ln w="6350" cap="flat" cmpd="sng">
                <a:solidFill>
                  <a:srgbClr val="5F5F5F"/>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83" name="Freeform 401">
                <a:extLst>
                  <a:ext uri="{FF2B5EF4-FFF2-40B4-BE49-F238E27FC236}">
                    <a16:creationId xmlns:a16="http://schemas.microsoft.com/office/drawing/2014/main" id="{11B1EC51-B896-B2F6-65D4-9F7FDFC35263}"/>
                  </a:ext>
                </a:extLst>
              </p:cNvPr>
              <p:cNvSpPr>
                <a:spLocks noEditPoints="1"/>
              </p:cNvSpPr>
              <p:nvPr/>
            </p:nvSpPr>
            <p:spPr bwMode="gray">
              <a:xfrm>
                <a:off x="1608" y="2862"/>
                <a:ext cx="240" cy="291"/>
              </a:xfrm>
              <a:custGeom>
                <a:avLst/>
                <a:gdLst>
                  <a:gd name="T0" fmla="*/ 172 w 177"/>
                  <a:gd name="T1" fmla="*/ 191 h 215"/>
                  <a:gd name="T2" fmla="*/ 151 w 177"/>
                  <a:gd name="T3" fmla="*/ 43 h 215"/>
                  <a:gd name="T4" fmla="*/ 125 w 177"/>
                  <a:gd name="T5" fmla="*/ 18 h 215"/>
                  <a:gd name="T6" fmla="*/ 91 w 177"/>
                  <a:gd name="T7" fmla="*/ 9 h 215"/>
                  <a:gd name="T8" fmla="*/ 61 w 177"/>
                  <a:gd name="T9" fmla="*/ 1 h 215"/>
                  <a:gd name="T10" fmla="*/ 31 w 177"/>
                  <a:gd name="T11" fmla="*/ 11 h 215"/>
                  <a:gd name="T12" fmla="*/ 4 w 177"/>
                  <a:gd name="T13" fmla="*/ 156 h 215"/>
                  <a:gd name="T14" fmla="*/ 26 w 177"/>
                  <a:gd name="T15" fmla="*/ 165 h 215"/>
                  <a:gd name="T16" fmla="*/ 41 w 177"/>
                  <a:gd name="T17" fmla="*/ 69 h 215"/>
                  <a:gd name="T18" fmla="*/ 49 w 177"/>
                  <a:gd name="T19" fmla="*/ 84 h 215"/>
                  <a:gd name="T20" fmla="*/ 48 w 177"/>
                  <a:gd name="T21" fmla="*/ 150 h 215"/>
                  <a:gd name="T22" fmla="*/ 58 w 177"/>
                  <a:gd name="T23" fmla="*/ 161 h 215"/>
                  <a:gd name="T24" fmla="*/ 102 w 177"/>
                  <a:gd name="T25" fmla="*/ 172 h 215"/>
                  <a:gd name="T26" fmla="*/ 125 w 177"/>
                  <a:gd name="T27" fmla="*/ 152 h 215"/>
                  <a:gd name="T28" fmla="*/ 127 w 177"/>
                  <a:gd name="T29" fmla="*/ 66 h 215"/>
                  <a:gd name="T30" fmla="*/ 129 w 177"/>
                  <a:gd name="T31" fmla="*/ 84 h 215"/>
                  <a:gd name="T32" fmla="*/ 150 w 177"/>
                  <a:gd name="T33" fmla="*/ 200 h 215"/>
                  <a:gd name="T34" fmla="*/ 172 w 177"/>
                  <a:gd name="T35" fmla="*/ 191 h 215"/>
                  <a:gd name="T36" fmla="*/ 43 w 177"/>
                  <a:gd name="T37" fmla="*/ 55 h 215"/>
                  <a:gd name="T38" fmla="*/ 45 w 177"/>
                  <a:gd name="T39" fmla="*/ 44 h 215"/>
                  <a:gd name="T40" fmla="*/ 44 w 177"/>
                  <a:gd name="T41" fmla="*/ 54 h 215"/>
                  <a:gd name="T42" fmla="*/ 44 w 177"/>
                  <a:gd name="T43" fmla="*/ 53 h 215"/>
                  <a:gd name="T44" fmla="*/ 43 w 177"/>
                  <a:gd name="T45" fmla="*/ 55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77" h="215">
                    <a:moveTo>
                      <a:pt x="172" y="191"/>
                    </a:moveTo>
                    <a:cubicBezTo>
                      <a:pt x="168" y="170"/>
                      <a:pt x="154" y="61"/>
                      <a:pt x="151" y="43"/>
                    </a:cubicBezTo>
                    <a:cubicBezTo>
                      <a:pt x="148" y="26"/>
                      <a:pt x="133" y="21"/>
                      <a:pt x="125" y="18"/>
                    </a:cubicBezTo>
                    <a:cubicBezTo>
                      <a:pt x="118" y="16"/>
                      <a:pt x="104" y="13"/>
                      <a:pt x="91" y="9"/>
                    </a:cubicBezTo>
                    <a:cubicBezTo>
                      <a:pt x="80" y="6"/>
                      <a:pt x="70" y="3"/>
                      <a:pt x="61" y="1"/>
                    </a:cubicBezTo>
                    <a:cubicBezTo>
                      <a:pt x="52" y="0"/>
                      <a:pt x="34" y="3"/>
                      <a:pt x="31" y="11"/>
                    </a:cubicBezTo>
                    <a:cubicBezTo>
                      <a:pt x="30" y="16"/>
                      <a:pt x="9" y="136"/>
                      <a:pt x="4" y="156"/>
                    </a:cubicBezTo>
                    <a:cubicBezTo>
                      <a:pt x="0" y="175"/>
                      <a:pt x="22" y="179"/>
                      <a:pt x="26" y="165"/>
                    </a:cubicBezTo>
                    <a:cubicBezTo>
                      <a:pt x="28" y="158"/>
                      <a:pt x="37" y="103"/>
                      <a:pt x="41" y="69"/>
                    </a:cubicBezTo>
                    <a:cubicBezTo>
                      <a:pt x="42" y="75"/>
                      <a:pt x="44" y="80"/>
                      <a:pt x="49" y="84"/>
                    </a:cubicBezTo>
                    <a:cubicBezTo>
                      <a:pt x="52" y="99"/>
                      <a:pt x="54" y="118"/>
                      <a:pt x="48" y="150"/>
                    </a:cubicBezTo>
                    <a:cubicBezTo>
                      <a:pt x="48" y="155"/>
                      <a:pt x="52" y="160"/>
                      <a:pt x="58" y="161"/>
                    </a:cubicBezTo>
                    <a:cubicBezTo>
                      <a:pt x="70" y="163"/>
                      <a:pt x="95" y="170"/>
                      <a:pt x="102" y="172"/>
                    </a:cubicBezTo>
                    <a:cubicBezTo>
                      <a:pt x="111" y="173"/>
                      <a:pt x="129" y="161"/>
                      <a:pt x="125" y="152"/>
                    </a:cubicBezTo>
                    <a:cubicBezTo>
                      <a:pt x="114" y="132"/>
                      <a:pt x="125" y="78"/>
                      <a:pt x="127" y="66"/>
                    </a:cubicBezTo>
                    <a:cubicBezTo>
                      <a:pt x="127" y="66"/>
                      <a:pt x="129" y="78"/>
                      <a:pt x="129" y="84"/>
                    </a:cubicBezTo>
                    <a:cubicBezTo>
                      <a:pt x="132" y="106"/>
                      <a:pt x="140" y="146"/>
                      <a:pt x="150" y="200"/>
                    </a:cubicBezTo>
                    <a:cubicBezTo>
                      <a:pt x="153" y="215"/>
                      <a:pt x="177" y="214"/>
                      <a:pt x="172" y="191"/>
                    </a:cubicBezTo>
                    <a:close/>
                    <a:moveTo>
                      <a:pt x="43" y="55"/>
                    </a:moveTo>
                    <a:cubicBezTo>
                      <a:pt x="45" y="47"/>
                      <a:pt x="45" y="42"/>
                      <a:pt x="45" y="44"/>
                    </a:cubicBezTo>
                    <a:cubicBezTo>
                      <a:pt x="44" y="47"/>
                      <a:pt x="44" y="51"/>
                      <a:pt x="44" y="54"/>
                    </a:cubicBezTo>
                    <a:cubicBezTo>
                      <a:pt x="44" y="53"/>
                      <a:pt x="44" y="53"/>
                      <a:pt x="44" y="53"/>
                    </a:cubicBezTo>
                    <a:cubicBezTo>
                      <a:pt x="44" y="54"/>
                      <a:pt x="44" y="55"/>
                      <a:pt x="43" y="55"/>
                    </a:cubicBezTo>
                    <a:close/>
                  </a:path>
                </a:pathLst>
              </a:custGeom>
              <a:solidFill>
                <a:schemeClr val="accent3">
                  <a:lumMod val="20000"/>
                  <a:lumOff val="80000"/>
                </a:schemeClr>
              </a:solidFill>
              <a:ln w="6350" cap="flat" cmpd="sng">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84" name="Freeform 402">
                <a:extLst>
                  <a:ext uri="{FF2B5EF4-FFF2-40B4-BE49-F238E27FC236}">
                    <a16:creationId xmlns:a16="http://schemas.microsoft.com/office/drawing/2014/main" id="{8773207F-917D-A149-B264-F8E713F831B5}"/>
                  </a:ext>
                </a:extLst>
              </p:cNvPr>
              <p:cNvSpPr>
                <a:spLocks/>
              </p:cNvSpPr>
              <p:nvPr/>
            </p:nvSpPr>
            <p:spPr bwMode="gray">
              <a:xfrm>
                <a:off x="1699" y="2877"/>
                <a:ext cx="61" cy="71"/>
              </a:xfrm>
              <a:custGeom>
                <a:avLst/>
                <a:gdLst>
                  <a:gd name="T0" fmla="*/ 0 w 45"/>
                  <a:gd name="T1" fmla="*/ 0 h 52"/>
                  <a:gd name="T2" fmla="*/ 3 w 45"/>
                  <a:gd name="T3" fmla="*/ 52 h 52"/>
                  <a:gd name="T4" fmla="*/ 45 w 45"/>
                  <a:gd name="T5" fmla="*/ 7 h 52"/>
                  <a:gd name="T6" fmla="*/ 0 w 45"/>
                  <a:gd name="T7" fmla="*/ 0 h 52"/>
                </a:gdLst>
                <a:ahLst/>
                <a:cxnLst>
                  <a:cxn ang="0">
                    <a:pos x="T0" y="T1"/>
                  </a:cxn>
                  <a:cxn ang="0">
                    <a:pos x="T2" y="T3"/>
                  </a:cxn>
                  <a:cxn ang="0">
                    <a:pos x="T4" y="T5"/>
                  </a:cxn>
                  <a:cxn ang="0">
                    <a:pos x="T6" y="T7"/>
                  </a:cxn>
                </a:cxnLst>
                <a:rect l="0" t="0" r="r" b="b"/>
                <a:pathLst>
                  <a:path w="45" h="52">
                    <a:moveTo>
                      <a:pt x="0" y="0"/>
                    </a:moveTo>
                    <a:cubicBezTo>
                      <a:pt x="3" y="52"/>
                      <a:pt x="3" y="52"/>
                      <a:pt x="3" y="52"/>
                    </a:cubicBezTo>
                    <a:cubicBezTo>
                      <a:pt x="6" y="40"/>
                      <a:pt x="45" y="7"/>
                      <a:pt x="45" y="7"/>
                    </a:cubicBezTo>
                    <a:lnTo>
                      <a:pt x="0" y="0"/>
                    </a:ln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85" name="Freeform 403">
                <a:extLst>
                  <a:ext uri="{FF2B5EF4-FFF2-40B4-BE49-F238E27FC236}">
                    <a16:creationId xmlns:a16="http://schemas.microsoft.com/office/drawing/2014/main" id="{19040334-D508-83C2-4B7F-5570CB7CDD8F}"/>
                  </a:ext>
                </a:extLst>
              </p:cNvPr>
              <p:cNvSpPr>
                <a:spLocks/>
              </p:cNvSpPr>
              <p:nvPr/>
            </p:nvSpPr>
            <p:spPr bwMode="gray">
              <a:xfrm>
                <a:off x="1691" y="2847"/>
                <a:ext cx="78" cy="48"/>
              </a:xfrm>
              <a:custGeom>
                <a:avLst/>
                <a:gdLst>
                  <a:gd name="T0" fmla="*/ 26 w 58"/>
                  <a:gd name="T1" fmla="*/ 34 h 35"/>
                  <a:gd name="T2" fmla="*/ 9 w 58"/>
                  <a:gd name="T3" fmla="*/ 20 h 35"/>
                  <a:gd name="T4" fmla="*/ 14 w 58"/>
                  <a:gd name="T5" fmla="*/ 11 h 35"/>
                  <a:gd name="T6" fmla="*/ 47 w 58"/>
                  <a:gd name="T7" fmla="*/ 14 h 35"/>
                  <a:gd name="T8" fmla="*/ 50 w 58"/>
                  <a:gd name="T9" fmla="*/ 25 h 35"/>
                  <a:gd name="T10" fmla="*/ 26 w 58"/>
                  <a:gd name="T11" fmla="*/ 34 h 35"/>
                </a:gdLst>
                <a:ahLst/>
                <a:cxnLst>
                  <a:cxn ang="0">
                    <a:pos x="T0" y="T1"/>
                  </a:cxn>
                  <a:cxn ang="0">
                    <a:pos x="T2" y="T3"/>
                  </a:cxn>
                  <a:cxn ang="0">
                    <a:pos x="T4" y="T5"/>
                  </a:cxn>
                  <a:cxn ang="0">
                    <a:pos x="T6" y="T7"/>
                  </a:cxn>
                  <a:cxn ang="0">
                    <a:pos x="T8" y="T9"/>
                  </a:cxn>
                  <a:cxn ang="0">
                    <a:pos x="T10" y="T11"/>
                  </a:cxn>
                </a:cxnLst>
                <a:rect l="0" t="0" r="r" b="b"/>
                <a:pathLst>
                  <a:path w="58" h="35">
                    <a:moveTo>
                      <a:pt x="26" y="34"/>
                    </a:moveTo>
                    <a:cubicBezTo>
                      <a:pt x="12" y="32"/>
                      <a:pt x="0" y="22"/>
                      <a:pt x="9" y="20"/>
                    </a:cubicBezTo>
                    <a:cubicBezTo>
                      <a:pt x="15" y="18"/>
                      <a:pt x="12" y="13"/>
                      <a:pt x="14" y="11"/>
                    </a:cubicBezTo>
                    <a:cubicBezTo>
                      <a:pt x="16" y="8"/>
                      <a:pt x="47" y="0"/>
                      <a:pt x="47" y="14"/>
                    </a:cubicBezTo>
                    <a:cubicBezTo>
                      <a:pt x="47" y="18"/>
                      <a:pt x="42" y="22"/>
                      <a:pt x="50" y="25"/>
                    </a:cubicBezTo>
                    <a:cubicBezTo>
                      <a:pt x="58" y="29"/>
                      <a:pt x="40" y="35"/>
                      <a:pt x="26" y="34"/>
                    </a:cubicBez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86" name="Freeform 404">
                <a:extLst>
                  <a:ext uri="{FF2B5EF4-FFF2-40B4-BE49-F238E27FC236}">
                    <a16:creationId xmlns:a16="http://schemas.microsoft.com/office/drawing/2014/main" id="{E114E3D1-7848-0D6C-62D4-A02F855D2E86}"/>
                  </a:ext>
                </a:extLst>
              </p:cNvPr>
              <p:cNvSpPr>
                <a:spLocks/>
              </p:cNvSpPr>
              <p:nvPr/>
            </p:nvSpPr>
            <p:spPr bwMode="gray">
              <a:xfrm>
                <a:off x="1679" y="2781"/>
                <a:ext cx="98" cy="99"/>
              </a:xfrm>
              <a:custGeom>
                <a:avLst/>
                <a:gdLst>
                  <a:gd name="T0" fmla="*/ 35 w 73"/>
                  <a:gd name="T1" fmla="*/ 1 h 73"/>
                  <a:gd name="T2" fmla="*/ 0 w 73"/>
                  <a:gd name="T3" fmla="*/ 38 h 73"/>
                  <a:gd name="T4" fmla="*/ 38 w 73"/>
                  <a:gd name="T5" fmla="*/ 72 h 73"/>
                  <a:gd name="T6" fmla="*/ 72 w 73"/>
                  <a:gd name="T7" fmla="*/ 35 h 73"/>
                  <a:gd name="T8" fmla="*/ 35 w 73"/>
                  <a:gd name="T9" fmla="*/ 1 h 73"/>
                </a:gdLst>
                <a:ahLst/>
                <a:cxnLst>
                  <a:cxn ang="0">
                    <a:pos x="T0" y="T1"/>
                  </a:cxn>
                  <a:cxn ang="0">
                    <a:pos x="T2" y="T3"/>
                  </a:cxn>
                  <a:cxn ang="0">
                    <a:pos x="T4" y="T5"/>
                  </a:cxn>
                  <a:cxn ang="0">
                    <a:pos x="T6" y="T7"/>
                  </a:cxn>
                  <a:cxn ang="0">
                    <a:pos x="T8" y="T9"/>
                  </a:cxn>
                </a:cxnLst>
                <a:rect l="0" t="0" r="r" b="b"/>
                <a:pathLst>
                  <a:path w="73" h="73">
                    <a:moveTo>
                      <a:pt x="35" y="1"/>
                    </a:moveTo>
                    <a:cubicBezTo>
                      <a:pt x="15" y="2"/>
                      <a:pt x="0" y="19"/>
                      <a:pt x="0" y="38"/>
                    </a:cubicBezTo>
                    <a:cubicBezTo>
                      <a:pt x="1" y="58"/>
                      <a:pt x="18" y="73"/>
                      <a:pt x="38" y="72"/>
                    </a:cubicBezTo>
                    <a:cubicBezTo>
                      <a:pt x="58" y="71"/>
                      <a:pt x="73" y="55"/>
                      <a:pt x="72" y="35"/>
                    </a:cubicBezTo>
                    <a:cubicBezTo>
                      <a:pt x="71" y="16"/>
                      <a:pt x="54" y="0"/>
                      <a:pt x="35" y="1"/>
                    </a:cubicBezTo>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87" name="Freeform 405">
                <a:extLst>
                  <a:ext uri="{FF2B5EF4-FFF2-40B4-BE49-F238E27FC236}">
                    <a16:creationId xmlns:a16="http://schemas.microsoft.com/office/drawing/2014/main" id="{E07DE168-9C70-6931-320E-E93BECE610F1}"/>
                  </a:ext>
                </a:extLst>
              </p:cNvPr>
              <p:cNvSpPr>
                <a:spLocks/>
              </p:cNvSpPr>
              <p:nvPr/>
            </p:nvSpPr>
            <p:spPr bwMode="gray">
              <a:xfrm>
                <a:off x="1679" y="2781"/>
                <a:ext cx="98" cy="99"/>
              </a:xfrm>
              <a:custGeom>
                <a:avLst/>
                <a:gdLst>
                  <a:gd name="T0" fmla="*/ 35 w 73"/>
                  <a:gd name="T1" fmla="*/ 1 h 73"/>
                  <a:gd name="T2" fmla="*/ 0 w 73"/>
                  <a:gd name="T3" fmla="*/ 38 h 73"/>
                  <a:gd name="T4" fmla="*/ 38 w 73"/>
                  <a:gd name="T5" fmla="*/ 72 h 73"/>
                  <a:gd name="T6" fmla="*/ 72 w 73"/>
                  <a:gd name="T7" fmla="*/ 35 h 73"/>
                  <a:gd name="T8" fmla="*/ 35 w 73"/>
                  <a:gd name="T9" fmla="*/ 1 h 73"/>
                </a:gdLst>
                <a:ahLst/>
                <a:cxnLst>
                  <a:cxn ang="0">
                    <a:pos x="T0" y="T1"/>
                  </a:cxn>
                  <a:cxn ang="0">
                    <a:pos x="T2" y="T3"/>
                  </a:cxn>
                  <a:cxn ang="0">
                    <a:pos x="T4" y="T5"/>
                  </a:cxn>
                  <a:cxn ang="0">
                    <a:pos x="T6" y="T7"/>
                  </a:cxn>
                  <a:cxn ang="0">
                    <a:pos x="T8" y="T9"/>
                  </a:cxn>
                </a:cxnLst>
                <a:rect l="0" t="0" r="r" b="b"/>
                <a:pathLst>
                  <a:path w="73" h="73">
                    <a:moveTo>
                      <a:pt x="35" y="1"/>
                    </a:moveTo>
                    <a:cubicBezTo>
                      <a:pt x="15" y="2"/>
                      <a:pt x="0" y="19"/>
                      <a:pt x="0" y="38"/>
                    </a:cubicBezTo>
                    <a:cubicBezTo>
                      <a:pt x="1" y="58"/>
                      <a:pt x="18" y="73"/>
                      <a:pt x="38" y="72"/>
                    </a:cubicBezTo>
                    <a:cubicBezTo>
                      <a:pt x="58" y="71"/>
                      <a:pt x="73" y="55"/>
                      <a:pt x="72" y="35"/>
                    </a:cubicBezTo>
                    <a:cubicBezTo>
                      <a:pt x="71" y="16"/>
                      <a:pt x="54" y="0"/>
                      <a:pt x="35" y="1"/>
                    </a:cubicBezTo>
                  </a:path>
                </a:pathLst>
              </a:custGeom>
              <a:noFill/>
              <a:ln w="6350" cap="flat" cmpd="sng">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fi-FI" sz="1013"/>
              </a:p>
            </p:txBody>
          </p:sp>
          <p:sp>
            <p:nvSpPr>
              <p:cNvPr id="88" name="Freeform 406">
                <a:extLst>
                  <a:ext uri="{FF2B5EF4-FFF2-40B4-BE49-F238E27FC236}">
                    <a16:creationId xmlns:a16="http://schemas.microsoft.com/office/drawing/2014/main" id="{6AE194D5-2EA2-7D31-4874-D37901E15DF1}"/>
                  </a:ext>
                </a:extLst>
              </p:cNvPr>
              <p:cNvSpPr>
                <a:spLocks/>
              </p:cNvSpPr>
              <p:nvPr/>
            </p:nvSpPr>
            <p:spPr bwMode="gray">
              <a:xfrm>
                <a:off x="1658" y="2934"/>
                <a:ext cx="27" cy="49"/>
              </a:xfrm>
              <a:custGeom>
                <a:avLst/>
                <a:gdLst>
                  <a:gd name="T0" fmla="*/ 7 w 20"/>
                  <a:gd name="T1" fmla="*/ 0 h 36"/>
                  <a:gd name="T2" fmla="*/ 20 w 20"/>
                  <a:gd name="T3" fmla="*/ 36 h 36"/>
                </a:gdLst>
                <a:ahLst/>
                <a:cxnLst>
                  <a:cxn ang="0">
                    <a:pos x="T0" y="T1"/>
                  </a:cxn>
                  <a:cxn ang="0">
                    <a:pos x="T2" y="T3"/>
                  </a:cxn>
                </a:cxnLst>
                <a:rect l="0" t="0" r="r" b="b"/>
                <a:pathLst>
                  <a:path w="20" h="36">
                    <a:moveTo>
                      <a:pt x="7" y="0"/>
                    </a:moveTo>
                    <a:cubicBezTo>
                      <a:pt x="3" y="9"/>
                      <a:pt x="0" y="30"/>
                      <a:pt x="20" y="36"/>
                    </a:cubicBezTo>
                  </a:path>
                </a:pathLst>
              </a:custGeom>
              <a:noFill/>
              <a:ln w="6350" cap="flat" cmpd="sng">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fi-FI" sz="1013"/>
              </a:p>
            </p:txBody>
          </p:sp>
          <p:sp>
            <p:nvSpPr>
              <p:cNvPr id="89" name="Freeform 407">
                <a:extLst>
                  <a:ext uri="{FF2B5EF4-FFF2-40B4-BE49-F238E27FC236}">
                    <a16:creationId xmlns:a16="http://schemas.microsoft.com/office/drawing/2014/main" id="{4F9CD95F-8068-B12C-96B8-398118D8BC62}"/>
                  </a:ext>
                </a:extLst>
              </p:cNvPr>
              <p:cNvSpPr>
                <a:spLocks/>
              </p:cNvSpPr>
              <p:nvPr/>
            </p:nvSpPr>
            <p:spPr bwMode="gray">
              <a:xfrm>
                <a:off x="1712" y="2949"/>
                <a:ext cx="26" cy="47"/>
              </a:xfrm>
              <a:custGeom>
                <a:avLst/>
                <a:gdLst>
                  <a:gd name="T0" fmla="*/ 7 w 19"/>
                  <a:gd name="T1" fmla="*/ 0 h 35"/>
                  <a:gd name="T2" fmla="*/ 19 w 19"/>
                  <a:gd name="T3" fmla="*/ 35 h 35"/>
                </a:gdLst>
                <a:ahLst/>
                <a:cxnLst>
                  <a:cxn ang="0">
                    <a:pos x="T0" y="T1"/>
                  </a:cxn>
                  <a:cxn ang="0">
                    <a:pos x="T2" y="T3"/>
                  </a:cxn>
                </a:cxnLst>
                <a:rect l="0" t="0" r="r" b="b"/>
                <a:pathLst>
                  <a:path w="19" h="35">
                    <a:moveTo>
                      <a:pt x="7" y="0"/>
                    </a:moveTo>
                    <a:cubicBezTo>
                      <a:pt x="3" y="8"/>
                      <a:pt x="0" y="29"/>
                      <a:pt x="19" y="35"/>
                    </a:cubicBezTo>
                  </a:path>
                </a:pathLst>
              </a:custGeom>
              <a:solidFill>
                <a:srgbClr val="5F5F5F"/>
              </a:solidFill>
              <a:ln w="6350" cap="flat" cmpd="sng">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90" name="Freeform 408">
                <a:extLst>
                  <a:ext uri="{FF2B5EF4-FFF2-40B4-BE49-F238E27FC236}">
                    <a16:creationId xmlns:a16="http://schemas.microsoft.com/office/drawing/2014/main" id="{71754717-7D08-B195-B298-55B57CE20C6F}"/>
                  </a:ext>
                </a:extLst>
              </p:cNvPr>
              <p:cNvSpPr>
                <a:spLocks/>
              </p:cNvSpPr>
              <p:nvPr/>
            </p:nvSpPr>
            <p:spPr bwMode="gray">
              <a:xfrm>
                <a:off x="1664" y="2774"/>
                <a:ext cx="139" cy="118"/>
              </a:xfrm>
              <a:custGeom>
                <a:avLst/>
                <a:gdLst>
                  <a:gd name="T0" fmla="*/ 88 w 103"/>
                  <a:gd name="T1" fmla="*/ 60 h 87"/>
                  <a:gd name="T2" fmla="*/ 58 w 103"/>
                  <a:gd name="T3" fmla="*/ 6 h 87"/>
                  <a:gd name="T4" fmla="*/ 10 w 103"/>
                  <a:gd name="T5" fmla="*/ 39 h 87"/>
                  <a:gd name="T6" fmla="*/ 9 w 103"/>
                  <a:gd name="T7" fmla="*/ 39 h 87"/>
                  <a:gd name="T8" fmla="*/ 0 w 103"/>
                  <a:gd name="T9" fmla="*/ 59 h 87"/>
                  <a:gd name="T10" fmla="*/ 17 w 103"/>
                  <a:gd name="T11" fmla="*/ 61 h 87"/>
                  <a:gd name="T12" fmla="*/ 12 w 103"/>
                  <a:gd name="T13" fmla="*/ 38 h 87"/>
                  <a:gd name="T14" fmla="*/ 30 w 103"/>
                  <a:gd name="T15" fmla="*/ 26 h 87"/>
                  <a:gd name="T16" fmla="*/ 57 w 103"/>
                  <a:gd name="T17" fmla="*/ 58 h 87"/>
                  <a:gd name="T18" fmla="*/ 92 w 103"/>
                  <a:gd name="T19" fmla="*/ 75 h 87"/>
                  <a:gd name="T20" fmla="*/ 88 w 103"/>
                  <a:gd name="T21" fmla="*/ 60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3" h="87">
                    <a:moveTo>
                      <a:pt x="88" y="60"/>
                    </a:moveTo>
                    <a:cubicBezTo>
                      <a:pt x="88" y="34"/>
                      <a:pt x="82" y="13"/>
                      <a:pt x="58" y="6"/>
                    </a:cubicBezTo>
                    <a:cubicBezTo>
                      <a:pt x="36" y="0"/>
                      <a:pt x="8" y="13"/>
                      <a:pt x="10" y="39"/>
                    </a:cubicBezTo>
                    <a:cubicBezTo>
                      <a:pt x="9" y="39"/>
                      <a:pt x="9" y="39"/>
                      <a:pt x="9" y="39"/>
                    </a:cubicBezTo>
                    <a:cubicBezTo>
                      <a:pt x="9" y="45"/>
                      <a:pt x="9" y="61"/>
                      <a:pt x="0" y="59"/>
                    </a:cubicBezTo>
                    <a:cubicBezTo>
                      <a:pt x="0" y="62"/>
                      <a:pt x="24" y="69"/>
                      <a:pt x="17" y="61"/>
                    </a:cubicBezTo>
                    <a:cubicBezTo>
                      <a:pt x="14" y="58"/>
                      <a:pt x="10" y="44"/>
                      <a:pt x="12" y="38"/>
                    </a:cubicBezTo>
                    <a:cubicBezTo>
                      <a:pt x="15" y="28"/>
                      <a:pt x="20" y="26"/>
                      <a:pt x="30" y="26"/>
                    </a:cubicBezTo>
                    <a:cubicBezTo>
                      <a:pt x="41" y="26"/>
                      <a:pt x="68" y="38"/>
                      <a:pt x="57" y="58"/>
                    </a:cubicBezTo>
                    <a:cubicBezTo>
                      <a:pt x="46" y="77"/>
                      <a:pt x="80" y="87"/>
                      <a:pt x="92" y="75"/>
                    </a:cubicBezTo>
                    <a:cubicBezTo>
                      <a:pt x="103" y="64"/>
                      <a:pt x="88" y="70"/>
                      <a:pt x="88" y="60"/>
                    </a:cubicBezTo>
                    <a:close/>
                  </a:path>
                </a:pathLst>
              </a:custGeom>
              <a:solidFill>
                <a:schemeClr val="bg1"/>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grpSp>
        <p:grpSp>
          <p:nvGrpSpPr>
            <p:cNvPr id="76" name="Group 157">
              <a:extLst>
                <a:ext uri="{FF2B5EF4-FFF2-40B4-BE49-F238E27FC236}">
                  <a16:creationId xmlns:a16="http://schemas.microsoft.com/office/drawing/2014/main" id="{DFD0955D-2A39-7AA3-A55A-67B3186F00E9}"/>
                </a:ext>
              </a:extLst>
            </p:cNvPr>
            <p:cNvGrpSpPr>
              <a:grpSpLocks/>
            </p:cNvGrpSpPr>
            <p:nvPr/>
          </p:nvGrpSpPr>
          <p:grpSpPr bwMode="auto">
            <a:xfrm>
              <a:off x="1878473" y="1865266"/>
              <a:ext cx="254156" cy="657287"/>
              <a:chOff x="940" y="1053"/>
              <a:chExt cx="266" cy="635"/>
            </a:xfrm>
          </p:grpSpPr>
          <p:sp>
            <p:nvSpPr>
              <p:cNvPr id="77" name="Freeform 158">
                <a:extLst>
                  <a:ext uri="{FF2B5EF4-FFF2-40B4-BE49-F238E27FC236}">
                    <a16:creationId xmlns:a16="http://schemas.microsoft.com/office/drawing/2014/main" id="{DC866752-D33E-D561-CE3D-44890DF8B7F5}"/>
                  </a:ext>
                </a:extLst>
              </p:cNvPr>
              <p:cNvSpPr>
                <a:spLocks/>
              </p:cNvSpPr>
              <p:nvPr/>
            </p:nvSpPr>
            <p:spPr bwMode="gray">
              <a:xfrm>
                <a:off x="1007" y="1359"/>
                <a:ext cx="121" cy="329"/>
              </a:xfrm>
              <a:custGeom>
                <a:avLst/>
                <a:gdLst>
                  <a:gd name="T0" fmla="*/ 89 w 90"/>
                  <a:gd name="T1" fmla="*/ 156 h 245"/>
                  <a:gd name="T2" fmla="*/ 90 w 90"/>
                  <a:gd name="T3" fmla="*/ 7 h 245"/>
                  <a:gd name="T4" fmla="*/ 89 w 90"/>
                  <a:gd name="T5" fmla="*/ 5 h 245"/>
                  <a:gd name="T6" fmla="*/ 63 w 90"/>
                  <a:gd name="T7" fmla="*/ 20 h 245"/>
                  <a:gd name="T8" fmla="*/ 12 w 90"/>
                  <a:gd name="T9" fmla="*/ 10 h 245"/>
                  <a:gd name="T10" fmla="*/ 3 w 90"/>
                  <a:gd name="T11" fmla="*/ 0 h 245"/>
                  <a:gd name="T12" fmla="*/ 3 w 90"/>
                  <a:gd name="T13" fmla="*/ 36 h 245"/>
                  <a:gd name="T14" fmla="*/ 2 w 90"/>
                  <a:gd name="T15" fmla="*/ 205 h 245"/>
                  <a:gd name="T16" fmla="*/ 44 w 90"/>
                  <a:gd name="T17" fmla="*/ 204 h 245"/>
                  <a:gd name="T18" fmla="*/ 45 w 90"/>
                  <a:gd name="T19" fmla="*/ 51 h 245"/>
                  <a:gd name="T20" fmla="*/ 36 w 90"/>
                  <a:gd name="T21" fmla="*/ 39 h 245"/>
                  <a:gd name="T22" fmla="*/ 45 w 90"/>
                  <a:gd name="T23" fmla="*/ 51 h 245"/>
                  <a:gd name="T24" fmla="*/ 44 w 90"/>
                  <a:gd name="T25" fmla="*/ 204 h 245"/>
                  <a:gd name="T26" fmla="*/ 44 w 90"/>
                  <a:gd name="T27" fmla="*/ 211 h 245"/>
                  <a:gd name="T28" fmla="*/ 88 w 90"/>
                  <a:gd name="T29" fmla="*/ 218 h 245"/>
                  <a:gd name="T30" fmla="*/ 89 w 90"/>
                  <a:gd name="T31" fmla="*/ 156 h 2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0" h="245">
                    <a:moveTo>
                      <a:pt x="89" y="156"/>
                    </a:moveTo>
                    <a:cubicBezTo>
                      <a:pt x="89" y="140"/>
                      <a:pt x="90" y="47"/>
                      <a:pt x="90" y="7"/>
                    </a:cubicBezTo>
                    <a:cubicBezTo>
                      <a:pt x="89" y="6"/>
                      <a:pt x="89" y="6"/>
                      <a:pt x="89" y="5"/>
                    </a:cubicBezTo>
                    <a:cubicBezTo>
                      <a:pt x="87" y="16"/>
                      <a:pt x="71" y="22"/>
                      <a:pt x="63" y="20"/>
                    </a:cubicBezTo>
                    <a:cubicBezTo>
                      <a:pt x="55" y="19"/>
                      <a:pt x="24" y="13"/>
                      <a:pt x="12" y="10"/>
                    </a:cubicBezTo>
                    <a:cubicBezTo>
                      <a:pt x="6" y="9"/>
                      <a:pt x="4" y="4"/>
                      <a:pt x="3" y="0"/>
                    </a:cubicBezTo>
                    <a:cubicBezTo>
                      <a:pt x="2" y="18"/>
                      <a:pt x="3" y="32"/>
                      <a:pt x="3" y="36"/>
                    </a:cubicBezTo>
                    <a:cubicBezTo>
                      <a:pt x="3" y="49"/>
                      <a:pt x="0" y="181"/>
                      <a:pt x="2" y="205"/>
                    </a:cubicBezTo>
                    <a:cubicBezTo>
                      <a:pt x="3" y="228"/>
                      <a:pt x="43" y="224"/>
                      <a:pt x="44" y="204"/>
                    </a:cubicBezTo>
                    <a:cubicBezTo>
                      <a:pt x="43" y="170"/>
                      <a:pt x="46" y="55"/>
                      <a:pt x="45" y="51"/>
                    </a:cubicBezTo>
                    <a:cubicBezTo>
                      <a:pt x="45" y="47"/>
                      <a:pt x="36" y="46"/>
                      <a:pt x="36" y="39"/>
                    </a:cubicBezTo>
                    <a:cubicBezTo>
                      <a:pt x="36" y="46"/>
                      <a:pt x="45" y="47"/>
                      <a:pt x="45" y="51"/>
                    </a:cubicBezTo>
                    <a:cubicBezTo>
                      <a:pt x="46" y="55"/>
                      <a:pt x="43" y="170"/>
                      <a:pt x="44" y="204"/>
                    </a:cubicBezTo>
                    <a:cubicBezTo>
                      <a:pt x="44" y="206"/>
                      <a:pt x="44" y="211"/>
                      <a:pt x="44" y="211"/>
                    </a:cubicBezTo>
                    <a:cubicBezTo>
                      <a:pt x="46" y="245"/>
                      <a:pt x="87" y="235"/>
                      <a:pt x="88" y="218"/>
                    </a:cubicBezTo>
                    <a:cubicBezTo>
                      <a:pt x="90" y="201"/>
                      <a:pt x="88" y="171"/>
                      <a:pt x="89" y="156"/>
                    </a:cubicBezTo>
                    <a:close/>
                  </a:path>
                </a:pathLst>
              </a:custGeom>
              <a:solidFill>
                <a:srgbClr val="5190C9"/>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78" name="Freeform 159">
                <a:extLst>
                  <a:ext uri="{FF2B5EF4-FFF2-40B4-BE49-F238E27FC236}">
                    <a16:creationId xmlns:a16="http://schemas.microsoft.com/office/drawing/2014/main" id="{D7E55FD7-B54B-2985-6ED9-725908923D1A}"/>
                  </a:ext>
                </a:extLst>
              </p:cNvPr>
              <p:cNvSpPr>
                <a:spLocks/>
              </p:cNvSpPr>
              <p:nvPr/>
            </p:nvSpPr>
            <p:spPr bwMode="gray">
              <a:xfrm>
                <a:off x="940" y="1139"/>
                <a:ext cx="266" cy="310"/>
              </a:xfrm>
              <a:custGeom>
                <a:avLst/>
                <a:gdLst>
                  <a:gd name="T0" fmla="*/ 192 w 198"/>
                  <a:gd name="T1" fmla="*/ 194 h 231"/>
                  <a:gd name="T2" fmla="*/ 169 w 198"/>
                  <a:gd name="T3" fmla="*/ 49 h 231"/>
                  <a:gd name="T4" fmla="*/ 143 w 198"/>
                  <a:gd name="T5" fmla="*/ 24 h 231"/>
                  <a:gd name="T6" fmla="*/ 100 w 198"/>
                  <a:gd name="T7" fmla="*/ 12 h 231"/>
                  <a:gd name="T8" fmla="*/ 60 w 198"/>
                  <a:gd name="T9" fmla="*/ 2 h 231"/>
                  <a:gd name="T10" fmla="*/ 30 w 198"/>
                  <a:gd name="T11" fmla="*/ 11 h 231"/>
                  <a:gd name="T12" fmla="*/ 4 w 198"/>
                  <a:gd name="T13" fmla="*/ 159 h 231"/>
                  <a:gd name="T14" fmla="*/ 36 w 198"/>
                  <a:gd name="T15" fmla="*/ 168 h 231"/>
                  <a:gd name="T16" fmla="*/ 54 w 198"/>
                  <a:gd name="T17" fmla="*/ 47 h 231"/>
                  <a:gd name="T18" fmla="*/ 53 w 198"/>
                  <a:gd name="T19" fmla="*/ 164 h 231"/>
                  <a:gd name="T20" fmla="*/ 62 w 198"/>
                  <a:gd name="T21" fmla="*/ 174 h 231"/>
                  <a:gd name="T22" fmla="*/ 113 w 198"/>
                  <a:gd name="T23" fmla="*/ 188 h 231"/>
                  <a:gd name="T24" fmla="*/ 140 w 198"/>
                  <a:gd name="T25" fmla="*/ 169 h 231"/>
                  <a:gd name="T26" fmla="*/ 140 w 198"/>
                  <a:gd name="T27" fmla="*/ 169 h 231"/>
                  <a:gd name="T28" fmla="*/ 138 w 198"/>
                  <a:gd name="T29" fmla="*/ 87 h 231"/>
                  <a:gd name="T30" fmla="*/ 136 w 198"/>
                  <a:gd name="T31" fmla="*/ 70 h 231"/>
                  <a:gd name="T32" fmla="*/ 136 w 198"/>
                  <a:gd name="T33" fmla="*/ 69 h 231"/>
                  <a:gd name="T34" fmla="*/ 136 w 198"/>
                  <a:gd name="T35" fmla="*/ 70 h 231"/>
                  <a:gd name="T36" fmla="*/ 138 w 198"/>
                  <a:gd name="T37" fmla="*/ 87 h 231"/>
                  <a:gd name="T38" fmla="*/ 159 w 198"/>
                  <a:gd name="T39" fmla="*/ 203 h 231"/>
                  <a:gd name="T40" fmla="*/ 192 w 198"/>
                  <a:gd name="T41" fmla="*/ 194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98" h="231">
                    <a:moveTo>
                      <a:pt x="192" y="194"/>
                    </a:moveTo>
                    <a:cubicBezTo>
                      <a:pt x="189" y="184"/>
                      <a:pt x="172" y="67"/>
                      <a:pt x="169" y="49"/>
                    </a:cubicBezTo>
                    <a:cubicBezTo>
                      <a:pt x="166" y="32"/>
                      <a:pt x="151" y="26"/>
                      <a:pt x="143" y="24"/>
                    </a:cubicBezTo>
                    <a:cubicBezTo>
                      <a:pt x="135" y="21"/>
                      <a:pt x="113" y="16"/>
                      <a:pt x="100" y="12"/>
                    </a:cubicBezTo>
                    <a:cubicBezTo>
                      <a:pt x="88" y="9"/>
                      <a:pt x="69" y="3"/>
                      <a:pt x="60" y="2"/>
                    </a:cubicBezTo>
                    <a:cubicBezTo>
                      <a:pt x="51" y="0"/>
                      <a:pt x="33" y="3"/>
                      <a:pt x="30" y="11"/>
                    </a:cubicBezTo>
                    <a:cubicBezTo>
                      <a:pt x="28" y="17"/>
                      <a:pt x="8" y="139"/>
                      <a:pt x="4" y="159"/>
                    </a:cubicBezTo>
                    <a:cubicBezTo>
                      <a:pt x="0" y="180"/>
                      <a:pt x="31" y="184"/>
                      <a:pt x="36" y="168"/>
                    </a:cubicBezTo>
                    <a:cubicBezTo>
                      <a:pt x="40" y="157"/>
                      <a:pt x="55" y="38"/>
                      <a:pt x="54" y="47"/>
                    </a:cubicBezTo>
                    <a:cubicBezTo>
                      <a:pt x="54" y="53"/>
                      <a:pt x="53" y="121"/>
                      <a:pt x="53" y="164"/>
                    </a:cubicBezTo>
                    <a:cubicBezTo>
                      <a:pt x="54" y="169"/>
                      <a:pt x="56" y="173"/>
                      <a:pt x="62" y="174"/>
                    </a:cubicBezTo>
                    <a:cubicBezTo>
                      <a:pt x="74" y="177"/>
                      <a:pt x="106" y="187"/>
                      <a:pt x="113" y="188"/>
                    </a:cubicBezTo>
                    <a:cubicBezTo>
                      <a:pt x="121" y="190"/>
                      <a:pt x="137" y="180"/>
                      <a:pt x="140" y="169"/>
                    </a:cubicBezTo>
                    <a:cubicBezTo>
                      <a:pt x="140" y="169"/>
                      <a:pt x="140" y="169"/>
                      <a:pt x="140" y="169"/>
                    </a:cubicBezTo>
                    <a:cubicBezTo>
                      <a:pt x="140" y="141"/>
                      <a:pt x="140" y="110"/>
                      <a:pt x="138" y="87"/>
                    </a:cubicBezTo>
                    <a:cubicBezTo>
                      <a:pt x="137" y="78"/>
                      <a:pt x="137" y="73"/>
                      <a:pt x="136" y="70"/>
                    </a:cubicBezTo>
                    <a:cubicBezTo>
                      <a:pt x="136" y="69"/>
                      <a:pt x="136" y="69"/>
                      <a:pt x="136" y="69"/>
                    </a:cubicBezTo>
                    <a:cubicBezTo>
                      <a:pt x="136" y="69"/>
                      <a:pt x="136" y="69"/>
                      <a:pt x="136" y="70"/>
                    </a:cubicBezTo>
                    <a:cubicBezTo>
                      <a:pt x="137" y="75"/>
                      <a:pt x="138" y="81"/>
                      <a:pt x="138" y="87"/>
                    </a:cubicBezTo>
                    <a:cubicBezTo>
                      <a:pt x="141" y="109"/>
                      <a:pt x="148" y="149"/>
                      <a:pt x="159" y="203"/>
                    </a:cubicBezTo>
                    <a:cubicBezTo>
                      <a:pt x="165" y="231"/>
                      <a:pt x="198" y="218"/>
                      <a:pt x="192" y="194"/>
                    </a:cubicBezTo>
                  </a:path>
                </a:pathLst>
              </a:custGeom>
              <a:solidFill>
                <a:srgbClr val="F8F8F8"/>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79" name="Freeform 160">
                <a:extLst>
                  <a:ext uri="{FF2B5EF4-FFF2-40B4-BE49-F238E27FC236}">
                    <a16:creationId xmlns:a16="http://schemas.microsoft.com/office/drawing/2014/main" id="{DCEC2781-810A-18B9-7ED3-212190E427E5}"/>
                  </a:ext>
                </a:extLst>
              </p:cNvPr>
              <p:cNvSpPr>
                <a:spLocks/>
              </p:cNvSpPr>
              <p:nvPr/>
            </p:nvSpPr>
            <p:spPr bwMode="gray">
              <a:xfrm>
                <a:off x="1026" y="1122"/>
                <a:ext cx="88" cy="55"/>
              </a:xfrm>
              <a:custGeom>
                <a:avLst/>
                <a:gdLst>
                  <a:gd name="T0" fmla="*/ 29 w 66"/>
                  <a:gd name="T1" fmla="*/ 39 h 41"/>
                  <a:gd name="T2" fmla="*/ 9 w 66"/>
                  <a:gd name="T3" fmla="*/ 23 h 41"/>
                  <a:gd name="T4" fmla="*/ 15 w 66"/>
                  <a:gd name="T5" fmla="*/ 13 h 41"/>
                  <a:gd name="T6" fmla="*/ 53 w 66"/>
                  <a:gd name="T7" fmla="*/ 16 h 41"/>
                  <a:gd name="T8" fmla="*/ 57 w 66"/>
                  <a:gd name="T9" fmla="*/ 30 h 41"/>
                  <a:gd name="T10" fmla="*/ 29 w 66"/>
                  <a:gd name="T11" fmla="*/ 39 h 41"/>
                </a:gdLst>
                <a:ahLst/>
                <a:cxnLst>
                  <a:cxn ang="0">
                    <a:pos x="T0" y="T1"/>
                  </a:cxn>
                  <a:cxn ang="0">
                    <a:pos x="T2" y="T3"/>
                  </a:cxn>
                  <a:cxn ang="0">
                    <a:pos x="T4" y="T5"/>
                  </a:cxn>
                  <a:cxn ang="0">
                    <a:pos x="T6" y="T7"/>
                  </a:cxn>
                  <a:cxn ang="0">
                    <a:pos x="T8" y="T9"/>
                  </a:cxn>
                  <a:cxn ang="0">
                    <a:pos x="T10" y="T11"/>
                  </a:cxn>
                </a:cxnLst>
                <a:rect l="0" t="0" r="r" b="b"/>
                <a:pathLst>
                  <a:path w="66" h="41">
                    <a:moveTo>
                      <a:pt x="29" y="39"/>
                    </a:moveTo>
                    <a:cubicBezTo>
                      <a:pt x="14" y="37"/>
                      <a:pt x="0" y="25"/>
                      <a:pt x="9" y="23"/>
                    </a:cubicBezTo>
                    <a:cubicBezTo>
                      <a:pt x="16" y="21"/>
                      <a:pt x="13" y="16"/>
                      <a:pt x="15" y="13"/>
                    </a:cubicBezTo>
                    <a:cubicBezTo>
                      <a:pt x="18" y="10"/>
                      <a:pt x="53" y="0"/>
                      <a:pt x="53" y="16"/>
                    </a:cubicBezTo>
                    <a:cubicBezTo>
                      <a:pt x="53" y="21"/>
                      <a:pt x="47" y="25"/>
                      <a:pt x="57" y="30"/>
                    </a:cubicBezTo>
                    <a:cubicBezTo>
                      <a:pt x="66" y="33"/>
                      <a:pt x="46" y="41"/>
                      <a:pt x="29" y="39"/>
                    </a:cubicBez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80" name="Oval 161">
                <a:extLst>
                  <a:ext uri="{FF2B5EF4-FFF2-40B4-BE49-F238E27FC236}">
                    <a16:creationId xmlns:a16="http://schemas.microsoft.com/office/drawing/2014/main" id="{47118846-DEA1-0511-A305-BA7268EC8ECF}"/>
                  </a:ext>
                </a:extLst>
              </p:cNvPr>
              <p:cNvSpPr>
                <a:spLocks noChangeArrowheads="1"/>
              </p:cNvSpPr>
              <p:nvPr/>
            </p:nvSpPr>
            <p:spPr bwMode="gray">
              <a:xfrm flipH="1">
                <a:off x="1014" y="1053"/>
                <a:ext cx="106" cy="105"/>
              </a:xfrm>
              <a:prstGeom prst="ellipse">
                <a:avLst/>
              </a:prstGeom>
              <a:solidFill>
                <a:schemeClr val="bg1"/>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81" name="Freeform 162">
                <a:extLst>
                  <a:ext uri="{FF2B5EF4-FFF2-40B4-BE49-F238E27FC236}">
                    <a16:creationId xmlns:a16="http://schemas.microsoft.com/office/drawing/2014/main" id="{4133A15F-245D-046E-2628-A931361C2949}"/>
                  </a:ext>
                </a:extLst>
              </p:cNvPr>
              <p:cNvSpPr>
                <a:spLocks/>
              </p:cNvSpPr>
              <p:nvPr/>
            </p:nvSpPr>
            <p:spPr bwMode="gray">
              <a:xfrm>
                <a:off x="1043" y="1166"/>
                <a:ext cx="32" cy="153"/>
              </a:xfrm>
              <a:custGeom>
                <a:avLst/>
                <a:gdLst>
                  <a:gd name="T0" fmla="*/ 0 w 55"/>
                  <a:gd name="T1" fmla="*/ 0 h 265"/>
                  <a:gd name="T2" fmla="*/ 14 w 55"/>
                  <a:gd name="T3" fmla="*/ 22 h 265"/>
                  <a:gd name="T4" fmla="*/ 5 w 55"/>
                  <a:gd name="T5" fmla="*/ 239 h 265"/>
                  <a:gd name="T6" fmla="*/ 29 w 55"/>
                  <a:gd name="T7" fmla="*/ 265 h 265"/>
                  <a:gd name="T8" fmla="*/ 52 w 55"/>
                  <a:gd name="T9" fmla="*/ 253 h 265"/>
                  <a:gd name="T10" fmla="*/ 38 w 55"/>
                  <a:gd name="T11" fmla="*/ 29 h 265"/>
                  <a:gd name="T12" fmla="*/ 55 w 55"/>
                  <a:gd name="T13" fmla="*/ 15 h 265"/>
                  <a:gd name="T14" fmla="*/ 0 w 55"/>
                  <a:gd name="T15" fmla="*/ 0 h 26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265">
                    <a:moveTo>
                      <a:pt x="0" y="0"/>
                    </a:moveTo>
                    <a:lnTo>
                      <a:pt x="14" y="22"/>
                    </a:lnTo>
                    <a:lnTo>
                      <a:pt x="5" y="239"/>
                    </a:lnTo>
                    <a:lnTo>
                      <a:pt x="29" y="265"/>
                    </a:lnTo>
                    <a:lnTo>
                      <a:pt x="52" y="253"/>
                    </a:lnTo>
                    <a:lnTo>
                      <a:pt x="38" y="29"/>
                    </a:lnTo>
                    <a:lnTo>
                      <a:pt x="55" y="15"/>
                    </a:lnTo>
                    <a:lnTo>
                      <a:pt x="0" y="0"/>
                    </a:lnTo>
                    <a:close/>
                  </a:path>
                </a:pathLst>
              </a:custGeom>
              <a:solidFill>
                <a:srgbClr val="5190C9"/>
              </a:solidFill>
              <a:ln>
                <a:noFill/>
              </a:ln>
              <a:effectLst/>
              <a:extLst>
                <a:ext uri="{91240B29-F687-4F45-9708-019B960494DF}">
                  <a14:hiddenLine xmlns:a14="http://schemas.microsoft.com/office/drawing/2010/main" w="6350" cap="flat" cmpd="sng">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grpSp>
      </p:grpSp>
      <p:grpSp>
        <p:nvGrpSpPr>
          <p:cNvPr id="91" name="Group 90">
            <a:extLst>
              <a:ext uri="{FF2B5EF4-FFF2-40B4-BE49-F238E27FC236}">
                <a16:creationId xmlns:a16="http://schemas.microsoft.com/office/drawing/2014/main" id="{641D70BC-44F4-57E0-D785-98D0FE7E8DB8}"/>
              </a:ext>
            </a:extLst>
          </p:cNvPr>
          <p:cNvGrpSpPr/>
          <p:nvPr/>
        </p:nvGrpSpPr>
        <p:grpSpPr>
          <a:xfrm>
            <a:off x="3306533" y="2033049"/>
            <a:ext cx="237954" cy="336536"/>
            <a:chOff x="1878473" y="1865266"/>
            <a:chExt cx="464746" cy="657287"/>
          </a:xfrm>
        </p:grpSpPr>
        <p:grpSp>
          <p:nvGrpSpPr>
            <p:cNvPr id="92" name="Group 399">
              <a:extLst>
                <a:ext uri="{FF2B5EF4-FFF2-40B4-BE49-F238E27FC236}">
                  <a16:creationId xmlns:a16="http://schemas.microsoft.com/office/drawing/2014/main" id="{AB9512B4-32CB-5C0F-AAB0-231F58DC1048}"/>
                </a:ext>
              </a:extLst>
            </p:cNvPr>
            <p:cNvGrpSpPr>
              <a:grpSpLocks/>
            </p:cNvGrpSpPr>
            <p:nvPr/>
          </p:nvGrpSpPr>
          <p:grpSpPr bwMode="auto">
            <a:xfrm>
              <a:off x="2114984" y="1865266"/>
              <a:ext cx="228235" cy="657287"/>
              <a:chOff x="1608" y="2774"/>
              <a:chExt cx="240" cy="638"/>
            </a:xfrm>
          </p:grpSpPr>
          <p:sp>
            <p:nvSpPr>
              <p:cNvPr id="99" name="Freeform 400">
                <a:extLst>
                  <a:ext uri="{FF2B5EF4-FFF2-40B4-BE49-F238E27FC236}">
                    <a16:creationId xmlns:a16="http://schemas.microsoft.com/office/drawing/2014/main" id="{B18B945A-DB4C-9426-29D1-0705549E3089}"/>
                  </a:ext>
                </a:extLst>
              </p:cNvPr>
              <p:cNvSpPr>
                <a:spLocks/>
              </p:cNvSpPr>
              <p:nvPr/>
            </p:nvSpPr>
            <p:spPr bwMode="gray">
              <a:xfrm>
                <a:off x="1668" y="3065"/>
                <a:ext cx="124" cy="347"/>
              </a:xfrm>
              <a:custGeom>
                <a:avLst/>
                <a:gdLst>
                  <a:gd name="T0" fmla="*/ 81 w 92"/>
                  <a:gd name="T1" fmla="*/ 2 h 256"/>
                  <a:gd name="T2" fmla="*/ 81 w 92"/>
                  <a:gd name="T3" fmla="*/ 2 h 256"/>
                  <a:gd name="T4" fmla="*/ 4 w 92"/>
                  <a:gd name="T5" fmla="*/ 0 h 256"/>
                  <a:gd name="T6" fmla="*/ 1 w 92"/>
                  <a:gd name="T7" fmla="*/ 29 h 256"/>
                  <a:gd name="T8" fmla="*/ 11 w 92"/>
                  <a:gd name="T9" fmla="*/ 216 h 256"/>
                  <a:gd name="T10" fmla="*/ 45 w 92"/>
                  <a:gd name="T11" fmla="*/ 215 h 256"/>
                  <a:gd name="T12" fmla="*/ 42 w 92"/>
                  <a:gd name="T13" fmla="*/ 54 h 256"/>
                  <a:gd name="T14" fmla="*/ 33 w 92"/>
                  <a:gd name="T15" fmla="*/ 42 h 256"/>
                  <a:gd name="T16" fmla="*/ 42 w 92"/>
                  <a:gd name="T17" fmla="*/ 54 h 256"/>
                  <a:gd name="T18" fmla="*/ 45 w 92"/>
                  <a:gd name="T19" fmla="*/ 215 h 256"/>
                  <a:gd name="T20" fmla="*/ 45 w 92"/>
                  <a:gd name="T21" fmla="*/ 222 h 256"/>
                  <a:gd name="T22" fmla="*/ 82 w 92"/>
                  <a:gd name="T23" fmla="*/ 229 h 256"/>
                  <a:gd name="T24" fmla="*/ 87 w 92"/>
                  <a:gd name="T25" fmla="*/ 52 h 256"/>
                  <a:gd name="T26" fmla="*/ 81 w 92"/>
                  <a:gd name="T27" fmla="*/ 2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2" h="256">
                    <a:moveTo>
                      <a:pt x="81" y="2"/>
                    </a:moveTo>
                    <a:cubicBezTo>
                      <a:pt x="81" y="3"/>
                      <a:pt x="81" y="3"/>
                      <a:pt x="81" y="2"/>
                    </a:cubicBezTo>
                    <a:cubicBezTo>
                      <a:pt x="78" y="13"/>
                      <a:pt x="3" y="5"/>
                      <a:pt x="4" y="0"/>
                    </a:cubicBezTo>
                    <a:cubicBezTo>
                      <a:pt x="0" y="18"/>
                      <a:pt x="0" y="25"/>
                      <a:pt x="1" y="29"/>
                    </a:cubicBezTo>
                    <a:cubicBezTo>
                      <a:pt x="3" y="48"/>
                      <a:pt x="11" y="129"/>
                      <a:pt x="11" y="216"/>
                    </a:cubicBezTo>
                    <a:cubicBezTo>
                      <a:pt x="11" y="239"/>
                      <a:pt x="44" y="235"/>
                      <a:pt x="45" y="215"/>
                    </a:cubicBezTo>
                    <a:cubicBezTo>
                      <a:pt x="44" y="181"/>
                      <a:pt x="43" y="58"/>
                      <a:pt x="42" y="54"/>
                    </a:cubicBezTo>
                    <a:cubicBezTo>
                      <a:pt x="42" y="50"/>
                      <a:pt x="33" y="49"/>
                      <a:pt x="33" y="42"/>
                    </a:cubicBezTo>
                    <a:cubicBezTo>
                      <a:pt x="33" y="49"/>
                      <a:pt x="42" y="50"/>
                      <a:pt x="42" y="54"/>
                    </a:cubicBezTo>
                    <a:cubicBezTo>
                      <a:pt x="43" y="58"/>
                      <a:pt x="44" y="181"/>
                      <a:pt x="45" y="215"/>
                    </a:cubicBezTo>
                    <a:cubicBezTo>
                      <a:pt x="45" y="217"/>
                      <a:pt x="45" y="222"/>
                      <a:pt x="45" y="222"/>
                    </a:cubicBezTo>
                    <a:cubicBezTo>
                      <a:pt x="47" y="256"/>
                      <a:pt x="82" y="246"/>
                      <a:pt x="82" y="229"/>
                    </a:cubicBezTo>
                    <a:cubicBezTo>
                      <a:pt x="82" y="161"/>
                      <a:pt x="84" y="67"/>
                      <a:pt x="87" y="52"/>
                    </a:cubicBezTo>
                    <a:cubicBezTo>
                      <a:pt x="92" y="27"/>
                      <a:pt x="83" y="5"/>
                      <a:pt x="81" y="2"/>
                    </a:cubicBezTo>
                    <a:close/>
                  </a:path>
                </a:pathLst>
              </a:custGeom>
              <a:solidFill>
                <a:schemeClr val="bg1">
                  <a:lumMod val="65000"/>
                </a:schemeClr>
              </a:solidFill>
              <a:ln w="6350" cap="flat" cmpd="sng">
                <a:solidFill>
                  <a:srgbClr val="5F5F5F"/>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00" name="Freeform 401">
                <a:extLst>
                  <a:ext uri="{FF2B5EF4-FFF2-40B4-BE49-F238E27FC236}">
                    <a16:creationId xmlns:a16="http://schemas.microsoft.com/office/drawing/2014/main" id="{13EEBAF3-AB7D-AB1E-9D7F-5650C30E381D}"/>
                  </a:ext>
                </a:extLst>
              </p:cNvPr>
              <p:cNvSpPr>
                <a:spLocks noEditPoints="1"/>
              </p:cNvSpPr>
              <p:nvPr/>
            </p:nvSpPr>
            <p:spPr bwMode="gray">
              <a:xfrm>
                <a:off x="1608" y="2862"/>
                <a:ext cx="240" cy="291"/>
              </a:xfrm>
              <a:custGeom>
                <a:avLst/>
                <a:gdLst>
                  <a:gd name="T0" fmla="*/ 172 w 177"/>
                  <a:gd name="T1" fmla="*/ 191 h 215"/>
                  <a:gd name="T2" fmla="*/ 151 w 177"/>
                  <a:gd name="T3" fmla="*/ 43 h 215"/>
                  <a:gd name="T4" fmla="*/ 125 w 177"/>
                  <a:gd name="T5" fmla="*/ 18 h 215"/>
                  <a:gd name="T6" fmla="*/ 91 w 177"/>
                  <a:gd name="T7" fmla="*/ 9 h 215"/>
                  <a:gd name="T8" fmla="*/ 61 w 177"/>
                  <a:gd name="T9" fmla="*/ 1 h 215"/>
                  <a:gd name="T10" fmla="*/ 31 w 177"/>
                  <a:gd name="T11" fmla="*/ 11 h 215"/>
                  <a:gd name="T12" fmla="*/ 4 w 177"/>
                  <a:gd name="T13" fmla="*/ 156 h 215"/>
                  <a:gd name="T14" fmla="*/ 26 w 177"/>
                  <a:gd name="T15" fmla="*/ 165 h 215"/>
                  <a:gd name="T16" fmla="*/ 41 w 177"/>
                  <a:gd name="T17" fmla="*/ 69 h 215"/>
                  <a:gd name="T18" fmla="*/ 49 w 177"/>
                  <a:gd name="T19" fmla="*/ 84 h 215"/>
                  <a:gd name="T20" fmla="*/ 48 w 177"/>
                  <a:gd name="T21" fmla="*/ 150 h 215"/>
                  <a:gd name="T22" fmla="*/ 58 w 177"/>
                  <a:gd name="T23" fmla="*/ 161 h 215"/>
                  <a:gd name="T24" fmla="*/ 102 w 177"/>
                  <a:gd name="T25" fmla="*/ 172 h 215"/>
                  <a:gd name="T26" fmla="*/ 125 w 177"/>
                  <a:gd name="T27" fmla="*/ 152 h 215"/>
                  <a:gd name="T28" fmla="*/ 127 w 177"/>
                  <a:gd name="T29" fmla="*/ 66 h 215"/>
                  <a:gd name="T30" fmla="*/ 129 w 177"/>
                  <a:gd name="T31" fmla="*/ 84 h 215"/>
                  <a:gd name="T32" fmla="*/ 150 w 177"/>
                  <a:gd name="T33" fmla="*/ 200 h 215"/>
                  <a:gd name="T34" fmla="*/ 172 w 177"/>
                  <a:gd name="T35" fmla="*/ 191 h 215"/>
                  <a:gd name="T36" fmla="*/ 43 w 177"/>
                  <a:gd name="T37" fmla="*/ 55 h 215"/>
                  <a:gd name="T38" fmla="*/ 45 w 177"/>
                  <a:gd name="T39" fmla="*/ 44 h 215"/>
                  <a:gd name="T40" fmla="*/ 44 w 177"/>
                  <a:gd name="T41" fmla="*/ 54 h 215"/>
                  <a:gd name="T42" fmla="*/ 44 w 177"/>
                  <a:gd name="T43" fmla="*/ 53 h 215"/>
                  <a:gd name="T44" fmla="*/ 43 w 177"/>
                  <a:gd name="T45" fmla="*/ 55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77" h="215">
                    <a:moveTo>
                      <a:pt x="172" y="191"/>
                    </a:moveTo>
                    <a:cubicBezTo>
                      <a:pt x="168" y="170"/>
                      <a:pt x="154" y="61"/>
                      <a:pt x="151" y="43"/>
                    </a:cubicBezTo>
                    <a:cubicBezTo>
                      <a:pt x="148" y="26"/>
                      <a:pt x="133" y="21"/>
                      <a:pt x="125" y="18"/>
                    </a:cubicBezTo>
                    <a:cubicBezTo>
                      <a:pt x="118" y="16"/>
                      <a:pt x="104" y="13"/>
                      <a:pt x="91" y="9"/>
                    </a:cubicBezTo>
                    <a:cubicBezTo>
                      <a:pt x="80" y="6"/>
                      <a:pt x="70" y="3"/>
                      <a:pt x="61" y="1"/>
                    </a:cubicBezTo>
                    <a:cubicBezTo>
                      <a:pt x="52" y="0"/>
                      <a:pt x="34" y="3"/>
                      <a:pt x="31" y="11"/>
                    </a:cubicBezTo>
                    <a:cubicBezTo>
                      <a:pt x="30" y="16"/>
                      <a:pt x="9" y="136"/>
                      <a:pt x="4" y="156"/>
                    </a:cubicBezTo>
                    <a:cubicBezTo>
                      <a:pt x="0" y="175"/>
                      <a:pt x="22" y="179"/>
                      <a:pt x="26" y="165"/>
                    </a:cubicBezTo>
                    <a:cubicBezTo>
                      <a:pt x="28" y="158"/>
                      <a:pt x="37" y="103"/>
                      <a:pt x="41" y="69"/>
                    </a:cubicBezTo>
                    <a:cubicBezTo>
                      <a:pt x="42" y="75"/>
                      <a:pt x="44" y="80"/>
                      <a:pt x="49" y="84"/>
                    </a:cubicBezTo>
                    <a:cubicBezTo>
                      <a:pt x="52" y="99"/>
                      <a:pt x="54" y="118"/>
                      <a:pt x="48" y="150"/>
                    </a:cubicBezTo>
                    <a:cubicBezTo>
                      <a:pt x="48" y="155"/>
                      <a:pt x="52" y="160"/>
                      <a:pt x="58" y="161"/>
                    </a:cubicBezTo>
                    <a:cubicBezTo>
                      <a:pt x="70" y="163"/>
                      <a:pt x="95" y="170"/>
                      <a:pt x="102" y="172"/>
                    </a:cubicBezTo>
                    <a:cubicBezTo>
                      <a:pt x="111" y="173"/>
                      <a:pt x="129" y="161"/>
                      <a:pt x="125" y="152"/>
                    </a:cubicBezTo>
                    <a:cubicBezTo>
                      <a:pt x="114" y="132"/>
                      <a:pt x="125" y="78"/>
                      <a:pt x="127" y="66"/>
                    </a:cubicBezTo>
                    <a:cubicBezTo>
                      <a:pt x="127" y="66"/>
                      <a:pt x="129" y="78"/>
                      <a:pt x="129" y="84"/>
                    </a:cubicBezTo>
                    <a:cubicBezTo>
                      <a:pt x="132" y="106"/>
                      <a:pt x="140" y="146"/>
                      <a:pt x="150" y="200"/>
                    </a:cubicBezTo>
                    <a:cubicBezTo>
                      <a:pt x="153" y="215"/>
                      <a:pt x="177" y="214"/>
                      <a:pt x="172" y="191"/>
                    </a:cubicBezTo>
                    <a:close/>
                    <a:moveTo>
                      <a:pt x="43" y="55"/>
                    </a:moveTo>
                    <a:cubicBezTo>
                      <a:pt x="45" y="47"/>
                      <a:pt x="45" y="42"/>
                      <a:pt x="45" y="44"/>
                    </a:cubicBezTo>
                    <a:cubicBezTo>
                      <a:pt x="44" y="47"/>
                      <a:pt x="44" y="51"/>
                      <a:pt x="44" y="54"/>
                    </a:cubicBezTo>
                    <a:cubicBezTo>
                      <a:pt x="44" y="53"/>
                      <a:pt x="44" y="53"/>
                      <a:pt x="44" y="53"/>
                    </a:cubicBezTo>
                    <a:cubicBezTo>
                      <a:pt x="44" y="54"/>
                      <a:pt x="44" y="55"/>
                      <a:pt x="43" y="55"/>
                    </a:cubicBezTo>
                    <a:close/>
                  </a:path>
                </a:pathLst>
              </a:custGeom>
              <a:solidFill>
                <a:schemeClr val="accent3">
                  <a:lumMod val="20000"/>
                  <a:lumOff val="80000"/>
                </a:schemeClr>
              </a:solidFill>
              <a:ln w="6350" cap="flat" cmpd="sng">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01" name="Freeform 402">
                <a:extLst>
                  <a:ext uri="{FF2B5EF4-FFF2-40B4-BE49-F238E27FC236}">
                    <a16:creationId xmlns:a16="http://schemas.microsoft.com/office/drawing/2014/main" id="{A0E6E1D4-A5BA-E5A1-B070-AEF914E5D339}"/>
                  </a:ext>
                </a:extLst>
              </p:cNvPr>
              <p:cNvSpPr>
                <a:spLocks/>
              </p:cNvSpPr>
              <p:nvPr/>
            </p:nvSpPr>
            <p:spPr bwMode="gray">
              <a:xfrm>
                <a:off x="1699" y="2877"/>
                <a:ext cx="61" cy="71"/>
              </a:xfrm>
              <a:custGeom>
                <a:avLst/>
                <a:gdLst>
                  <a:gd name="T0" fmla="*/ 0 w 45"/>
                  <a:gd name="T1" fmla="*/ 0 h 52"/>
                  <a:gd name="T2" fmla="*/ 3 w 45"/>
                  <a:gd name="T3" fmla="*/ 52 h 52"/>
                  <a:gd name="T4" fmla="*/ 45 w 45"/>
                  <a:gd name="T5" fmla="*/ 7 h 52"/>
                  <a:gd name="T6" fmla="*/ 0 w 45"/>
                  <a:gd name="T7" fmla="*/ 0 h 52"/>
                </a:gdLst>
                <a:ahLst/>
                <a:cxnLst>
                  <a:cxn ang="0">
                    <a:pos x="T0" y="T1"/>
                  </a:cxn>
                  <a:cxn ang="0">
                    <a:pos x="T2" y="T3"/>
                  </a:cxn>
                  <a:cxn ang="0">
                    <a:pos x="T4" y="T5"/>
                  </a:cxn>
                  <a:cxn ang="0">
                    <a:pos x="T6" y="T7"/>
                  </a:cxn>
                </a:cxnLst>
                <a:rect l="0" t="0" r="r" b="b"/>
                <a:pathLst>
                  <a:path w="45" h="52">
                    <a:moveTo>
                      <a:pt x="0" y="0"/>
                    </a:moveTo>
                    <a:cubicBezTo>
                      <a:pt x="3" y="52"/>
                      <a:pt x="3" y="52"/>
                      <a:pt x="3" y="52"/>
                    </a:cubicBezTo>
                    <a:cubicBezTo>
                      <a:pt x="6" y="40"/>
                      <a:pt x="45" y="7"/>
                      <a:pt x="45" y="7"/>
                    </a:cubicBezTo>
                    <a:lnTo>
                      <a:pt x="0" y="0"/>
                    </a:ln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102" name="Freeform 403">
                <a:extLst>
                  <a:ext uri="{FF2B5EF4-FFF2-40B4-BE49-F238E27FC236}">
                    <a16:creationId xmlns:a16="http://schemas.microsoft.com/office/drawing/2014/main" id="{577102EB-C586-B75C-2B34-EA6376242D3D}"/>
                  </a:ext>
                </a:extLst>
              </p:cNvPr>
              <p:cNvSpPr>
                <a:spLocks/>
              </p:cNvSpPr>
              <p:nvPr/>
            </p:nvSpPr>
            <p:spPr bwMode="gray">
              <a:xfrm>
                <a:off x="1691" y="2847"/>
                <a:ext cx="78" cy="48"/>
              </a:xfrm>
              <a:custGeom>
                <a:avLst/>
                <a:gdLst>
                  <a:gd name="T0" fmla="*/ 26 w 58"/>
                  <a:gd name="T1" fmla="*/ 34 h 35"/>
                  <a:gd name="T2" fmla="*/ 9 w 58"/>
                  <a:gd name="T3" fmla="*/ 20 h 35"/>
                  <a:gd name="T4" fmla="*/ 14 w 58"/>
                  <a:gd name="T5" fmla="*/ 11 h 35"/>
                  <a:gd name="T6" fmla="*/ 47 w 58"/>
                  <a:gd name="T7" fmla="*/ 14 h 35"/>
                  <a:gd name="T8" fmla="*/ 50 w 58"/>
                  <a:gd name="T9" fmla="*/ 25 h 35"/>
                  <a:gd name="T10" fmla="*/ 26 w 58"/>
                  <a:gd name="T11" fmla="*/ 34 h 35"/>
                </a:gdLst>
                <a:ahLst/>
                <a:cxnLst>
                  <a:cxn ang="0">
                    <a:pos x="T0" y="T1"/>
                  </a:cxn>
                  <a:cxn ang="0">
                    <a:pos x="T2" y="T3"/>
                  </a:cxn>
                  <a:cxn ang="0">
                    <a:pos x="T4" y="T5"/>
                  </a:cxn>
                  <a:cxn ang="0">
                    <a:pos x="T6" y="T7"/>
                  </a:cxn>
                  <a:cxn ang="0">
                    <a:pos x="T8" y="T9"/>
                  </a:cxn>
                  <a:cxn ang="0">
                    <a:pos x="T10" y="T11"/>
                  </a:cxn>
                </a:cxnLst>
                <a:rect l="0" t="0" r="r" b="b"/>
                <a:pathLst>
                  <a:path w="58" h="35">
                    <a:moveTo>
                      <a:pt x="26" y="34"/>
                    </a:moveTo>
                    <a:cubicBezTo>
                      <a:pt x="12" y="32"/>
                      <a:pt x="0" y="22"/>
                      <a:pt x="9" y="20"/>
                    </a:cubicBezTo>
                    <a:cubicBezTo>
                      <a:pt x="15" y="18"/>
                      <a:pt x="12" y="13"/>
                      <a:pt x="14" y="11"/>
                    </a:cubicBezTo>
                    <a:cubicBezTo>
                      <a:pt x="16" y="8"/>
                      <a:pt x="47" y="0"/>
                      <a:pt x="47" y="14"/>
                    </a:cubicBezTo>
                    <a:cubicBezTo>
                      <a:pt x="47" y="18"/>
                      <a:pt x="42" y="22"/>
                      <a:pt x="50" y="25"/>
                    </a:cubicBezTo>
                    <a:cubicBezTo>
                      <a:pt x="58" y="29"/>
                      <a:pt x="40" y="35"/>
                      <a:pt x="26" y="34"/>
                    </a:cubicBez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103" name="Freeform 404">
                <a:extLst>
                  <a:ext uri="{FF2B5EF4-FFF2-40B4-BE49-F238E27FC236}">
                    <a16:creationId xmlns:a16="http://schemas.microsoft.com/office/drawing/2014/main" id="{7D29B1A6-7CBA-2D8C-5B36-1CA5CD5AAD2A}"/>
                  </a:ext>
                </a:extLst>
              </p:cNvPr>
              <p:cNvSpPr>
                <a:spLocks/>
              </p:cNvSpPr>
              <p:nvPr/>
            </p:nvSpPr>
            <p:spPr bwMode="gray">
              <a:xfrm>
                <a:off x="1679" y="2781"/>
                <a:ext cx="98" cy="99"/>
              </a:xfrm>
              <a:custGeom>
                <a:avLst/>
                <a:gdLst>
                  <a:gd name="T0" fmla="*/ 35 w 73"/>
                  <a:gd name="T1" fmla="*/ 1 h 73"/>
                  <a:gd name="T2" fmla="*/ 0 w 73"/>
                  <a:gd name="T3" fmla="*/ 38 h 73"/>
                  <a:gd name="T4" fmla="*/ 38 w 73"/>
                  <a:gd name="T5" fmla="*/ 72 h 73"/>
                  <a:gd name="T6" fmla="*/ 72 w 73"/>
                  <a:gd name="T7" fmla="*/ 35 h 73"/>
                  <a:gd name="T8" fmla="*/ 35 w 73"/>
                  <a:gd name="T9" fmla="*/ 1 h 73"/>
                </a:gdLst>
                <a:ahLst/>
                <a:cxnLst>
                  <a:cxn ang="0">
                    <a:pos x="T0" y="T1"/>
                  </a:cxn>
                  <a:cxn ang="0">
                    <a:pos x="T2" y="T3"/>
                  </a:cxn>
                  <a:cxn ang="0">
                    <a:pos x="T4" y="T5"/>
                  </a:cxn>
                  <a:cxn ang="0">
                    <a:pos x="T6" y="T7"/>
                  </a:cxn>
                  <a:cxn ang="0">
                    <a:pos x="T8" y="T9"/>
                  </a:cxn>
                </a:cxnLst>
                <a:rect l="0" t="0" r="r" b="b"/>
                <a:pathLst>
                  <a:path w="73" h="73">
                    <a:moveTo>
                      <a:pt x="35" y="1"/>
                    </a:moveTo>
                    <a:cubicBezTo>
                      <a:pt x="15" y="2"/>
                      <a:pt x="0" y="19"/>
                      <a:pt x="0" y="38"/>
                    </a:cubicBezTo>
                    <a:cubicBezTo>
                      <a:pt x="1" y="58"/>
                      <a:pt x="18" y="73"/>
                      <a:pt x="38" y="72"/>
                    </a:cubicBezTo>
                    <a:cubicBezTo>
                      <a:pt x="58" y="71"/>
                      <a:pt x="73" y="55"/>
                      <a:pt x="72" y="35"/>
                    </a:cubicBezTo>
                    <a:cubicBezTo>
                      <a:pt x="71" y="16"/>
                      <a:pt x="54" y="0"/>
                      <a:pt x="35" y="1"/>
                    </a:cubicBezTo>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104" name="Freeform 405">
                <a:extLst>
                  <a:ext uri="{FF2B5EF4-FFF2-40B4-BE49-F238E27FC236}">
                    <a16:creationId xmlns:a16="http://schemas.microsoft.com/office/drawing/2014/main" id="{2AFE07EA-0C05-A6ED-2514-A6F9F738E445}"/>
                  </a:ext>
                </a:extLst>
              </p:cNvPr>
              <p:cNvSpPr>
                <a:spLocks/>
              </p:cNvSpPr>
              <p:nvPr/>
            </p:nvSpPr>
            <p:spPr bwMode="gray">
              <a:xfrm>
                <a:off x="1679" y="2781"/>
                <a:ext cx="98" cy="99"/>
              </a:xfrm>
              <a:custGeom>
                <a:avLst/>
                <a:gdLst>
                  <a:gd name="T0" fmla="*/ 35 w 73"/>
                  <a:gd name="T1" fmla="*/ 1 h 73"/>
                  <a:gd name="T2" fmla="*/ 0 w 73"/>
                  <a:gd name="T3" fmla="*/ 38 h 73"/>
                  <a:gd name="T4" fmla="*/ 38 w 73"/>
                  <a:gd name="T5" fmla="*/ 72 h 73"/>
                  <a:gd name="T6" fmla="*/ 72 w 73"/>
                  <a:gd name="T7" fmla="*/ 35 h 73"/>
                  <a:gd name="T8" fmla="*/ 35 w 73"/>
                  <a:gd name="T9" fmla="*/ 1 h 73"/>
                </a:gdLst>
                <a:ahLst/>
                <a:cxnLst>
                  <a:cxn ang="0">
                    <a:pos x="T0" y="T1"/>
                  </a:cxn>
                  <a:cxn ang="0">
                    <a:pos x="T2" y="T3"/>
                  </a:cxn>
                  <a:cxn ang="0">
                    <a:pos x="T4" y="T5"/>
                  </a:cxn>
                  <a:cxn ang="0">
                    <a:pos x="T6" y="T7"/>
                  </a:cxn>
                  <a:cxn ang="0">
                    <a:pos x="T8" y="T9"/>
                  </a:cxn>
                </a:cxnLst>
                <a:rect l="0" t="0" r="r" b="b"/>
                <a:pathLst>
                  <a:path w="73" h="73">
                    <a:moveTo>
                      <a:pt x="35" y="1"/>
                    </a:moveTo>
                    <a:cubicBezTo>
                      <a:pt x="15" y="2"/>
                      <a:pt x="0" y="19"/>
                      <a:pt x="0" y="38"/>
                    </a:cubicBezTo>
                    <a:cubicBezTo>
                      <a:pt x="1" y="58"/>
                      <a:pt x="18" y="73"/>
                      <a:pt x="38" y="72"/>
                    </a:cubicBezTo>
                    <a:cubicBezTo>
                      <a:pt x="58" y="71"/>
                      <a:pt x="73" y="55"/>
                      <a:pt x="72" y="35"/>
                    </a:cubicBezTo>
                    <a:cubicBezTo>
                      <a:pt x="71" y="16"/>
                      <a:pt x="54" y="0"/>
                      <a:pt x="35" y="1"/>
                    </a:cubicBezTo>
                  </a:path>
                </a:pathLst>
              </a:custGeom>
              <a:noFill/>
              <a:ln w="6350" cap="flat" cmpd="sng">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fi-FI" sz="1013"/>
              </a:p>
            </p:txBody>
          </p:sp>
          <p:sp>
            <p:nvSpPr>
              <p:cNvPr id="105" name="Freeform 406">
                <a:extLst>
                  <a:ext uri="{FF2B5EF4-FFF2-40B4-BE49-F238E27FC236}">
                    <a16:creationId xmlns:a16="http://schemas.microsoft.com/office/drawing/2014/main" id="{01F7C57B-E529-7476-9F44-716610443FF6}"/>
                  </a:ext>
                </a:extLst>
              </p:cNvPr>
              <p:cNvSpPr>
                <a:spLocks/>
              </p:cNvSpPr>
              <p:nvPr/>
            </p:nvSpPr>
            <p:spPr bwMode="gray">
              <a:xfrm>
                <a:off x="1658" y="2934"/>
                <a:ext cx="27" cy="49"/>
              </a:xfrm>
              <a:custGeom>
                <a:avLst/>
                <a:gdLst>
                  <a:gd name="T0" fmla="*/ 7 w 20"/>
                  <a:gd name="T1" fmla="*/ 0 h 36"/>
                  <a:gd name="T2" fmla="*/ 20 w 20"/>
                  <a:gd name="T3" fmla="*/ 36 h 36"/>
                </a:gdLst>
                <a:ahLst/>
                <a:cxnLst>
                  <a:cxn ang="0">
                    <a:pos x="T0" y="T1"/>
                  </a:cxn>
                  <a:cxn ang="0">
                    <a:pos x="T2" y="T3"/>
                  </a:cxn>
                </a:cxnLst>
                <a:rect l="0" t="0" r="r" b="b"/>
                <a:pathLst>
                  <a:path w="20" h="36">
                    <a:moveTo>
                      <a:pt x="7" y="0"/>
                    </a:moveTo>
                    <a:cubicBezTo>
                      <a:pt x="3" y="9"/>
                      <a:pt x="0" y="30"/>
                      <a:pt x="20" y="36"/>
                    </a:cubicBezTo>
                  </a:path>
                </a:pathLst>
              </a:custGeom>
              <a:noFill/>
              <a:ln w="6350" cap="flat" cmpd="sng">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fi-FI" sz="1013"/>
              </a:p>
            </p:txBody>
          </p:sp>
          <p:sp>
            <p:nvSpPr>
              <p:cNvPr id="106" name="Freeform 407">
                <a:extLst>
                  <a:ext uri="{FF2B5EF4-FFF2-40B4-BE49-F238E27FC236}">
                    <a16:creationId xmlns:a16="http://schemas.microsoft.com/office/drawing/2014/main" id="{4B432DC3-CBB4-0905-6A36-2B40CCDBC9FC}"/>
                  </a:ext>
                </a:extLst>
              </p:cNvPr>
              <p:cNvSpPr>
                <a:spLocks/>
              </p:cNvSpPr>
              <p:nvPr/>
            </p:nvSpPr>
            <p:spPr bwMode="gray">
              <a:xfrm>
                <a:off x="1712" y="2949"/>
                <a:ext cx="26" cy="47"/>
              </a:xfrm>
              <a:custGeom>
                <a:avLst/>
                <a:gdLst>
                  <a:gd name="T0" fmla="*/ 7 w 19"/>
                  <a:gd name="T1" fmla="*/ 0 h 35"/>
                  <a:gd name="T2" fmla="*/ 19 w 19"/>
                  <a:gd name="T3" fmla="*/ 35 h 35"/>
                </a:gdLst>
                <a:ahLst/>
                <a:cxnLst>
                  <a:cxn ang="0">
                    <a:pos x="T0" y="T1"/>
                  </a:cxn>
                  <a:cxn ang="0">
                    <a:pos x="T2" y="T3"/>
                  </a:cxn>
                </a:cxnLst>
                <a:rect l="0" t="0" r="r" b="b"/>
                <a:pathLst>
                  <a:path w="19" h="35">
                    <a:moveTo>
                      <a:pt x="7" y="0"/>
                    </a:moveTo>
                    <a:cubicBezTo>
                      <a:pt x="3" y="8"/>
                      <a:pt x="0" y="29"/>
                      <a:pt x="19" y="35"/>
                    </a:cubicBezTo>
                  </a:path>
                </a:pathLst>
              </a:custGeom>
              <a:solidFill>
                <a:srgbClr val="5F5F5F"/>
              </a:solidFill>
              <a:ln w="6350" cap="flat" cmpd="sng">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07" name="Freeform 408">
                <a:extLst>
                  <a:ext uri="{FF2B5EF4-FFF2-40B4-BE49-F238E27FC236}">
                    <a16:creationId xmlns:a16="http://schemas.microsoft.com/office/drawing/2014/main" id="{EBBD19F6-54AA-A245-6954-4E82007F5E96}"/>
                  </a:ext>
                </a:extLst>
              </p:cNvPr>
              <p:cNvSpPr>
                <a:spLocks/>
              </p:cNvSpPr>
              <p:nvPr/>
            </p:nvSpPr>
            <p:spPr bwMode="gray">
              <a:xfrm>
                <a:off x="1664" y="2774"/>
                <a:ext cx="139" cy="118"/>
              </a:xfrm>
              <a:custGeom>
                <a:avLst/>
                <a:gdLst>
                  <a:gd name="T0" fmla="*/ 88 w 103"/>
                  <a:gd name="T1" fmla="*/ 60 h 87"/>
                  <a:gd name="T2" fmla="*/ 58 w 103"/>
                  <a:gd name="T3" fmla="*/ 6 h 87"/>
                  <a:gd name="T4" fmla="*/ 10 w 103"/>
                  <a:gd name="T5" fmla="*/ 39 h 87"/>
                  <a:gd name="T6" fmla="*/ 9 w 103"/>
                  <a:gd name="T7" fmla="*/ 39 h 87"/>
                  <a:gd name="T8" fmla="*/ 0 w 103"/>
                  <a:gd name="T9" fmla="*/ 59 h 87"/>
                  <a:gd name="T10" fmla="*/ 17 w 103"/>
                  <a:gd name="T11" fmla="*/ 61 h 87"/>
                  <a:gd name="T12" fmla="*/ 12 w 103"/>
                  <a:gd name="T13" fmla="*/ 38 h 87"/>
                  <a:gd name="T14" fmla="*/ 30 w 103"/>
                  <a:gd name="T15" fmla="*/ 26 h 87"/>
                  <a:gd name="T16" fmla="*/ 57 w 103"/>
                  <a:gd name="T17" fmla="*/ 58 h 87"/>
                  <a:gd name="T18" fmla="*/ 92 w 103"/>
                  <a:gd name="T19" fmla="*/ 75 h 87"/>
                  <a:gd name="T20" fmla="*/ 88 w 103"/>
                  <a:gd name="T21" fmla="*/ 60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3" h="87">
                    <a:moveTo>
                      <a:pt x="88" y="60"/>
                    </a:moveTo>
                    <a:cubicBezTo>
                      <a:pt x="88" y="34"/>
                      <a:pt x="82" y="13"/>
                      <a:pt x="58" y="6"/>
                    </a:cubicBezTo>
                    <a:cubicBezTo>
                      <a:pt x="36" y="0"/>
                      <a:pt x="8" y="13"/>
                      <a:pt x="10" y="39"/>
                    </a:cubicBezTo>
                    <a:cubicBezTo>
                      <a:pt x="9" y="39"/>
                      <a:pt x="9" y="39"/>
                      <a:pt x="9" y="39"/>
                    </a:cubicBezTo>
                    <a:cubicBezTo>
                      <a:pt x="9" y="45"/>
                      <a:pt x="9" y="61"/>
                      <a:pt x="0" y="59"/>
                    </a:cubicBezTo>
                    <a:cubicBezTo>
                      <a:pt x="0" y="62"/>
                      <a:pt x="24" y="69"/>
                      <a:pt x="17" y="61"/>
                    </a:cubicBezTo>
                    <a:cubicBezTo>
                      <a:pt x="14" y="58"/>
                      <a:pt x="10" y="44"/>
                      <a:pt x="12" y="38"/>
                    </a:cubicBezTo>
                    <a:cubicBezTo>
                      <a:pt x="15" y="28"/>
                      <a:pt x="20" y="26"/>
                      <a:pt x="30" y="26"/>
                    </a:cubicBezTo>
                    <a:cubicBezTo>
                      <a:pt x="41" y="26"/>
                      <a:pt x="68" y="38"/>
                      <a:pt x="57" y="58"/>
                    </a:cubicBezTo>
                    <a:cubicBezTo>
                      <a:pt x="46" y="77"/>
                      <a:pt x="80" y="87"/>
                      <a:pt x="92" y="75"/>
                    </a:cubicBezTo>
                    <a:cubicBezTo>
                      <a:pt x="103" y="64"/>
                      <a:pt x="88" y="70"/>
                      <a:pt x="88" y="60"/>
                    </a:cubicBezTo>
                    <a:close/>
                  </a:path>
                </a:pathLst>
              </a:custGeom>
              <a:solidFill>
                <a:schemeClr val="bg1"/>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grpSp>
        <p:grpSp>
          <p:nvGrpSpPr>
            <p:cNvPr id="93" name="Group 157">
              <a:extLst>
                <a:ext uri="{FF2B5EF4-FFF2-40B4-BE49-F238E27FC236}">
                  <a16:creationId xmlns:a16="http://schemas.microsoft.com/office/drawing/2014/main" id="{0BA52BCD-D251-3842-A8AB-D5FD66184F79}"/>
                </a:ext>
              </a:extLst>
            </p:cNvPr>
            <p:cNvGrpSpPr>
              <a:grpSpLocks/>
            </p:cNvGrpSpPr>
            <p:nvPr/>
          </p:nvGrpSpPr>
          <p:grpSpPr bwMode="auto">
            <a:xfrm>
              <a:off x="1878473" y="1865266"/>
              <a:ext cx="254156" cy="657287"/>
              <a:chOff x="940" y="1053"/>
              <a:chExt cx="266" cy="635"/>
            </a:xfrm>
          </p:grpSpPr>
          <p:sp>
            <p:nvSpPr>
              <p:cNvPr id="94" name="Freeform 158">
                <a:extLst>
                  <a:ext uri="{FF2B5EF4-FFF2-40B4-BE49-F238E27FC236}">
                    <a16:creationId xmlns:a16="http://schemas.microsoft.com/office/drawing/2014/main" id="{CFAF3469-03EE-F1A7-F349-8C7D9CB18F9E}"/>
                  </a:ext>
                </a:extLst>
              </p:cNvPr>
              <p:cNvSpPr>
                <a:spLocks/>
              </p:cNvSpPr>
              <p:nvPr/>
            </p:nvSpPr>
            <p:spPr bwMode="gray">
              <a:xfrm>
                <a:off x="1007" y="1359"/>
                <a:ext cx="121" cy="329"/>
              </a:xfrm>
              <a:custGeom>
                <a:avLst/>
                <a:gdLst>
                  <a:gd name="T0" fmla="*/ 89 w 90"/>
                  <a:gd name="T1" fmla="*/ 156 h 245"/>
                  <a:gd name="T2" fmla="*/ 90 w 90"/>
                  <a:gd name="T3" fmla="*/ 7 h 245"/>
                  <a:gd name="T4" fmla="*/ 89 w 90"/>
                  <a:gd name="T5" fmla="*/ 5 h 245"/>
                  <a:gd name="T6" fmla="*/ 63 w 90"/>
                  <a:gd name="T7" fmla="*/ 20 h 245"/>
                  <a:gd name="T8" fmla="*/ 12 w 90"/>
                  <a:gd name="T9" fmla="*/ 10 h 245"/>
                  <a:gd name="T10" fmla="*/ 3 w 90"/>
                  <a:gd name="T11" fmla="*/ 0 h 245"/>
                  <a:gd name="T12" fmla="*/ 3 w 90"/>
                  <a:gd name="T13" fmla="*/ 36 h 245"/>
                  <a:gd name="T14" fmla="*/ 2 w 90"/>
                  <a:gd name="T15" fmla="*/ 205 h 245"/>
                  <a:gd name="T16" fmla="*/ 44 w 90"/>
                  <a:gd name="T17" fmla="*/ 204 h 245"/>
                  <a:gd name="T18" fmla="*/ 45 w 90"/>
                  <a:gd name="T19" fmla="*/ 51 h 245"/>
                  <a:gd name="T20" fmla="*/ 36 w 90"/>
                  <a:gd name="T21" fmla="*/ 39 h 245"/>
                  <a:gd name="T22" fmla="*/ 45 w 90"/>
                  <a:gd name="T23" fmla="*/ 51 h 245"/>
                  <a:gd name="T24" fmla="*/ 44 w 90"/>
                  <a:gd name="T25" fmla="*/ 204 h 245"/>
                  <a:gd name="T26" fmla="*/ 44 w 90"/>
                  <a:gd name="T27" fmla="*/ 211 h 245"/>
                  <a:gd name="T28" fmla="*/ 88 w 90"/>
                  <a:gd name="T29" fmla="*/ 218 h 245"/>
                  <a:gd name="T30" fmla="*/ 89 w 90"/>
                  <a:gd name="T31" fmla="*/ 156 h 2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0" h="245">
                    <a:moveTo>
                      <a:pt x="89" y="156"/>
                    </a:moveTo>
                    <a:cubicBezTo>
                      <a:pt x="89" y="140"/>
                      <a:pt x="90" y="47"/>
                      <a:pt x="90" y="7"/>
                    </a:cubicBezTo>
                    <a:cubicBezTo>
                      <a:pt x="89" y="6"/>
                      <a:pt x="89" y="6"/>
                      <a:pt x="89" y="5"/>
                    </a:cubicBezTo>
                    <a:cubicBezTo>
                      <a:pt x="87" y="16"/>
                      <a:pt x="71" y="22"/>
                      <a:pt x="63" y="20"/>
                    </a:cubicBezTo>
                    <a:cubicBezTo>
                      <a:pt x="55" y="19"/>
                      <a:pt x="24" y="13"/>
                      <a:pt x="12" y="10"/>
                    </a:cubicBezTo>
                    <a:cubicBezTo>
                      <a:pt x="6" y="9"/>
                      <a:pt x="4" y="4"/>
                      <a:pt x="3" y="0"/>
                    </a:cubicBezTo>
                    <a:cubicBezTo>
                      <a:pt x="2" y="18"/>
                      <a:pt x="3" y="32"/>
                      <a:pt x="3" y="36"/>
                    </a:cubicBezTo>
                    <a:cubicBezTo>
                      <a:pt x="3" y="49"/>
                      <a:pt x="0" y="181"/>
                      <a:pt x="2" y="205"/>
                    </a:cubicBezTo>
                    <a:cubicBezTo>
                      <a:pt x="3" y="228"/>
                      <a:pt x="43" y="224"/>
                      <a:pt x="44" y="204"/>
                    </a:cubicBezTo>
                    <a:cubicBezTo>
                      <a:pt x="43" y="170"/>
                      <a:pt x="46" y="55"/>
                      <a:pt x="45" y="51"/>
                    </a:cubicBezTo>
                    <a:cubicBezTo>
                      <a:pt x="45" y="47"/>
                      <a:pt x="36" y="46"/>
                      <a:pt x="36" y="39"/>
                    </a:cubicBezTo>
                    <a:cubicBezTo>
                      <a:pt x="36" y="46"/>
                      <a:pt x="45" y="47"/>
                      <a:pt x="45" y="51"/>
                    </a:cubicBezTo>
                    <a:cubicBezTo>
                      <a:pt x="46" y="55"/>
                      <a:pt x="43" y="170"/>
                      <a:pt x="44" y="204"/>
                    </a:cubicBezTo>
                    <a:cubicBezTo>
                      <a:pt x="44" y="206"/>
                      <a:pt x="44" y="211"/>
                      <a:pt x="44" y="211"/>
                    </a:cubicBezTo>
                    <a:cubicBezTo>
                      <a:pt x="46" y="245"/>
                      <a:pt x="87" y="235"/>
                      <a:pt x="88" y="218"/>
                    </a:cubicBezTo>
                    <a:cubicBezTo>
                      <a:pt x="90" y="201"/>
                      <a:pt x="88" y="171"/>
                      <a:pt x="89" y="156"/>
                    </a:cubicBezTo>
                    <a:close/>
                  </a:path>
                </a:pathLst>
              </a:custGeom>
              <a:solidFill>
                <a:srgbClr val="5190C9"/>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95" name="Freeform 159">
                <a:extLst>
                  <a:ext uri="{FF2B5EF4-FFF2-40B4-BE49-F238E27FC236}">
                    <a16:creationId xmlns:a16="http://schemas.microsoft.com/office/drawing/2014/main" id="{B74433AE-7DD3-4DD9-C95D-98361798B2A5}"/>
                  </a:ext>
                </a:extLst>
              </p:cNvPr>
              <p:cNvSpPr>
                <a:spLocks/>
              </p:cNvSpPr>
              <p:nvPr/>
            </p:nvSpPr>
            <p:spPr bwMode="gray">
              <a:xfrm>
                <a:off x="940" y="1139"/>
                <a:ext cx="266" cy="310"/>
              </a:xfrm>
              <a:custGeom>
                <a:avLst/>
                <a:gdLst>
                  <a:gd name="T0" fmla="*/ 192 w 198"/>
                  <a:gd name="T1" fmla="*/ 194 h 231"/>
                  <a:gd name="T2" fmla="*/ 169 w 198"/>
                  <a:gd name="T3" fmla="*/ 49 h 231"/>
                  <a:gd name="T4" fmla="*/ 143 w 198"/>
                  <a:gd name="T5" fmla="*/ 24 h 231"/>
                  <a:gd name="T6" fmla="*/ 100 w 198"/>
                  <a:gd name="T7" fmla="*/ 12 h 231"/>
                  <a:gd name="T8" fmla="*/ 60 w 198"/>
                  <a:gd name="T9" fmla="*/ 2 h 231"/>
                  <a:gd name="T10" fmla="*/ 30 w 198"/>
                  <a:gd name="T11" fmla="*/ 11 h 231"/>
                  <a:gd name="T12" fmla="*/ 4 w 198"/>
                  <a:gd name="T13" fmla="*/ 159 h 231"/>
                  <a:gd name="T14" fmla="*/ 36 w 198"/>
                  <a:gd name="T15" fmla="*/ 168 h 231"/>
                  <a:gd name="T16" fmla="*/ 54 w 198"/>
                  <a:gd name="T17" fmla="*/ 47 h 231"/>
                  <a:gd name="T18" fmla="*/ 53 w 198"/>
                  <a:gd name="T19" fmla="*/ 164 h 231"/>
                  <a:gd name="T20" fmla="*/ 62 w 198"/>
                  <a:gd name="T21" fmla="*/ 174 h 231"/>
                  <a:gd name="T22" fmla="*/ 113 w 198"/>
                  <a:gd name="T23" fmla="*/ 188 h 231"/>
                  <a:gd name="T24" fmla="*/ 140 w 198"/>
                  <a:gd name="T25" fmla="*/ 169 h 231"/>
                  <a:gd name="T26" fmla="*/ 140 w 198"/>
                  <a:gd name="T27" fmla="*/ 169 h 231"/>
                  <a:gd name="T28" fmla="*/ 138 w 198"/>
                  <a:gd name="T29" fmla="*/ 87 h 231"/>
                  <a:gd name="T30" fmla="*/ 136 w 198"/>
                  <a:gd name="T31" fmla="*/ 70 h 231"/>
                  <a:gd name="T32" fmla="*/ 136 w 198"/>
                  <a:gd name="T33" fmla="*/ 69 h 231"/>
                  <a:gd name="T34" fmla="*/ 136 w 198"/>
                  <a:gd name="T35" fmla="*/ 70 h 231"/>
                  <a:gd name="T36" fmla="*/ 138 w 198"/>
                  <a:gd name="T37" fmla="*/ 87 h 231"/>
                  <a:gd name="T38" fmla="*/ 159 w 198"/>
                  <a:gd name="T39" fmla="*/ 203 h 231"/>
                  <a:gd name="T40" fmla="*/ 192 w 198"/>
                  <a:gd name="T41" fmla="*/ 194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98" h="231">
                    <a:moveTo>
                      <a:pt x="192" y="194"/>
                    </a:moveTo>
                    <a:cubicBezTo>
                      <a:pt x="189" y="184"/>
                      <a:pt x="172" y="67"/>
                      <a:pt x="169" y="49"/>
                    </a:cubicBezTo>
                    <a:cubicBezTo>
                      <a:pt x="166" y="32"/>
                      <a:pt x="151" y="26"/>
                      <a:pt x="143" y="24"/>
                    </a:cubicBezTo>
                    <a:cubicBezTo>
                      <a:pt x="135" y="21"/>
                      <a:pt x="113" y="16"/>
                      <a:pt x="100" y="12"/>
                    </a:cubicBezTo>
                    <a:cubicBezTo>
                      <a:pt x="88" y="9"/>
                      <a:pt x="69" y="3"/>
                      <a:pt x="60" y="2"/>
                    </a:cubicBezTo>
                    <a:cubicBezTo>
                      <a:pt x="51" y="0"/>
                      <a:pt x="33" y="3"/>
                      <a:pt x="30" y="11"/>
                    </a:cubicBezTo>
                    <a:cubicBezTo>
                      <a:pt x="28" y="17"/>
                      <a:pt x="8" y="139"/>
                      <a:pt x="4" y="159"/>
                    </a:cubicBezTo>
                    <a:cubicBezTo>
                      <a:pt x="0" y="180"/>
                      <a:pt x="31" y="184"/>
                      <a:pt x="36" y="168"/>
                    </a:cubicBezTo>
                    <a:cubicBezTo>
                      <a:pt x="40" y="157"/>
                      <a:pt x="55" y="38"/>
                      <a:pt x="54" y="47"/>
                    </a:cubicBezTo>
                    <a:cubicBezTo>
                      <a:pt x="54" y="53"/>
                      <a:pt x="53" y="121"/>
                      <a:pt x="53" y="164"/>
                    </a:cubicBezTo>
                    <a:cubicBezTo>
                      <a:pt x="54" y="169"/>
                      <a:pt x="56" y="173"/>
                      <a:pt x="62" y="174"/>
                    </a:cubicBezTo>
                    <a:cubicBezTo>
                      <a:pt x="74" y="177"/>
                      <a:pt x="106" y="187"/>
                      <a:pt x="113" y="188"/>
                    </a:cubicBezTo>
                    <a:cubicBezTo>
                      <a:pt x="121" y="190"/>
                      <a:pt x="137" y="180"/>
                      <a:pt x="140" y="169"/>
                    </a:cubicBezTo>
                    <a:cubicBezTo>
                      <a:pt x="140" y="169"/>
                      <a:pt x="140" y="169"/>
                      <a:pt x="140" y="169"/>
                    </a:cubicBezTo>
                    <a:cubicBezTo>
                      <a:pt x="140" y="141"/>
                      <a:pt x="140" y="110"/>
                      <a:pt x="138" y="87"/>
                    </a:cubicBezTo>
                    <a:cubicBezTo>
                      <a:pt x="137" y="78"/>
                      <a:pt x="137" y="73"/>
                      <a:pt x="136" y="70"/>
                    </a:cubicBezTo>
                    <a:cubicBezTo>
                      <a:pt x="136" y="69"/>
                      <a:pt x="136" y="69"/>
                      <a:pt x="136" y="69"/>
                    </a:cubicBezTo>
                    <a:cubicBezTo>
                      <a:pt x="136" y="69"/>
                      <a:pt x="136" y="69"/>
                      <a:pt x="136" y="70"/>
                    </a:cubicBezTo>
                    <a:cubicBezTo>
                      <a:pt x="137" y="75"/>
                      <a:pt x="138" y="81"/>
                      <a:pt x="138" y="87"/>
                    </a:cubicBezTo>
                    <a:cubicBezTo>
                      <a:pt x="141" y="109"/>
                      <a:pt x="148" y="149"/>
                      <a:pt x="159" y="203"/>
                    </a:cubicBezTo>
                    <a:cubicBezTo>
                      <a:pt x="165" y="231"/>
                      <a:pt x="198" y="218"/>
                      <a:pt x="192" y="194"/>
                    </a:cubicBezTo>
                  </a:path>
                </a:pathLst>
              </a:custGeom>
              <a:solidFill>
                <a:srgbClr val="F8F8F8"/>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96" name="Freeform 160">
                <a:extLst>
                  <a:ext uri="{FF2B5EF4-FFF2-40B4-BE49-F238E27FC236}">
                    <a16:creationId xmlns:a16="http://schemas.microsoft.com/office/drawing/2014/main" id="{C5AFE25C-F407-B6FA-97D2-7F042C321AFB}"/>
                  </a:ext>
                </a:extLst>
              </p:cNvPr>
              <p:cNvSpPr>
                <a:spLocks/>
              </p:cNvSpPr>
              <p:nvPr/>
            </p:nvSpPr>
            <p:spPr bwMode="gray">
              <a:xfrm>
                <a:off x="1026" y="1122"/>
                <a:ext cx="88" cy="55"/>
              </a:xfrm>
              <a:custGeom>
                <a:avLst/>
                <a:gdLst>
                  <a:gd name="T0" fmla="*/ 29 w 66"/>
                  <a:gd name="T1" fmla="*/ 39 h 41"/>
                  <a:gd name="T2" fmla="*/ 9 w 66"/>
                  <a:gd name="T3" fmla="*/ 23 h 41"/>
                  <a:gd name="T4" fmla="*/ 15 w 66"/>
                  <a:gd name="T5" fmla="*/ 13 h 41"/>
                  <a:gd name="T6" fmla="*/ 53 w 66"/>
                  <a:gd name="T7" fmla="*/ 16 h 41"/>
                  <a:gd name="T8" fmla="*/ 57 w 66"/>
                  <a:gd name="T9" fmla="*/ 30 h 41"/>
                  <a:gd name="T10" fmla="*/ 29 w 66"/>
                  <a:gd name="T11" fmla="*/ 39 h 41"/>
                </a:gdLst>
                <a:ahLst/>
                <a:cxnLst>
                  <a:cxn ang="0">
                    <a:pos x="T0" y="T1"/>
                  </a:cxn>
                  <a:cxn ang="0">
                    <a:pos x="T2" y="T3"/>
                  </a:cxn>
                  <a:cxn ang="0">
                    <a:pos x="T4" y="T5"/>
                  </a:cxn>
                  <a:cxn ang="0">
                    <a:pos x="T6" y="T7"/>
                  </a:cxn>
                  <a:cxn ang="0">
                    <a:pos x="T8" y="T9"/>
                  </a:cxn>
                  <a:cxn ang="0">
                    <a:pos x="T10" y="T11"/>
                  </a:cxn>
                </a:cxnLst>
                <a:rect l="0" t="0" r="r" b="b"/>
                <a:pathLst>
                  <a:path w="66" h="41">
                    <a:moveTo>
                      <a:pt x="29" y="39"/>
                    </a:moveTo>
                    <a:cubicBezTo>
                      <a:pt x="14" y="37"/>
                      <a:pt x="0" y="25"/>
                      <a:pt x="9" y="23"/>
                    </a:cubicBezTo>
                    <a:cubicBezTo>
                      <a:pt x="16" y="21"/>
                      <a:pt x="13" y="16"/>
                      <a:pt x="15" y="13"/>
                    </a:cubicBezTo>
                    <a:cubicBezTo>
                      <a:pt x="18" y="10"/>
                      <a:pt x="53" y="0"/>
                      <a:pt x="53" y="16"/>
                    </a:cubicBezTo>
                    <a:cubicBezTo>
                      <a:pt x="53" y="21"/>
                      <a:pt x="47" y="25"/>
                      <a:pt x="57" y="30"/>
                    </a:cubicBezTo>
                    <a:cubicBezTo>
                      <a:pt x="66" y="33"/>
                      <a:pt x="46" y="41"/>
                      <a:pt x="29" y="39"/>
                    </a:cubicBez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97" name="Oval 161">
                <a:extLst>
                  <a:ext uri="{FF2B5EF4-FFF2-40B4-BE49-F238E27FC236}">
                    <a16:creationId xmlns:a16="http://schemas.microsoft.com/office/drawing/2014/main" id="{E519E536-7D9B-25C6-0D49-119E31773C43}"/>
                  </a:ext>
                </a:extLst>
              </p:cNvPr>
              <p:cNvSpPr>
                <a:spLocks noChangeArrowheads="1"/>
              </p:cNvSpPr>
              <p:nvPr/>
            </p:nvSpPr>
            <p:spPr bwMode="gray">
              <a:xfrm flipH="1">
                <a:off x="1014" y="1053"/>
                <a:ext cx="106" cy="105"/>
              </a:xfrm>
              <a:prstGeom prst="ellipse">
                <a:avLst/>
              </a:prstGeom>
              <a:solidFill>
                <a:schemeClr val="bg1"/>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98" name="Freeform 162">
                <a:extLst>
                  <a:ext uri="{FF2B5EF4-FFF2-40B4-BE49-F238E27FC236}">
                    <a16:creationId xmlns:a16="http://schemas.microsoft.com/office/drawing/2014/main" id="{63187F55-C990-E749-9653-F67CF4248779}"/>
                  </a:ext>
                </a:extLst>
              </p:cNvPr>
              <p:cNvSpPr>
                <a:spLocks/>
              </p:cNvSpPr>
              <p:nvPr/>
            </p:nvSpPr>
            <p:spPr bwMode="gray">
              <a:xfrm>
                <a:off x="1043" y="1166"/>
                <a:ext cx="32" cy="153"/>
              </a:xfrm>
              <a:custGeom>
                <a:avLst/>
                <a:gdLst>
                  <a:gd name="T0" fmla="*/ 0 w 55"/>
                  <a:gd name="T1" fmla="*/ 0 h 265"/>
                  <a:gd name="T2" fmla="*/ 14 w 55"/>
                  <a:gd name="T3" fmla="*/ 22 h 265"/>
                  <a:gd name="T4" fmla="*/ 5 w 55"/>
                  <a:gd name="T5" fmla="*/ 239 h 265"/>
                  <a:gd name="T6" fmla="*/ 29 w 55"/>
                  <a:gd name="T7" fmla="*/ 265 h 265"/>
                  <a:gd name="T8" fmla="*/ 52 w 55"/>
                  <a:gd name="T9" fmla="*/ 253 h 265"/>
                  <a:gd name="T10" fmla="*/ 38 w 55"/>
                  <a:gd name="T11" fmla="*/ 29 h 265"/>
                  <a:gd name="T12" fmla="*/ 55 w 55"/>
                  <a:gd name="T13" fmla="*/ 15 h 265"/>
                  <a:gd name="T14" fmla="*/ 0 w 55"/>
                  <a:gd name="T15" fmla="*/ 0 h 26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265">
                    <a:moveTo>
                      <a:pt x="0" y="0"/>
                    </a:moveTo>
                    <a:lnTo>
                      <a:pt x="14" y="22"/>
                    </a:lnTo>
                    <a:lnTo>
                      <a:pt x="5" y="239"/>
                    </a:lnTo>
                    <a:lnTo>
                      <a:pt x="29" y="265"/>
                    </a:lnTo>
                    <a:lnTo>
                      <a:pt x="52" y="253"/>
                    </a:lnTo>
                    <a:lnTo>
                      <a:pt x="38" y="29"/>
                    </a:lnTo>
                    <a:lnTo>
                      <a:pt x="55" y="15"/>
                    </a:lnTo>
                    <a:lnTo>
                      <a:pt x="0" y="0"/>
                    </a:lnTo>
                    <a:close/>
                  </a:path>
                </a:pathLst>
              </a:custGeom>
              <a:solidFill>
                <a:srgbClr val="5190C9"/>
              </a:solidFill>
              <a:ln>
                <a:noFill/>
              </a:ln>
              <a:effectLst/>
              <a:extLst>
                <a:ext uri="{91240B29-F687-4F45-9708-019B960494DF}">
                  <a14:hiddenLine xmlns:a14="http://schemas.microsoft.com/office/drawing/2010/main" w="6350" cap="flat" cmpd="sng">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grpSp>
      </p:grpSp>
      <p:grpSp>
        <p:nvGrpSpPr>
          <p:cNvPr id="108" name="Group 107">
            <a:extLst>
              <a:ext uri="{FF2B5EF4-FFF2-40B4-BE49-F238E27FC236}">
                <a16:creationId xmlns:a16="http://schemas.microsoft.com/office/drawing/2014/main" id="{E6817E31-2F40-DE76-B1D6-32E738213BC5}"/>
              </a:ext>
            </a:extLst>
          </p:cNvPr>
          <p:cNvGrpSpPr/>
          <p:nvPr/>
        </p:nvGrpSpPr>
        <p:grpSpPr>
          <a:xfrm>
            <a:off x="4840631" y="2036741"/>
            <a:ext cx="237954" cy="336536"/>
            <a:chOff x="1878473" y="1865266"/>
            <a:chExt cx="464746" cy="657287"/>
          </a:xfrm>
        </p:grpSpPr>
        <p:grpSp>
          <p:nvGrpSpPr>
            <p:cNvPr id="109" name="Group 399">
              <a:extLst>
                <a:ext uri="{FF2B5EF4-FFF2-40B4-BE49-F238E27FC236}">
                  <a16:creationId xmlns:a16="http://schemas.microsoft.com/office/drawing/2014/main" id="{8962D86E-188B-B98C-FACB-3F0098EFE142}"/>
                </a:ext>
              </a:extLst>
            </p:cNvPr>
            <p:cNvGrpSpPr>
              <a:grpSpLocks/>
            </p:cNvGrpSpPr>
            <p:nvPr/>
          </p:nvGrpSpPr>
          <p:grpSpPr bwMode="auto">
            <a:xfrm>
              <a:off x="2114984" y="1865266"/>
              <a:ext cx="228235" cy="657287"/>
              <a:chOff x="1608" y="2774"/>
              <a:chExt cx="240" cy="638"/>
            </a:xfrm>
          </p:grpSpPr>
          <p:sp>
            <p:nvSpPr>
              <p:cNvPr id="116" name="Freeform 400">
                <a:extLst>
                  <a:ext uri="{FF2B5EF4-FFF2-40B4-BE49-F238E27FC236}">
                    <a16:creationId xmlns:a16="http://schemas.microsoft.com/office/drawing/2014/main" id="{9ADE37CE-57CF-4F8F-F1F7-CDBFDD8B8D7C}"/>
                  </a:ext>
                </a:extLst>
              </p:cNvPr>
              <p:cNvSpPr>
                <a:spLocks/>
              </p:cNvSpPr>
              <p:nvPr/>
            </p:nvSpPr>
            <p:spPr bwMode="gray">
              <a:xfrm>
                <a:off x="1668" y="3065"/>
                <a:ext cx="124" cy="347"/>
              </a:xfrm>
              <a:custGeom>
                <a:avLst/>
                <a:gdLst>
                  <a:gd name="T0" fmla="*/ 81 w 92"/>
                  <a:gd name="T1" fmla="*/ 2 h 256"/>
                  <a:gd name="T2" fmla="*/ 81 w 92"/>
                  <a:gd name="T3" fmla="*/ 2 h 256"/>
                  <a:gd name="T4" fmla="*/ 4 w 92"/>
                  <a:gd name="T5" fmla="*/ 0 h 256"/>
                  <a:gd name="T6" fmla="*/ 1 w 92"/>
                  <a:gd name="T7" fmla="*/ 29 h 256"/>
                  <a:gd name="T8" fmla="*/ 11 w 92"/>
                  <a:gd name="T9" fmla="*/ 216 h 256"/>
                  <a:gd name="T10" fmla="*/ 45 w 92"/>
                  <a:gd name="T11" fmla="*/ 215 h 256"/>
                  <a:gd name="T12" fmla="*/ 42 w 92"/>
                  <a:gd name="T13" fmla="*/ 54 h 256"/>
                  <a:gd name="T14" fmla="*/ 33 w 92"/>
                  <a:gd name="T15" fmla="*/ 42 h 256"/>
                  <a:gd name="T16" fmla="*/ 42 w 92"/>
                  <a:gd name="T17" fmla="*/ 54 h 256"/>
                  <a:gd name="T18" fmla="*/ 45 w 92"/>
                  <a:gd name="T19" fmla="*/ 215 h 256"/>
                  <a:gd name="T20" fmla="*/ 45 w 92"/>
                  <a:gd name="T21" fmla="*/ 222 h 256"/>
                  <a:gd name="T22" fmla="*/ 82 w 92"/>
                  <a:gd name="T23" fmla="*/ 229 h 256"/>
                  <a:gd name="T24" fmla="*/ 87 w 92"/>
                  <a:gd name="T25" fmla="*/ 52 h 256"/>
                  <a:gd name="T26" fmla="*/ 81 w 92"/>
                  <a:gd name="T27" fmla="*/ 2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2" h="256">
                    <a:moveTo>
                      <a:pt x="81" y="2"/>
                    </a:moveTo>
                    <a:cubicBezTo>
                      <a:pt x="81" y="3"/>
                      <a:pt x="81" y="3"/>
                      <a:pt x="81" y="2"/>
                    </a:cubicBezTo>
                    <a:cubicBezTo>
                      <a:pt x="78" y="13"/>
                      <a:pt x="3" y="5"/>
                      <a:pt x="4" y="0"/>
                    </a:cubicBezTo>
                    <a:cubicBezTo>
                      <a:pt x="0" y="18"/>
                      <a:pt x="0" y="25"/>
                      <a:pt x="1" y="29"/>
                    </a:cubicBezTo>
                    <a:cubicBezTo>
                      <a:pt x="3" y="48"/>
                      <a:pt x="11" y="129"/>
                      <a:pt x="11" y="216"/>
                    </a:cubicBezTo>
                    <a:cubicBezTo>
                      <a:pt x="11" y="239"/>
                      <a:pt x="44" y="235"/>
                      <a:pt x="45" y="215"/>
                    </a:cubicBezTo>
                    <a:cubicBezTo>
                      <a:pt x="44" y="181"/>
                      <a:pt x="43" y="58"/>
                      <a:pt x="42" y="54"/>
                    </a:cubicBezTo>
                    <a:cubicBezTo>
                      <a:pt x="42" y="50"/>
                      <a:pt x="33" y="49"/>
                      <a:pt x="33" y="42"/>
                    </a:cubicBezTo>
                    <a:cubicBezTo>
                      <a:pt x="33" y="49"/>
                      <a:pt x="42" y="50"/>
                      <a:pt x="42" y="54"/>
                    </a:cubicBezTo>
                    <a:cubicBezTo>
                      <a:pt x="43" y="58"/>
                      <a:pt x="44" y="181"/>
                      <a:pt x="45" y="215"/>
                    </a:cubicBezTo>
                    <a:cubicBezTo>
                      <a:pt x="45" y="217"/>
                      <a:pt x="45" y="222"/>
                      <a:pt x="45" y="222"/>
                    </a:cubicBezTo>
                    <a:cubicBezTo>
                      <a:pt x="47" y="256"/>
                      <a:pt x="82" y="246"/>
                      <a:pt x="82" y="229"/>
                    </a:cubicBezTo>
                    <a:cubicBezTo>
                      <a:pt x="82" y="161"/>
                      <a:pt x="84" y="67"/>
                      <a:pt x="87" y="52"/>
                    </a:cubicBezTo>
                    <a:cubicBezTo>
                      <a:pt x="92" y="27"/>
                      <a:pt x="83" y="5"/>
                      <a:pt x="81" y="2"/>
                    </a:cubicBezTo>
                    <a:close/>
                  </a:path>
                </a:pathLst>
              </a:custGeom>
              <a:solidFill>
                <a:schemeClr val="bg1">
                  <a:lumMod val="65000"/>
                </a:schemeClr>
              </a:solidFill>
              <a:ln w="6350" cap="flat" cmpd="sng">
                <a:solidFill>
                  <a:srgbClr val="5F5F5F"/>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17" name="Freeform 401">
                <a:extLst>
                  <a:ext uri="{FF2B5EF4-FFF2-40B4-BE49-F238E27FC236}">
                    <a16:creationId xmlns:a16="http://schemas.microsoft.com/office/drawing/2014/main" id="{44C612B5-9E2D-FA6F-5693-F937AA10E4CE}"/>
                  </a:ext>
                </a:extLst>
              </p:cNvPr>
              <p:cNvSpPr>
                <a:spLocks noEditPoints="1"/>
              </p:cNvSpPr>
              <p:nvPr/>
            </p:nvSpPr>
            <p:spPr bwMode="gray">
              <a:xfrm>
                <a:off x="1608" y="2862"/>
                <a:ext cx="240" cy="291"/>
              </a:xfrm>
              <a:custGeom>
                <a:avLst/>
                <a:gdLst>
                  <a:gd name="T0" fmla="*/ 172 w 177"/>
                  <a:gd name="T1" fmla="*/ 191 h 215"/>
                  <a:gd name="T2" fmla="*/ 151 w 177"/>
                  <a:gd name="T3" fmla="*/ 43 h 215"/>
                  <a:gd name="T4" fmla="*/ 125 w 177"/>
                  <a:gd name="T5" fmla="*/ 18 h 215"/>
                  <a:gd name="T6" fmla="*/ 91 w 177"/>
                  <a:gd name="T7" fmla="*/ 9 h 215"/>
                  <a:gd name="T8" fmla="*/ 61 w 177"/>
                  <a:gd name="T9" fmla="*/ 1 h 215"/>
                  <a:gd name="T10" fmla="*/ 31 w 177"/>
                  <a:gd name="T11" fmla="*/ 11 h 215"/>
                  <a:gd name="T12" fmla="*/ 4 w 177"/>
                  <a:gd name="T13" fmla="*/ 156 h 215"/>
                  <a:gd name="T14" fmla="*/ 26 w 177"/>
                  <a:gd name="T15" fmla="*/ 165 h 215"/>
                  <a:gd name="T16" fmla="*/ 41 w 177"/>
                  <a:gd name="T17" fmla="*/ 69 h 215"/>
                  <a:gd name="T18" fmla="*/ 49 w 177"/>
                  <a:gd name="T19" fmla="*/ 84 h 215"/>
                  <a:gd name="T20" fmla="*/ 48 w 177"/>
                  <a:gd name="T21" fmla="*/ 150 h 215"/>
                  <a:gd name="T22" fmla="*/ 58 w 177"/>
                  <a:gd name="T23" fmla="*/ 161 h 215"/>
                  <a:gd name="T24" fmla="*/ 102 w 177"/>
                  <a:gd name="T25" fmla="*/ 172 h 215"/>
                  <a:gd name="T26" fmla="*/ 125 w 177"/>
                  <a:gd name="T27" fmla="*/ 152 h 215"/>
                  <a:gd name="T28" fmla="*/ 127 w 177"/>
                  <a:gd name="T29" fmla="*/ 66 h 215"/>
                  <a:gd name="T30" fmla="*/ 129 w 177"/>
                  <a:gd name="T31" fmla="*/ 84 h 215"/>
                  <a:gd name="T32" fmla="*/ 150 w 177"/>
                  <a:gd name="T33" fmla="*/ 200 h 215"/>
                  <a:gd name="T34" fmla="*/ 172 w 177"/>
                  <a:gd name="T35" fmla="*/ 191 h 215"/>
                  <a:gd name="T36" fmla="*/ 43 w 177"/>
                  <a:gd name="T37" fmla="*/ 55 h 215"/>
                  <a:gd name="T38" fmla="*/ 45 w 177"/>
                  <a:gd name="T39" fmla="*/ 44 h 215"/>
                  <a:gd name="T40" fmla="*/ 44 w 177"/>
                  <a:gd name="T41" fmla="*/ 54 h 215"/>
                  <a:gd name="T42" fmla="*/ 44 w 177"/>
                  <a:gd name="T43" fmla="*/ 53 h 215"/>
                  <a:gd name="T44" fmla="*/ 43 w 177"/>
                  <a:gd name="T45" fmla="*/ 55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77" h="215">
                    <a:moveTo>
                      <a:pt x="172" y="191"/>
                    </a:moveTo>
                    <a:cubicBezTo>
                      <a:pt x="168" y="170"/>
                      <a:pt x="154" y="61"/>
                      <a:pt x="151" y="43"/>
                    </a:cubicBezTo>
                    <a:cubicBezTo>
                      <a:pt x="148" y="26"/>
                      <a:pt x="133" y="21"/>
                      <a:pt x="125" y="18"/>
                    </a:cubicBezTo>
                    <a:cubicBezTo>
                      <a:pt x="118" y="16"/>
                      <a:pt x="104" y="13"/>
                      <a:pt x="91" y="9"/>
                    </a:cubicBezTo>
                    <a:cubicBezTo>
                      <a:pt x="80" y="6"/>
                      <a:pt x="70" y="3"/>
                      <a:pt x="61" y="1"/>
                    </a:cubicBezTo>
                    <a:cubicBezTo>
                      <a:pt x="52" y="0"/>
                      <a:pt x="34" y="3"/>
                      <a:pt x="31" y="11"/>
                    </a:cubicBezTo>
                    <a:cubicBezTo>
                      <a:pt x="30" y="16"/>
                      <a:pt x="9" y="136"/>
                      <a:pt x="4" y="156"/>
                    </a:cubicBezTo>
                    <a:cubicBezTo>
                      <a:pt x="0" y="175"/>
                      <a:pt x="22" y="179"/>
                      <a:pt x="26" y="165"/>
                    </a:cubicBezTo>
                    <a:cubicBezTo>
                      <a:pt x="28" y="158"/>
                      <a:pt x="37" y="103"/>
                      <a:pt x="41" y="69"/>
                    </a:cubicBezTo>
                    <a:cubicBezTo>
                      <a:pt x="42" y="75"/>
                      <a:pt x="44" y="80"/>
                      <a:pt x="49" y="84"/>
                    </a:cubicBezTo>
                    <a:cubicBezTo>
                      <a:pt x="52" y="99"/>
                      <a:pt x="54" y="118"/>
                      <a:pt x="48" y="150"/>
                    </a:cubicBezTo>
                    <a:cubicBezTo>
                      <a:pt x="48" y="155"/>
                      <a:pt x="52" y="160"/>
                      <a:pt x="58" y="161"/>
                    </a:cubicBezTo>
                    <a:cubicBezTo>
                      <a:pt x="70" y="163"/>
                      <a:pt x="95" y="170"/>
                      <a:pt x="102" y="172"/>
                    </a:cubicBezTo>
                    <a:cubicBezTo>
                      <a:pt x="111" y="173"/>
                      <a:pt x="129" y="161"/>
                      <a:pt x="125" y="152"/>
                    </a:cubicBezTo>
                    <a:cubicBezTo>
                      <a:pt x="114" y="132"/>
                      <a:pt x="125" y="78"/>
                      <a:pt x="127" y="66"/>
                    </a:cubicBezTo>
                    <a:cubicBezTo>
                      <a:pt x="127" y="66"/>
                      <a:pt x="129" y="78"/>
                      <a:pt x="129" y="84"/>
                    </a:cubicBezTo>
                    <a:cubicBezTo>
                      <a:pt x="132" y="106"/>
                      <a:pt x="140" y="146"/>
                      <a:pt x="150" y="200"/>
                    </a:cubicBezTo>
                    <a:cubicBezTo>
                      <a:pt x="153" y="215"/>
                      <a:pt x="177" y="214"/>
                      <a:pt x="172" y="191"/>
                    </a:cubicBezTo>
                    <a:close/>
                    <a:moveTo>
                      <a:pt x="43" y="55"/>
                    </a:moveTo>
                    <a:cubicBezTo>
                      <a:pt x="45" y="47"/>
                      <a:pt x="45" y="42"/>
                      <a:pt x="45" y="44"/>
                    </a:cubicBezTo>
                    <a:cubicBezTo>
                      <a:pt x="44" y="47"/>
                      <a:pt x="44" y="51"/>
                      <a:pt x="44" y="54"/>
                    </a:cubicBezTo>
                    <a:cubicBezTo>
                      <a:pt x="44" y="53"/>
                      <a:pt x="44" y="53"/>
                      <a:pt x="44" y="53"/>
                    </a:cubicBezTo>
                    <a:cubicBezTo>
                      <a:pt x="44" y="54"/>
                      <a:pt x="44" y="55"/>
                      <a:pt x="43" y="55"/>
                    </a:cubicBezTo>
                    <a:close/>
                  </a:path>
                </a:pathLst>
              </a:custGeom>
              <a:solidFill>
                <a:schemeClr val="accent3">
                  <a:lumMod val="20000"/>
                  <a:lumOff val="80000"/>
                </a:schemeClr>
              </a:solidFill>
              <a:ln w="6350" cap="flat" cmpd="sng">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18" name="Freeform 402">
                <a:extLst>
                  <a:ext uri="{FF2B5EF4-FFF2-40B4-BE49-F238E27FC236}">
                    <a16:creationId xmlns:a16="http://schemas.microsoft.com/office/drawing/2014/main" id="{2846B2A0-1626-9AA4-B343-58989AAEA6C2}"/>
                  </a:ext>
                </a:extLst>
              </p:cNvPr>
              <p:cNvSpPr>
                <a:spLocks/>
              </p:cNvSpPr>
              <p:nvPr/>
            </p:nvSpPr>
            <p:spPr bwMode="gray">
              <a:xfrm>
                <a:off x="1699" y="2877"/>
                <a:ext cx="61" cy="71"/>
              </a:xfrm>
              <a:custGeom>
                <a:avLst/>
                <a:gdLst>
                  <a:gd name="T0" fmla="*/ 0 w 45"/>
                  <a:gd name="T1" fmla="*/ 0 h 52"/>
                  <a:gd name="T2" fmla="*/ 3 w 45"/>
                  <a:gd name="T3" fmla="*/ 52 h 52"/>
                  <a:gd name="T4" fmla="*/ 45 w 45"/>
                  <a:gd name="T5" fmla="*/ 7 h 52"/>
                  <a:gd name="T6" fmla="*/ 0 w 45"/>
                  <a:gd name="T7" fmla="*/ 0 h 52"/>
                </a:gdLst>
                <a:ahLst/>
                <a:cxnLst>
                  <a:cxn ang="0">
                    <a:pos x="T0" y="T1"/>
                  </a:cxn>
                  <a:cxn ang="0">
                    <a:pos x="T2" y="T3"/>
                  </a:cxn>
                  <a:cxn ang="0">
                    <a:pos x="T4" y="T5"/>
                  </a:cxn>
                  <a:cxn ang="0">
                    <a:pos x="T6" y="T7"/>
                  </a:cxn>
                </a:cxnLst>
                <a:rect l="0" t="0" r="r" b="b"/>
                <a:pathLst>
                  <a:path w="45" h="52">
                    <a:moveTo>
                      <a:pt x="0" y="0"/>
                    </a:moveTo>
                    <a:cubicBezTo>
                      <a:pt x="3" y="52"/>
                      <a:pt x="3" y="52"/>
                      <a:pt x="3" y="52"/>
                    </a:cubicBezTo>
                    <a:cubicBezTo>
                      <a:pt x="6" y="40"/>
                      <a:pt x="45" y="7"/>
                      <a:pt x="45" y="7"/>
                    </a:cubicBezTo>
                    <a:lnTo>
                      <a:pt x="0" y="0"/>
                    </a:ln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119" name="Freeform 403">
                <a:extLst>
                  <a:ext uri="{FF2B5EF4-FFF2-40B4-BE49-F238E27FC236}">
                    <a16:creationId xmlns:a16="http://schemas.microsoft.com/office/drawing/2014/main" id="{5383B095-F08B-CA62-12D5-28F443A7FB74}"/>
                  </a:ext>
                </a:extLst>
              </p:cNvPr>
              <p:cNvSpPr>
                <a:spLocks/>
              </p:cNvSpPr>
              <p:nvPr/>
            </p:nvSpPr>
            <p:spPr bwMode="gray">
              <a:xfrm>
                <a:off x="1691" y="2847"/>
                <a:ext cx="78" cy="48"/>
              </a:xfrm>
              <a:custGeom>
                <a:avLst/>
                <a:gdLst>
                  <a:gd name="T0" fmla="*/ 26 w 58"/>
                  <a:gd name="T1" fmla="*/ 34 h 35"/>
                  <a:gd name="T2" fmla="*/ 9 w 58"/>
                  <a:gd name="T3" fmla="*/ 20 h 35"/>
                  <a:gd name="T4" fmla="*/ 14 w 58"/>
                  <a:gd name="T5" fmla="*/ 11 h 35"/>
                  <a:gd name="T6" fmla="*/ 47 w 58"/>
                  <a:gd name="T7" fmla="*/ 14 h 35"/>
                  <a:gd name="T8" fmla="*/ 50 w 58"/>
                  <a:gd name="T9" fmla="*/ 25 h 35"/>
                  <a:gd name="T10" fmla="*/ 26 w 58"/>
                  <a:gd name="T11" fmla="*/ 34 h 35"/>
                </a:gdLst>
                <a:ahLst/>
                <a:cxnLst>
                  <a:cxn ang="0">
                    <a:pos x="T0" y="T1"/>
                  </a:cxn>
                  <a:cxn ang="0">
                    <a:pos x="T2" y="T3"/>
                  </a:cxn>
                  <a:cxn ang="0">
                    <a:pos x="T4" y="T5"/>
                  </a:cxn>
                  <a:cxn ang="0">
                    <a:pos x="T6" y="T7"/>
                  </a:cxn>
                  <a:cxn ang="0">
                    <a:pos x="T8" y="T9"/>
                  </a:cxn>
                  <a:cxn ang="0">
                    <a:pos x="T10" y="T11"/>
                  </a:cxn>
                </a:cxnLst>
                <a:rect l="0" t="0" r="r" b="b"/>
                <a:pathLst>
                  <a:path w="58" h="35">
                    <a:moveTo>
                      <a:pt x="26" y="34"/>
                    </a:moveTo>
                    <a:cubicBezTo>
                      <a:pt x="12" y="32"/>
                      <a:pt x="0" y="22"/>
                      <a:pt x="9" y="20"/>
                    </a:cubicBezTo>
                    <a:cubicBezTo>
                      <a:pt x="15" y="18"/>
                      <a:pt x="12" y="13"/>
                      <a:pt x="14" y="11"/>
                    </a:cubicBezTo>
                    <a:cubicBezTo>
                      <a:pt x="16" y="8"/>
                      <a:pt x="47" y="0"/>
                      <a:pt x="47" y="14"/>
                    </a:cubicBezTo>
                    <a:cubicBezTo>
                      <a:pt x="47" y="18"/>
                      <a:pt x="42" y="22"/>
                      <a:pt x="50" y="25"/>
                    </a:cubicBezTo>
                    <a:cubicBezTo>
                      <a:pt x="58" y="29"/>
                      <a:pt x="40" y="35"/>
                      <a:pt x="26" y="34"/>
                    </a:cubicBez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120" name="Freeform 404">
                <a:extLst>
                  <a:ext uri="{FF2B5EF4-FFF2-40B4-BE49-F238E27FC236}">
                    <a16:creationId xmlns:a16="http://schemas.microsoft.com/office/drawing/2014/main" id="{E5BB41FA-E82A-1E49-D2ED-EDF9FAF0752B}"/>
                  </a:ext>
                </a:extLst>
              </p:cNvPr>
              <p:cNvSpPr>
                <a:spLocks/>
              </p:cNvSpPr>
              <p:nvPr/>
            </p:nvSpPr>
            <p:spPr bwMode="gray">
              <a:xfrm>
                <a:off x="1679" y="2781"/>
                <a:ext cx="98" cy="99"/>
              </a:xfrm>
              <a:custGeom>
                <a:avLst/>
                <a:gdLst>
                  <a:gd name="T0" fmla="*/ 35 w 73"/>
                  <a:gd name="T1" fmla="*/ 1 h 73"/>
                  <a:gd name="T2" fmla="*/ 0 w 73"/>
                  <a:gd name="T3" fmla="*/ 38 h 73"/>
                  <a:gd name="T4" fmla="*/ 38 w 73"/>
                  <a:gd name="T5" fmla="*/ 72 h 73"/>
                  <a:gd name="T6" fmla="*/ 72 w 73"/>
                  <a:gd name="T7" fmla="*/ 35 h 73"/>
                  <a:gd name="T8" fmla="*/ 35 w 73"/>
                  <a:gd name="T9" fmla="*/ 1 h 73"/>
                </a:gdLst>
                <a:ahLst/>
                <a:cxnLst>
                  <a:cxn ang="0">
                    <a:pos x="T0" y="T1"/>
                  </a:cxn>
                  <a:cxn ang="0">
                    <a:pos x="T2" y="T3"/>
                  </a:cxn>
                  <a:cxn ang="0">
                    <a:pos x="T4" y="T5"/>
                  </a:cxn>
                  <a:cxn ang="0">
                    <a:pos x="T6" y="T7"/>
                  </a:cxn>
                  <a:cxn ang="0">
                    <a:pos x="T8" y="T9"/>
                  </a:cxn>
                </a:cxnLst>
                <a:rect l="0" t="0" r="r" b="b"/>
                <a:pathLst>
                  <a:path w="73" h="73">
                    <a:moveTo>
                      <a:pt x="35" y="1"/>
                    </a:moveTo>
                    <a:cubicBezTo>
                      <a:pt x="15" y="2"/>
                      <a:pt x="0" y="19"/>
                      <a:pt x="0" y="38"/>
                    </a:cubicBezTo>
                    <a:cubicBezTo>
                      <a:pt x="1" y="58"/>
                      <a:pt x="18" y="73"/>
                      <a:pt x="38" y="72"/>
                    </a:cubicBezTo>
                    <a:cubicBezTo>
                      <a:pt x="58" y="71"/>
                      <a:pt x="73" y="55"/>
                      <a:pt x="72" y="35"/>
                    </a:cubicBezTo>
                    <a:cubicBezTo>
                      <a:pt x="71" y="16"/>
                      <a:pt x="54" y="0"/>
                      <a:pt x="35" y="1"/>
                    </a:cubicBezTo>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121" name="Freeform 405">
                <a:extLst>
                  <a:ext uri="{FF2B5EF4-FFF2-40B4-BE49-F238E27FC236}">
                    <a16:creationId xmlns:a16="http://schemas.microsoft.com/office/drawing/2014/main" id="{159E8C6D-1367-E245-EB01-0BB616B4C120}"/>
                  </a:ext>
                </a:extLst>
              </p:cNvPr>
              <p:cNvSpPr>
                <a:spLocks/>
              </p:cNvSpPr>
              <p:nvPr/>
            </p:nvSpPr>
            <p:spPr bwMode="gray">
              <a:xfrm>
                <a:off x="1679" y="2781"/>
                <a:ext cx="98" cy="99"/>
              </a:xfrm>
              <a:custGeom>
                <a:avLst/>
                <a:gdLst>
                  <a:gd name="T0" fmla="*/ 35 w 73"/>
                  <a:gd name="T1" fmla="*/ 1 h 73"/>
                  <a:gd name="T2" fmla="*/ 0 w 73"/>
                  <a:gd name="T3" fmla="*/ 38 h 73"/>
                  <a:gd name="T4" fmla="*/ 38 w 73"/>
                  <a:gd name="T5" fmla="*/ 72 h 73"/>
                  <a:gd name="T6" fmla="*/ 72 w 73"/>
                  <a:gd name="T7" fmla="*/ 35 h 73"/>
                  <a:gd name="T8" fmla="*/ 35 w 73"/>
                  <a:gd name="T9" fmla="*/ 1 h 73"/>
                </a:gdLst>
                <a:ahLst/>
                <a:cxnLst>
                  <a:cxn ang="0">
                    <a:pos x="T0" y="T1"/>
                  </a:cxn>
                  <a:cxn ang="0">
                    <a:pos x="T2" y="T3"/>
                  </a:cxn>
                  <a:cxn ang="0">
                    <a:pos x="T4" y="T5"/>
                  </a:cxn>
                  <a:cxn ang="0">
                    <a:pos x="T6" y="T7"/>
                  </a:cxn>
                  <a:cxn ang="0">
                    <a:pos x="T8" y="T9"/>
                  </a:cxn>
                </a:cxnLst>
                <a:rect l="0" t="0" r="r" b="b"/>
                <a:pathLst>
                  <a:path w="73" h="73">
                    <a:moveTo>
                      <a:pt x="35" y="1"/>
                    </a:moveTo>
                    <a:cubicBezTo>
                      <a:pt x="15" y="2"/>
                      <a:pt x="0" y="19"/>
                      <a:pt x="0" y="38"/>
                    </a:cubicBezTo>
                    <a:cubicBezTo>
                      <a:pt x="1" y="58"/>
                      <a:pt x="18" y="73"/>
                      <a:pt x="38" y="72"/>
                    </a:cubicBezTo>
                    <a:cubicBezTo>
                      <a:pt x="58" y="71"/>
                      <a:pt x="73" y="55"/>
                      <a:pt x="72" y="35"/>
                    </a:cubicBezTo>
                    <a:cubicBezTo>
                      <a:pt x="71" y="16"/>
                      <a:pt x="54" y="0"/>
                      <a:pt x="35" y="1"/>
                    </a:cubicBezTo>
                  </a:path>
                </a:pathLst>
              </a:custGeom>
              <a:noFill/>
              <a:ln w="6350" cap="flat" cmpd="sng">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fi-FI" sz="1013"/>
              </a:p>
            </p:txBody>
          </p:sp>
          <p:sp>
            <p:nvSpPr>
              <p:cNvPr id="122" name="Freeform 406">
                <a:extLst>
                  <a:ext uri="{FF2B5EF4-FFF2-40B4-BE49-F238E27FC236}">
                    <a16:creationId xmlns:a16="http://schemas.microsoft.com/office/drawing/2014/main" id="{7BEAF4CE-EA03-F0B6-BB61-6957ED39F022}"/>
                  </a:ext>
                </a:extLst>
              </p:cNvPr>
              <p:cNvSpPr>
                <a:spLocks/>
              </p:cNvSpPr>
              <p:nvPr/>
            </p:nvSpPr>
            <p:spPr bwMode="gray">
              <a:xfrm>
                <a:off x="1658" y="2934"/>
                <a:ext cx="27" cy="49"/>
              </a:xfrm>
              <a:custGeom>
                <a:avLst/>
                <a:gdLst>
                  <a:gd name="T0" fmla="*/ 7 w 20"/>
                  <a:gd name="T1" fmla="*/ 0 h 36"/>
                  <a:gd name="T2" fmla="*/ 20 w 20"/>
                  <a:gd name="T3" fmla="*/ 36 h 36"/>
                </a:gdLst>
                <a:ahLst/>
                <a:cxnLst>
                  <a:cxn ang="0">
                    <a:pos x="T0" y="T1"/>
                  </a:cxn>
                  <a:cxn ang="0">
                    <a:pos x="T2" y="T3"/>
                  </a:cxn>
                </a:cxnLst>
                <a:rect l="0" t="0" r="r" b="b"/>
                <a:pathLst>
                  <a:path w="20" h="36">
                    <a:moveTo>
                      <a:pt x="7" y="0"/>
                    </a:moveTo>
                    <a:cubicBezTo>
                      <a:pt x="3" y="9"/>
                      <a:pt x="0" y="30"/>
                      <a:pt x="20" y="36"/>
                    </a:cubicBezTo>
                  </a:path>
                </a:pathLst>
              </a:custGeom>
              <a:noFill/>
              <a:ln w="6350" cap="flat" cmpd="sng">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fi-FI" sz="1013"/>
              </a:p>
            </p:txBody>
          </p:sp>
          <p:sp>
            <p:nvSpPr>
              <p:cNvPr id="123" name="Freeform 407">
                <a:extLst>
                  <a:ext uri="{FF2B5EF4-FFF2-40B4-BE49-F238E27FC236}">
                    <a16:creationId xmlns:a16="http://schemas.microsoft.com/office/drawing/2014/main" id="{CD0D0305-3EDC-1D1E-71DE-89986BA8717F}"/>
                  </a:ext>
                </a:extLst>
              </p:cNvPr>
              <p:cNvSpPr>
                <a:spLocks/>
              </p:cNvSpPr>
              <p:nvPr/>
            </p:nvSpPr>
            <p:spPr bwMode="gray">
              <a:xfrm>
                <a:off x="1712" y="2949"/>
                <a:ext cx="26" cy="47"/>
              </a:xfrm>
              <a:custGeom>
                <a:avLst/>
                <a:gdLst>
                  <a:gd name="T0" fmla="*/ 7 w 19"/>
                  <a:gd name="T1" fmla="*/ 0 h 35"/>
                  <a:gd name="T2" fmla="*/ 19 w 19"/>
                  <a:gd name="T3" fmla="*/ 35 h 35"/>
                </a:gdLst>
                <a:ahLst/>
                <a:cxnLst>
                  <a:cxn ang="0">
                    <a:pos x="T0" y="T1"/>
                  </a:cxn>
                  <a:cxn ang="0">
                    <a:pos x="T2" y="T3"/>
                  </a:cxn>
                </a:cxnLst>
                <a:rect l="0" t="0" r="r" b="b"/>
                <a:pathLst>
                  <a:path w="19" h="35">
                    <a:moveTo>
                      <a:pt x="7" y="0"/>
                    </a:moveTo>
                    <a:cubicBezTo>
                      <a:pt x="3" y="8"/>
                      <a:pt x="0" y="29"/>
                      <a:pt x="19" y="35"/>
                    </a:cubicBezTo>
                  </a:path>
                </a:pathLst>
              </a:custGeom>
              <a:solidFill>
                <a:srgbClr val="5F5F5F"/>
              </a:solidFill>
              <a:ln w="6350" cap="flat" cmpd="sng">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24" name="Freeform 408">
                <a:extLst>
                  <a:ext uri="{FF2B5EF4-FFF2-40B4-BE49-F238E27FC236}">
                    <a16:creationId xmlns:a16="http://schemas.microsoft.com/office/drawing/2014/main" id="{5D6D5576-8E2B-1C16-C6A3-DF1EEE583317}"/>
                  </a:ext>
                </a:extLst>
              </p:cNvPr>
              <p:cNvSpPr>
                <a:spLocks/>
              </p:cNvSpPr>
              <p:nvPr/>
            </p:nvSpPr>
            <p:spPr bwMode="gray">
              <a:xfrm>
                <a:off x="1664" y="2774"/>
                <a:ext cx="139" cy="118"/>
              </a:xfrm>
              <a:custGeom>
                <a:avLst/>
                <a:gdLst>
                  <a:gd name="T0" fmla="*/ 88 w 103"/>
                  <a:gd name="T1" fmla="*/ 60 h 87"/>
                  <a:gd name="T2" fmla="*/ 58 w 103"/>
                  <a:gd name="T3" fmla="*/ 6 h 87"/>
                  <a:gd name="T4" fmla="*/ 10 w 103"/>
                  <a:gd name="T5" fmla="*/ 39 h 87"/>
                  <a:gd name="T6" fmla="*/ 9 w 103"/>
                  <a:gd name="T7" fmla="*/ 39 h 87"/>
                  <a:gd name="T8" fmla="*/ 0 w 103"/>
                  <a:gd name="T9" fmla="*/ 59 h 87"/>
                  <a:gd name="T10" fmla="*/ 17 w 103"/>
                  <a:gd name="T11" fmla="*/ 61 h 87"/>
                  <a:gd name="T12" fmla="*/ 12 w 103"/>
                  <a:gd name="T13" fmla="*/ 38 h 87"/>
                  <a:gd name="T14" fmla="*/ 30 w 103"/>
                  <a:gd name="T15" fmla="*/ 26 h 87"/>
                  <a:gd name="T16" fmla="*/ 57 w 103"/>
                  <a:gd name="T17" fmla="*/ 58 h 87"/>
                  <a:gd name="T18" fmla="*/ 92 w 103"/>
                  <a:gd name="T19" fmla="*/ 75 h 87"/>
                  <a:gd name="T20" fmla="*/ 88 w 103"/>
                  <a:gd name="T21" fmla="*/ 60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3" h="87">
                    <a:moveTo>
                      <a:pt x="88" y="60"/>
                    </a:moveTo>
                    <a:cubicBezTo>
                      <a:pt x="88" y="34"/>
                      <a:pt x="82" y="13"/>
                      <a:pt x="58" y="6"/>
                    </a:cubicBezTo>
                    <a:cubicBezTo>
                      <a:pt x="36" y="0"/>
                      <a:pt x="8" y="13"/>
                      <a:pt x="10" y="39"/>
                    </a:cubicBezTo>
                    <a:cubicBezTo>
                      <a:pt x="9" y="39"/>
                      <a:pt x="9" y="39"/>
                      <a:pt x="9" y="39"/>
                    </a:cubicBezTo>
                    <a:cubicBezTo>
                      <a:pt x="9" y="45"/>
                      <a:pt x="9" y="61"/>
                      <a:pt x="0" y="59"/>
                    </a:cubicBezTo>
                    <a:cubicBezTo>
                      <a:pt x="0" y="62"/>
                      <a:pt x="24" y="69"/>
                      <a:pt x="17" y="61"/>
                    </a:cubicBezTo>
                    <a:cubicBezTo>
                      <a:pt x="14" y="58"/>
                      <a:pt x="10" y="44"/>
                      <a:pt x="12" y="38"/>
                    </a:cubicBezTo>
                    <a:cubicBezTo>
                      <a:pt x="15" y="28"/>
                      <a:pt x="20" y="26"/>
                      <a:pt x="30" y="26"/>
                    </a:cubicBezTo>
                    <a:cubicBezTo>
                      <a:pt x="41" y="26"/>
                      <a:pt x="68" y="38"/>
                      <a:pt x="57" y="58"/>
                    </a:cubicBezTo>
                    <a:cubicBezTo>
                      <a:pt x="46" y="77"/>
                      <a:pt x="80" y="87"/>
                      <a:pt x="92" y="75"/>
                    </a:cubicBezTo>
                    <a:cubicBezTo>
                      <a:pt x="103" y="64"/>
                      <a:pt x="88" y="70"/>
                      <a:pt x="88" y="60"/>
                    </a:cubicBezTo>
                    <a:close/>
                  </a:path>
                </a:pathLst>
              </a:custGeom>
              <a:solidFill>
                <a:schemeClr val="bg1"/>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grpSp>
        <p:grpSp>
          <p:nvGrpSpPr>
            <p:cNvPr id="110" name="Group 157">
              <a:extLst>
                <a:ext uri="{FF2B5EF4-FFF2-40B4-BE49-F238E27FC236}">
                  <a16:creationId xmlns:a16="http://schemas.microsoft.com/office/drawing/2014/main" id="{F34187DF-0E4A-0A05-D94C-BC125D941998}"/>
                </a:ext>
              </a:extLst>
            </p:cNvPr>
            <p:cNvGrpSpPr>
              <a:grpSpLocks/>
            </p:cNvGrpSpPr>
            <p:nvPr/>
          </p:nvGrpSpPr>
          <p:grpSpPr bwMode="auto">
            <a:xfrm>
              <a:off x="1878473" y="1865266"/>
              <a:ext cx="254156" cy="657287"/>
              <a:chOff x="940" y="1053"/>
              <a:chExt cx="266" cy="635"/>
            </a:xfrm>
          </p:grpSpPr>
          <p:sp>
            <p:nvSpPr>
              <p:cNvPr id="111" name="Freeform 158">
                <a:extLst>
                  <a:ext uri="{FF2B5EF4-FFF2-40B4-BE49-F238E27FC236}">
                    <a16:creationId xmlns:a16="http://schemas.microsoft.com/office/drawing/2014/main" id="{BDB056A7-5612-F8EC-5A53-3D179254DBD1}"/>
                  </a:ext>
                </a:extLst>
              </p:cNvPr>
              <p:cNvSpPr>
                <a:spLocks/>
              </p:cNvSpPr>
              <p:nvPr/>
            </p:nvSpPr>
            <p:spPr bwMode="gray">
              <a:xfrm>
                <a:off x="1007" y="1359"/>
                <a:ext cx="121" cy="329"/>
              </a:xfrm>
              <a:custGeom>
                <a:avLst/>
                <a:gdLst>
                  <a:gd name="T0" fmla="*/ 89 w 90"/>
                  <a:gd name="T1" fmla="*/ 156 h 245"/>
                  <a:gd name="T2" fmla="*/ 90 w 90"/>
                  <a:gd name="T3" fmla="*/ 7 h 245"/>
                  <a:gd name="T4" fmla="*/ 89 w 90"/>
                  <a:gd name="T5" fmla="*/ 5 h 245"/>
                  <a:gd name="T6" fmla="*/ 63 w 90"/>
                  <a:gd name="T7" fmla="*/ 20 h 245"/>
                  <a:gd name="T8" fmla="*/ 12 w 90"/>
                  <a:gd name="T9" fmla="*/ 10 h 245"/>
                  <a:gd name="T10" fmla="*/ 3 w 90"/>
                  <a:gd name="T11" fmla="*/ 0 h 245"/>
                  <a:gd name="T12" fmla="*/ 3 w 90"/>
                  <a:gd name="T13" fmla="*/ 36 h 245"/>
                  <a:gd name="T14" fmla="*/ 2 w 90"/>
                  <a:gd name="T15" fmla="*/ 205 h 245"/>
                  <a:gd name="T16" fmla="*/ 44 w 90"/>
                  <a:gd name="T17" fmla="*/ 204 h 245"/>
                  <a:gd name="T18" fmla="*/ 45 w 90"/>
                  <a:gd name="T19" fmla="*/ 51 h 245"/>
                  <a:gd name="T20" fmla="*/ 36 w 90"/>
                  <a:gd name="T21" fmla="*/ 39 h 245"/>
                  <a:gd name="T22" fmla="*/ 45 w 90"/>
                  <a:gd name="T23" fmla="*/ 51 h 245"/>
                  <a:gd name="T24" fmla="*/ 44 w 90"/>
                  <a:gd name="T25" fmla="*/ 204 h 245"/>
                  <a:gd name="T26" fmla="*/ 44 w 90"/>
                  <a:gd name="T27" fmla="*/ 211 h 245"/>
                  <a:gd name="T28" fmla="*/ 88 w 90"/>
                  <a:gd name="T29" fmla="*/ 218 h 245"/>
                  <a:gd name="T30" fmla="*/ 89 w 90"/>
                  <a:gd name="T31" fmla="*/ 156 h 2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0" h="245">
                    <a:moveTo>
                      <a:pt x="89" y="156"/>
                    </a:moveTo>
                    <a:cubicBezTo>
                      <a:pt x="89" y="140"/>
                      <a:pt x="90" y="47"/>
                      <a:pt x="90" y="7"/>
                    </a:cubicBezTo>
                    <a:cubicBezTo>
                      <a:pt x="89" y="6"/>
                      <a:pt x="89" y="6"/>
                      <a:pt x="89" y="5"/>
                    </a:cubicBezTo>
                    <a:cubicBezTo>
                      <a:pt x="87" y="16"/>
                      <a:pt x="71" y="22"/>
                      <a:pt x="63" y="20"/>
                    </a:cubicBezTo>
                    <a:cubicBezTo>
                      <a:pt x="55" y="19"/>
                      <a:pt x="24" y="13"/>
                      <a:pt x="12" y="10"/>
                    </a:cubicBezTo>
                    <a:cubicBezTo>
                      <a:pt x="6" y="9"/>
                      <a:pt x="4" y="4"/>
                      <a:pt x="3" y="0"/>
                    </a:cubicBezTo>
                    <a:cubicBezTo>
                      <a:pt x="2" y="18"/>
                      <a:pt x="3" y="32"/>
                      <a:pt x="3" y="36"/>
                    </a:cubicBezTo>
                    <a:cubicBezTo>
                      <a:pt x="3" y="49"/>
                      <a:pt x="0" y="181"/>
                      <a:pt x="2" y="205"/>
                    </a:cubicBezTo>
                    <a:cubicBezTo>
                      <a:pt x="3" y="228"/>
                      <a:pt x="43" y="224"/>
                      <a:pt x="44" y="204"/>
                    </a:cubicBezTo>
                    <a:cubicBezTo>
                      <a:pt x="43" y="170"/>
                      <a:pt x="46" y="55"/>
                      <a:pt x="45" y="51"/>
                    </a:cubicBezTo>
                    <a:cubicBezTo>
                      <a:pt x="45" y="47"/>
                      <a:pt x="36" y="46"/>
                      <a:pt x="36" y="39"/>
                    </a:cubicBezTo>
                    <a:cubicBezTo>
                      <a:pt x="36" y="46"/>
                      <a:pt x="45" y="47"/>
                      <a:pt x="45" y="51"/>
                    </a:cubicBezTo>
                    <a:cubicBezTo>
                      <a:pt x="46" y="55"/>
                      <a:pt x="43" y="170"/>
                      <a:pt x="44" y="204"/>
                    </a:cubicBezTo>
                    <a:cubicBezTo>
                      <a:pt x="44" y="206"/>
                      <a:pt x="44" y="211"/>
                      <a:pt x="44" y="211"/>
                    </a:cubicBezTo>
                    <a:cubicBezTo>
                      <a:pt x="46" y="245"/>
                      <a:pt x="87" y="235"/>
                      <a:pt x="88" y="218"/>
                    </a:cubicBezTo>
                    <a:cubicBezTo>
                      <a:pt x="90" y="201"/>
                      <a:pt x="88" y="171"/>
                      <a:pt x="89" y="156"/>
                    </a:cubicBezTo>
                    <a:close/>
                  </a:path>
                </a:pathLst>
              </a:custGeom>
              <a:solidFill>
                <a:srgbClr val="5190C9"/>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12" name="Freeform 159">
                <a:extLst>
                  <a:ext uri="{FF2B5EF4-FFF2-40B4-BE49-F238E27FC236}">
                    <a16:creationId xmlns:a16="http://schemas.microsoft.com/office/drawing/2014/main" id="{B2FCC3F8-ED76-E121-7C13-114687FE00A2}"/>
                  </a:ext>
                </a:extLst>
              </p:cNvPr>
              <p:cNvSpPr>
                <a:spLocks/>
              </p:cNvSpPr>
              <p:nvPr/>
            </p:nvSpPr>
            <p:spPr bwMode="gray">
              <a:xfrm>
                <a:off x="940" y="1139"/>
                <a:ext cx="266" cy="310"/>
              </a:xfrm>
              <a:custGeom>
                <a:avLst/>
                <a:gdLst>
                  <a:gd name="T0" fmla="*/ 192 w 198"/>
                  <a:gd name="T1" fmla="*/ 194 h 231"/>
                  <a:gd name="T2" fmla="*/ 169 w 198"/>
                  <a:gd name="T3" fmla="*/ 49 h 231"/>
                  <a:gd name="T4" fmla="*/ 143 w 198"/>
                  <a:gd name="T5" fmla="*/ 24 h 231"/>
                  <a:gd name="T6" fmla="*/ 100 w 198"/>
                  <a:gd name="T7" fmla="*/ 12 h 231"/>
                  <a:gd name="T8" fmla="*/ 60 w 198"/>
                  <a:gd name="T9" fmla="*/ 2 h 231"/>
                  <a:gd name="T10" fmla="*/ 30 w 198"/>
                  <a:gd name="T11" fmla="*/ 11 h 231"/>
                  <a:gd name="T12" fmla="*/ 4 w 198"/>
                  <a:gd name="T13" fmla="*/ 159 h 231"/>
                  <a:gd name="T14" fmla="*/ 36 w 198"/>
                  <a:gd name="T15" fmla="*/ 168 h 231"/>
                  <a:gd name="T16" fmla="*/ 54 w 198"/>
                  <a:gd name="T17" fmla="*/ 47 h 231"/>
                  <a:gd name="T18" fmla="*/ 53 w 198"/>
                  <a:gd name="T19" fmla="*/ 164 h 231"/>
                  <a:gd name="T20" fmla="*/ 62 w 198"/>
                  <a:gd name="T21" fmla="*/ 174 h 231"/>
                  <a:gd name="T22" fmla="*/ 113 w 198"/>
                  <a:gd name="T23" fmla="*/ 188 h 231"/>
                  <a:gd name="T24" fmla="*/ 140 w 198"/>
                  <a:gd name="T25" fmla="*/ 169 h 231"/>
                  <a:gd name="T26" fmla="*/ 140 w 198"/>
                  <a:gd name="T27" fmla="*/ 169 h 231"/>
                  <a:gd name="T28" fmla="*/ 138 w 198"/>
                  <a:gd name="T29" fmla="*/ 87 h 231"/>
                  <a:gd name="T30" fmla="*/ 136 w 198"/>
                  <a:gd name="T31" fmla="*/ 70 h 231"/>
                  <a:gd name="T32" fmla="*/ 136 w 198"/>
                  <a:gd name="T33" fmla="*/ 69 h 231"/>
                  <a:gd name="T34" fmla="*/ 136 w 198"/>
                  <a:gd name="T35" fmla="*/ 70 h 231"/>
                  <a:gd name="T36" fmla="*/ 138 w 198"/>
                  <a:gd name="T37" fmla="*/ 87 h 231"/>
                  <a:gd name="T38" fmla="*/ 159 w 198"/>
                  <a:gd name="T39" fmla="*/ 203 h 231"/>
                  <a:gd name="T40" fmla="*/ 192 w 198"/>
                  <a:gd name="T41" fmla="*/ 194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98" h="231">
                    <a:moveTo>
                      <a:pt x="192" y="194"/>
                    </a:moveTo>
                    <a:cubicBezTo>
                      <a:pt x="189" y="184"/>
                      <a:pt x="172" y="67"/>
                      <a:pt x="169" y="49"/>
                    </a:cubicBezTo>
                    <a:cubicBezTo>
                      <a:pt x="166" y="32"/>
                      <a:pt x="151" y="26"/>
                      <a:pt x="143" y="24"/>
                    </a:cubicBezTo>
                    <a:cubicBezTo>
                      <a:pt x="135" y="21"/>
                      <a:pt x="113" y="16"/>
                      <a:pt x="100" y="12"/>
                    </a:cubicBezTo>
                    <a:cubicBezTo>
                      <a:pt x="88" y="9"/>
                      <a:pt x="69" y="3"/>
                      <a:pt x="60" y="2"/>
                    </a:cubicBezTo>
                    <a:cubicBezTo>
                      <a:pt x="51" y="0"/>
                      <a:pt x="33" y="3"/>
                      <a:pt x="30" y="11"/>
                    </a:cubicBezTo>
                    <a:cubicBezTo>
                      <a:pt x="28" y="17"/>
                      <a:pt x="8" y="139"/>
                      <a:pt x="4" y="159"/>
                    </a:cubicBezTo>
                    <a:cubicBezTo>
                      <a:pt x="0" y="180"/>
                      <a:pt x="31" y="184"/>
                      <a:pt x="36" y="168"/>
                    </a:cubicBezTo>
                    <a:cubicBezTo>
                      <a:pt x="40" y="157"/>
                      <a:pt x="55" y="38"/>
                      <a:pt x="54" y="47"/>
                    </a:cubicBezTo>
                    <a:cubicBezTo>
                      <a:pt x="54" y="53"/>
                      <a:pt x="53" y="121"/>
                      <a:pt x="53" y="164"/>
                    </a:cubicBezTo>
                    <a:cubicBezTo>
                      <a:pt x="54" y="169"/>
                      <a:pt x="56" y="173"/>
                      <a:pt x="62" y="174"/>
                    </a:cubicBezTo>
                    <a:cubicBezTo>
                      <a:pt x="74" y="177"/>
                      <a:pt x="106" y="187"/>
                      <a:pt x="113" y="188"/>
                    </a:cubicBezTo>
                    <a:cubicBezTo>
                      <a:pt x="121" y="190"/>
                      <a:pt x="137" y="180"/>
                      <a:pt x="140" y="169"/>
                    </a:cubicBezTo>
                    <a:cubicBezTo>
                      <a:pt x="140" y="169"/>
                      <a:pt x="140" y="169"/>
                      <a:pt x="140" y="169"/>
                    </a:cubicBezTo>
                    <a:cubicBezTo>
                      <a:pt x="140" y="141"/>
                      <a:pt x="140" y="110"/>
                      <a:pt x="138" y="87"/>
                    </a:cubicBezTo>
                    <a:cubicBezTo>
                      <a:pt x="137" y="78"/>
                      <a:pt x="137" y="73"/>
                      <a:pt x="136" y="70"/>
                    </a:cubicBezTo>
                    <a:cubicBezTo>
                      <a:pt x="136" y="69"/>
                      <a:pt x="136" y="69"/>
                      <a:pt x="136" y="69"/>
                    </a:cubicBezTo>
                    <a:cubicBezTo>
                      <a:pt x="136" y="69"/>
                      <a:pt x="136" y="69"/>
                      <a:pt x="136" y="70"/>
                    </a:cubicBezTo>
                    <a:cubicBezTo>
                      <a:pt x="137" y="75"/>
                      <a:pt x="138" y="81"/>
                      <a:pt x="138" y="87"/>
                    </a:cubicBezTo>
                    <a:cubicBezTo>
                      <a:pt x="141" y="109"/>
                      <a:pt x="148" y="149"/>
                      <a:pt x="159" y="203"/>
                    </a:cubicBezTo>
                    <a:cubicBezTo>
                      <a:pt x="165" y="231"/>
                      <a:pt x="198" y="218"/>
                      <a:pt x="192" y="194"/>
                    </a:cubicBezTo>
                  </a:path>
                </a:pathLst>
              </a:custGeom>
              <a:solidFill>
                <a:srgbClr val="F8F8F8"/>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13" name="Freeform 160">
                <a:extLst>
                  <a:ext uri="{FF2B5EF4-FFF2-40B4-BE49-F238E27FC236}">
                    <a16:creationId xmlns:a16="http://schemas.microsoft.com/office/drawing/2014/main" id="{D00AAD70-E30C-F091-578C-E09C29F38986}"/>
                  </a:ext>
                </a:extLst>
              </p:cNvPr>
              <p:cNvSpPr>
                <a:spLocks/>
              </p:cNvSpPr>
              <p:nvPr/>
            </p:nvSpPr>
            <p:spPr bwMode="gray">
              <a:xfrm>
                <a:off x="1026" y="1122"/>
                <a:ext cx="88" cy="55"/>
              </a:xfrm>
              <a:custGeom>
                <a:avLst/>
                <a:gdLst>
                  <a:gd name="T0" fmla="*/ 29 w 66"/>
                  <a:gd name="T1" fmla="*/ 39 h 41"/>
                  <a:gd name="T2" fmla="*/ 9 w 66"/>
                  <a:gd name="T3" fmla="*/ 23 h 41"/>
                  <a:gd name="T4" fmla="*/ 15 w 66"/>
                  <a:gd name="T5" fmla="*/ 13 h 41"/>
                  <a:gd name="T6" fmla="*/ 53 w 66"/>
                  <a:gd name="T7" fmla="*/ 16 h 41"/>
                  <a:gd name="T8" fmla="*/ 57 w 66"/>
                  <a:gd name="T9" fmla="*/ 30 h 41"/>
                  <a:gd name="T10" fmla="*/ 29 w 66"/>
                  <a:gd name="T11" fmla="*/ 39 h 41"/>
                </a:gdLst>
                <a:ahLst/>
                <a:cxnLst>
                  <a:cxn ang="0">
                    <a:pos x="T0" y="T1"/>
                  </a:cxn>
                  <a:cxn ang="0">
                    <a:pos x="T2" y="T3"/>
                  </a:cxn>
                  <a:cxn ang="0">
                    <a:pos x="T4" y="T5"/>
                  </a:cxn>
                  <a:cxn ang="0">
                    <a:pos x="T6" y="T7"/>
                  </a:cxn>
                  <a:cxn ang="0">
                    <a:pos x="T8" y="T9"/>
                  </a:cxn>
                  <a:cxn ang="0">
                    <a:pos x="T10" y="T11"/>
                  </a:cxn>
                </a:cxnLst>
                <a:rect l="0" t="0" r="r" b="b"/>
                <a:pathLst>
                  <a:path w="66" h="41">
                    <a:moveTo>
                      <a:pt x="29" y="39"/>
                    </a:moveTo>
                    <a:cubicBezTo>
                      <a:pt x="14" y="37"/>
                      <a:pt x="0" y="25"/>
                      <a:pt x="9" y="23"/>
                    </a:cubicBezTo>
                    <a:cubicBezTo>
                      <a:pt x="16" y="21"/>
                      <a:pt x="13" y="16"/>
                      <a:pt x="15" y="13"/>
                    </a:cubicBezTo>
                    <a:cubicBezTo>
                      <a:pt x="18" y="10"/>
                      <a:pt x="53" y="0"/>
                      <a:pt x="53" y="16"/>
                    </a:cubicBezTo>
                    <a:cubicBezTo>
                      <a:pt x="53" y="21"/>
                      <a:pt x="47" y="25"/>
                      <a:pt x="57" y="30"/>
                    </a:cubicBezTo>
                    <a:cubicBezTo>
                      <a:pt x="66" y="33"/>
                      <a:pt x="46" y="41"/>
                      <a:pt x="29" y="39"/>
                    </a:cubicBez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114" name="Oval 161">
                <a:extLst>
                  <a:ext uri="{FF2B5EF4-FFF2-40B4-BE49-F238E27FC236}">
                    <a16:creationId xmlns:a16="http://schemas.microsoft.com/office/drawing/2014/main" id="{5C751581-327F-7B89-E6B2-FCD6A133E8BD}"/>
                  </a:ext>
                </a:extLst>
              </p:cNvPr>
              <p:cNvSpPr>
                <a:spLocks noChangeArrowheads="1"/>
              </p:cNvSpPr>
              <p:nvPr/>
            </p:nvSpPr>
            <p:spPr bwMode="gray">
              <a:xfrm flipH="1">
                <a:off x="1014" y="1053"/>
                <a:ext cx="106" cy="105"/>
              </a:xfrm>
              <a:prstGeom prst="ellipse">
                <a:avLst/>
              </a:prstGeom>
              <a:solidFill>
                <a:schemeClr val="bg1"/>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15" name="Freeform 162">
                <a:extLst>
                  <a:ext uri="{FF2B5EF4-FFF2-40B4-BE49-F238E27FC236}">
                    <a16:creationId xmlns:a16="http://schemas.microsoft.com/office/drawing/2014/main" id="{03E18E51-4C40-75B2-DEA9-ABEB1D84169A}"/>
                  </a:ext>
                </a:extLst>
              </p:cNvPr>
              <p:cNvSpPr>
                <a:spLocks/>
              </p:cNvSpPr>
              <p:nvPr/>
            </p:nvSpPr>
            <p:spPr bwMode="gray">
              <a:xfrm>
                <a:off x="1043" y="1166"/>
                <a:ext cx="32" cy="153"/>
              </a:xfrm>
              <a:custGeom>
                <a:avLst/>
                <a:gdLst>
                  <a:gd name="T0" fmla="*/ 0 w 55"/>
                  <a:gd name="T1" fmla="*/ 0 h 265"/>
                  <a:gd name="T2" fmla="*/ 14 w 55"/>
                  <a:gd name="T3" fmla="*/ 22 h 265"/>
                  <a:gd name="T4" fmla="*/ 5 w 55"/>
                  <a:gd name="T5" fmla="*/ 239 h 265"/>
                  <a:gd name="T6" fmla="*/ 29 w 55"/>
                  <a:gd name="T7" fmla="*/ 265 h 265"/>
                  <a:gd name="T8" fmla="*/ 52 w 55"/>
                  <a:gd name="T9" fmla="*/ 253 h 265"/>
                  <a:gd name="T10" fmla="*/ 38 w 55"/>
                  <a:gd name="T11" fmla="*/ 29 h 265"/>
                  <a:gd name="T12" fmla="*/ 55 w 55"/>
                  <a:gd name="T13" fmla="*/ 15 h 265"/>
                  <a:gd name="T14" fmla="*/ 0 w 55"/>
                  <a:gd name="T15" fmla="*/ 0 h 26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265">
                    <a:moveTo>
                      <a:pt x="0" y="0"/>
                    </a:moveTo>
                    <a:lnTo>
                      <a:pt x="14" y="22"/>
                    </a:lnTo>
                    <a:lnTo>
                      <a:pt x="5" y="239"/>
                    </a:lnTo>
                    <a:lnTo>
                      <a:pt x="29" y="265"/>
                    </a:lnTo>
                    <a:lnTo>
                      <a:pt x="52" y="253"/>
                    </a:lnTo>
                    <a:lnTo>
                      <a:pt x="38" y="29"/>
                    </a:lnTo>
                    <a:lnTo>
                      <a:pt x="55" y="15"/>
                    </a:lnTo>
                    <a:lnTo>
                      <a:pt x="0" y="0"/>
                    </a:lnTo>
                    <a:close/>
                  </a:path>
                </a:pathLst>
              </a:custGeom>
              <a:solidFill>
                <a:srgbClr val="5190C9"/>
              </a:solidFill>
              <a:ln>
                <a:noFill/>
              </a:ln>
              <a:effectLst/>
              <a:extLst>
                <a:ext uri="{91240B29-F687-4F45-9708-019B960494DF}">
                  <a14:hiddenLine xmlns:a14="http://schemas.microsoft.com/office/drawing/2010/main" w="6350" cap="flat" cmpd="sng">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grpSp>
      </p:grpSp>
      <p:grpSp>
        <p:nvGrpSpPr>
          <p:cNvPr id="125" name="Group 124">
            <a:extLst>
              <a:ext uri="{FF2B5EF4-FFF2-40B4-BE49-F238E27FC236}">
                <a16:creationId xmlns:a16="http://schemas.microsoft.com/office/drawing/2014/main" id="{86FD9668-AF85-CA20-C0AA-D66B93641C0E}"/>
              </a:ext>
            </a:extLst>
          </p:cNvPr>
          <p:cNvGrpSpPr/>
          <p:nvPr/>
        </p:nvGrpSpPr>
        <p:grpSpPr>
          <a:xfrm>
            <a:off x="6324401" y="2037013"/>
            <a:ext cx="237954" cy="336536"/>
            <a:chOff x="1878473" y="1865266"/>
            <a:chExt cx="464746" cy="657287"/>
          </a:xfrm>
        </p:grpSpPr>
        <p:grpSp>
          <p:nvGrpSpPr>
            <p:cNvPr id="126" name="Group 399">
              <a:extLst>
                <a:ext uri="{FF2B5EF4-FFF2-40B4-BE49-F238E27FC236}">
                  <a16:creationId xmlns:a16="http://schemas.microsoft.com/office/drawing/2014/main" id="{3180DE0D-F117-B279-9DCF-069D265F9297}"/>
                </a:ext>
              </a:extLst>
            </p:cNvPr>
            <p:cNvGrpSpPr>
              <a:grpSpLocks/>
            </p:cNvGrpSpPr>
            <p:nvPr/>
          </p:nvGrpSpPr>
          <p:grpSpPr bwMode="auto">
            <a:xfrm>
              <a:off x="2114984" y="1865266"/>
              <a:ext cx="228235" cy="657287"/>
              <a:chOff x="1608" y="2774"/>
              <a:chExt cx="240" cy="638"/>
            </a:xfrm>
          </p:grpSpPr>
          <p:sp>
            <p:nvSpPr>
              <p:cNvPr id="133" name="Freeform 400">
                <a:extLst>
                  <a:ext uri="{FF2B5EF4-FFF2-40B4-BE49-F238E27FC236}">
                    <a16:creationId xmlns:a16="http://schemas.microsoft.com/office/drawing/2014/main" id="{1124C8E9-CB8F-0C30-CBC5-587B0551F29F}"/>
                  </a:ext>
                </a:extLst>
              </p:cNvPr>
              <p:cNvSpPr>
                <a:spLocks/>
              </p:cNvSpPr>
              <p:nvPr/>
            </p:nvSpPr>
            <p:spPr bwMode="gray">
              <a:xfrm>
                <a:off x="1668" y="3065"/>
                <a:ext cx="124" cy="347"/>
              </a:xfrm>
              <a:custGeom>
                <a:avLst/>
                <a:gdLst>
                  <a:gd name="T0" fmla="*/ 81 w 92"/>
                  <a:gd name="T1" fmla="*/ 2 h 256"/>
                  <a:gd name="T2" fmla="*/ 81 w 92"/>
                  <a:gd name="T3" fmla="*/ 2 h 256"/>
                  <a:gd name="T4" fmla="*/ 4 w 92"/>
                  <a:gd name="T5" fmla="*/ 0 h 256"/>
                  <a:gd name="T6" fmla="*/ 1 w 92"/>
                  <a:gd name="T7" fmla="*/ 29 h 256"/>
                  <a:gd name="T8" fmla="*/ 11 w 92"/>
                  <a:gd name="T9" fmla="*/ 216 h 256"/>
                  <a:gd name="T10" fmla="*/ 45 w 92"/>
                  <a:gd name="T11" fmla="*/ 215 h 256"/>
                  <a:gd name="T12" fmla="*/ 42 w 92"/>
                  <a:gd name="T13" fmla="*/ 54 h 256"/>
                  <a:gd name="T14" fmla="*/ 33 w 92"/>
                  <a:gd name="T15" fmla="*/ 42 h 256"/>
                  <a:gd name="T16" fmla="*/ 42 w 92"/>
                  <a:gd name="T17" fmla="*/ 54 h 256"/>
                  <a:gd name="T18" fmla="*/ 45 w 92"/>
                  <a:gd name="T19" fmla="*/ 215 h 256"/>
                  <a:gd name="T20" fmla="*/ 45 w 92"/>
                  <a:gd name="T21" fmla="*/ 222 h 256"/>
                  <a:gd name="T22" fmla="*/ 82 w 92"/>
                  <a:gd name="T23" fmla="*/ 229 h 256"/>
                  <a:gd name="T24" fmla="*/ 87 w 92"/>
                  <a:gd name="T25" fmla="*/ 52 h 256"/>
                  <a:gd name="T26" fmla="*/ 81 w 92"/>
                  <a:gd name="T27" fmla="*/ 2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2" h="256">
                    <a:moveTo>
                      <a:pt x="81" y="2"/>
                    </a:moveTo>
                    <a:cubicBezTo>
                      <a:pt x="81" y="3"/>
                      <a:pt x="81" y="3"/>
                      <a:pt x="81" y="2"/>
                    </a:cubicBezTo>
                    <a:cubicBezTo>
                      <a:pt x="78" y="13"/>
                      <a:pt x="3" y="5"/>
                      <a:pt x="4" y="0"/>
                    </a:cubicBezTo>
                    <a:cubicBezTo>
                      <a:pt x="0" y="18"/>
                      <a:pt x="0" y="25"/>
                      <a:pt x="1" y="29"/>
                    </a:cubicBezTo>
                    <a:cubicBezTo>
                      <a:pt x="3" y="48"/>
                      <a:pt x="11" y="129"/>
                      <a:pt x="11" y="216"/>
                    </a:cubicBezTo>
                    <a:cubicBezTo>
                      <a:pt x="11" y="239"/>
                      <a:pt x="44" y="235"/>
                      <a:pt x="45" y="215"/>
                    </a:cubicBezTo>
                    <a:cubicBezTo>
                      <a:pt x="44" y="181"/>
                      <a:pt x="43" y="58"/>
                      <a:pt x="42" y="54"/>
                    </a:cubicBezTo>
                    <a:cubicBezTo>
                      <a:pt x="42" y="50"/>
                      <a:pt x="33" y="49"/>
                      <a:pt x="33" y="42"/>
                    </a:cubicBezTo>
                    <a:cubicBezTo>
                      <a:pt x="33" y="49"/>
                      <a:pt x="42" y="50"/>
                      <a:pt x="42" y="54"/>
                    </a:cubicBezTo>
                    <a:cubicBezTo>
                      <a:pt x="43" y="58"/>
                      <a:pt x="44" y="181"/>
                      <a:pt x="45" y="215"/>
                    </a:cubicBezTo>
                    <a:cubicBezTo>
                      <a:pt x="45" y="217"/>
                      <a:pt x="45" y="222"/>
                      <a:pt x="45" y="222"/>
                    </a:cubicBezTo>
                    <a:cubicBezTo>
                      <a:pt x="47" y="256"/>
                      <a:pt x="82" y="246"/>
                      <a:pt x="82" y="229"/>
                    </a:cubicBezTo>
                    <a:cubicBezTo>
                      <a:pt x="82" y="161"/>
                      <a:pt x="84" y="67"/>
                      <a:pt x="87" y="52"/>
                    </a:cubicBezTo>
                    <a:cubicBezTo>
                      <a:pt x="92" y="27"/>
                      <a:pt x="83" y="5"/>
                      <a:pt x="81" y="2"/>
                    </a:cubicBezTo>
                    <a:close/>
                  </a:path>
                </a:pathLst>
              </a:custGeom>
              <a:solidFill>
                <a:schemeClr val="bg1">
                  <a:lumMod val="65000"/>
                </a:schemeClr>
              </a:solidFill>
              <a:ln w="6350" cap="flat" cmpd="sng">
                <a:solidFill>
                  <a:srgbClr val="5F5F5F"/>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34" name="Freeform 401">
                <a:extLst>
                  <a:ext uri="{FF2B5EF4-FFF2-40B4-BE49-F238E27FC236}">
                    <a16:creationId xmlns:a16="http://schemas.microsoft.com/office/drawing/2014/main" id="{03E2578E-179F-D786-FCDE-FDF1402CD98C}"/>
                  </a:ext>
                </a:extLst>
              </p:cNvPr>
              <p:cNvSpPr>
                <a:spLocks noEditPoints="1"/>
              </p:cNvSpPr>
              <p:nvPr/>
            </p:nvSpPr>
            <p:spPr bwMode="gray">
              <a:xfrm>
                <a:off x="1608" y="2862"/>
                <a:ext cx="240" cy="291"/>
              </a:xfrm>
              <a:custGeom>
                <a:avLst/>
                <a:gdLst>
                  <a:gd name="T0" fmla="*/ 172 w 177"/>
                  <a:gd name="T1" fmla="*/ 191 h 215"/>
                  <a:gd name="T2" fmla="*/ 151 w 177"/>
                  <a:gd name="T3" fmla="*/ 43 h 215"/>
                  <a:gd name="T4" fmla="*/ 125 w 177"/>
                  <a:gd name="T5" fmla="*/ 18 h 215"/>
                  <a:gd name="T6" fmla="*/ 91 w 177"/>
                  <a:gd name="T7" fmla="*/ 9 h 215"/>
                  <a:gd name="T8" fmla="*/ 61 w 177"/>
                  <a:gd name="T9" fmla="*/ 1 h 215"/>
                  <a:gd name="T10" fmla="*/ 31 w 177"/>
                  <a:gd name="T11" fmla="*/ 11 h 215"/>
                  <a:gd name="T12" fmla="*/ 4 w 177"/>
                  <a:gd name="T13" fmla="*/ 156 h 215"/>
                  <a:gd name="T14" fmla="*/ 26 w 177"/>
                  <a:gd name="T15" fmla="*/ 165 h 215"/>
                  <a:gd name="T16" fmla="*/ 41 w 177"/>
                  <a:gd name="T17" fmla="*/ 69 h 215"/>
                  <a:gd name="T18" fmla="*/ 49 w 177"/>
                  <a:gd name="T19" fmla="*/ 84 h 215"/>
                  <a:gd name="T20" fmla="*/ 48 w 177"/>
                  <a:gd name="T21" fmla="*/ 150 h 215"/>
                  <a:gd name="T22" fmla="*/ 58 w 177"/>
                  <a:gd name="T23" fmla="*/ 161 h 215"/>
                  <a:gd name="T24" fmla="*/ 102 w 177"/>
                  <a:gd name="T25" fmla="*/ 172 h 215"/>
                  <a:gd name="T26" fmla="*/ 125 w 177"/>
                  <a:gd name="T27" fmla="*/ 152 h 215"/>
                  <a:gd name="T28" fmla="*/ 127 w 177"/>
                  <a:gd name="T29" fmla="*/ 66 h 215"/>
                  <a:gd name="T30" fmla="*/ 129 w 177"/>
                  <a:gd name="T31" fmla="*/ 84 h 215"/>
                  <a:gd name="T32" fmla="*/ 150 w 177"/>
                  <a:gd name="T33" fmla="*/ 200 h 215"/>
                  <a:gd name="T34" fmla="*/ 172 w 177"/>
                  <a:gd name="T35" fmla="*/ 191 h 215"/>
                  <a:gd name="T36" fmla="*/ 43 w 177"/>
                  <a:gd name="T37" fmla="*/ 55 h 215"/>
                  <a:gd name="T38" fmla="*/ 45 w 177"/>
                  <a:gd name="T39" fmla="*/ 44 h 215"/>
                  <a:gd name="T40" fmla="*/ 44 w 177"/>
                  <a:gd name="T41" fmla="*/ 54 h 215"/>
                  <a:gd name="T42" fmla="*/ 44 w 177"/>
                  <a:gd name="T43" fmla="*/ 53 h 215"/>
                  <a:gd name="T44" fmla="*/ 43 w 177"/>
                  <a:gd name="T45" fmla="*/ 55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77" h="215">
                    <a:moveTo>
                      <a:pt x="172" y="191"/>
                    </a:moveTo>
                    <a:cubicBezTo>
                      <a:pt x="168" y="170"/>
                      <a:pt x="154" y="61"/>
                      <a:pt x="151" y="43"/>
                    </a:cubicBezTo>
                    <a:cubicBezTo>
                      <a:pt x="148" y="26"/>
                      <a:pt x="133" y="21"/>
                      <a:pt x="125" y="18"/>
                    </a:cubicBezTo>
                    <a:cubicBezTo>
                      <a:pt x="118" y="16"/>
                      <a:pt x="104" y="13"/>
                      <a:pt x="91" y="9"/>
                    </a:cubicBezTo>
                    <a:cubicBezTo>
                      <a:pt x="80" y="6"/>
                      <a:pt x="70" y="3"/>
                      <a:pt x="61" y="1"/>
                    </a:cubicBezTo>
                    <a:cubicBezTo>
                      <a:pt x="52" y="0"/>
                      <a:pt x="34" y="3"/>
                      <a:pt x="31" y="11"/>
                    </a:cubicBezTo>
                    <a:cubicBezTo>
                      <a:pt x="30" y="16"/>
                      <a:pt x="9" y="136"/>
                      <a:pt x="4" y="156"/>
                    </a:cubicBezTo>
                    <a:cubicBezTo>
                      <a:pt x="0" y="175"/>
                      <a:pt x="22" y="179"/>
                      <a:pt x="26" y="165"/>
                    </a:cubicBezTo>
                    <a:cubicBezTo>
                      <a:pt x="28" y="158"/>
                      <a:pt x="37" y="103"/>
                      <a:pt x="41" y="69"/>
                    </a:cubicBezTo>
                    <a:cubicBezTo>
                      <a:pt x="42" y="75"/>
                      <a:pt x="44" y="80"/>
                      <a:pt x="49" y="84"/>
                    </a:cubicBezTo>
                    <a:cubicBezTo>
                      <a:pt x="52" y="99"/>
                      <a:pt x="54" y="118"/>
                      <a:pt x="48" y="150"/>
                    </a:cubicBezTo>
                    <a:cubicBezTo>
                      <a:pt x="48" y="155"/>
                      <a:pt x="52" y="160"/>
                      <a:pt x="58" y="161"/>
                    </a:cubicBezTo>
                    <a:cubicBezTo>
                      <a:pt x="70" y="163"/>
                      <a:pt x="95" y="170"/>
                      <a:pt x="102" y="172"/>
                    </a:cubicBezTo>
                    <a:cubicBezTo>
                      <a:pt x="111" y="173"/>
                      <a:pt x="129" y="161"/>
                      <a:pt x="125" y="152"/>
                    </a:cubicBezTo>
                    <a:cubicBezTo>
                      <a:pt x="114" y="132"/>
                      <a:pt x="125" y="78"/>
                      <a:pt x="127" y="66"/>
                    </a:cubicBezTo>
                    <a:cubicBezTo>
                      <a:pt x="127" y="66"/>
                      <a:pt x="129" y="78"/>
                      <a:pt x="129" y="84"/>
                    </a:cubicBezTo>
                    <a:cubicBezTo>
                      <a:pt x="132" y="106"/>
                      <a:pt x="140" y="146"/>
                      <a:pt x="150" y="200"/>
                    </a:cubicBezTo>
                    <a:cubicBezTo>
                      <a:pt x="153" y="215"/>
                      <a:pt x="177" y="214"/>
                      <a:pt x="172" y="191"/>
                    </a:cubicBezTo>
                    <a:close/>
                    <a:moveTo>
                      <a:pt x="43" y="55"/>
                    </a:moveTo>
                    <a:cubicBezTo>
                      <a:pt x="45" y="47"/>
                      <a:pt x="45" y="42"/>
                      <a:pt x="45" y="44"/>
                    </a:cubicBezTo>
                    <a:cubicBezTo>
                      <a:pt x="44" y="47"/>
                      <a:pt x="44" y="51"/>
                      <a:pt x="44" y="54"/>
                    </a:cubicBezTo>
                    <a:cubicBezTo>
                      <a:pt x="44" y="53"/>
                      <a:pt x="44" y="53"/>
                      <a:pt x="44" y="53"/>
                    </a:cubicBezTo>
                    <a:cubicBezTo>
                      <a:pt x="44" y="54"/>
                      <a:pt x="44" y="55"/>
                      <a:pt x="43" y="55"/>
                    </a:cubicBezTo>
                    <a:close/>
                  </a:path>
                </a:pathLst>
              </a:custGeom>
              <a:solidFill>
                <a:schemeClr val="accent3">
                  <a:lumMod val="20000"/>
                  <a:lumOff val="80000"/>
                </a:schemeClr>
              </a:solidFill>
              <a:ln w="6350" cap="flat" cmpd="sng">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35" name="Freeform 402">
                <a:extLst>
                  <a:ext uri="{FF2B5EF4-FFF2-40B4-BE49-F238E27FC236}">
                    <a16:creationId xmlns:a16="http://schemas.microsoft.com/office/drawing/2014/main" id="{7F8ECDBD-8B9A-7BE1-E826-46E2488BCCD6}"/>
                  </a:ext>
                </a:extLst>
              </p:cNvPr>
              <p:cNvSpPr>
                <a:spLocks/>
              </p:cNvSpPr>
              <p:nvPr/>
            </p:nvSpPr>
            <p:spPr bwMode="gray">
              <a:xfrm>
                <a:off x="1699" y="2877"/>
                <a:ext cx="61" cy="71"/>
              </a:xfrm>
              <a:custGeom>
                <a:avLst/>
                <a:gdLst>
                  <a:gd name="T0" fmla="*/ 0 w 45"/>
                  <a:gd name="T1" fmla="*/ 0 h 52"/>
                  <a:gd name="T2" fmla="*/ 3 w 45"/>
                  <a:gd name="T3" fmla="*/ 52 h 52"/>
                  <a:gd name="T4" fmla="*/ 45 w 45"/>
                  <a:gd name="T5" fmla="*/ 7 h 52"/>
                  <a:gd name="T6" fmla="*/ 0 w 45"/>
                  <a:gd name="T7" fmla="*/ 0 h 52"/>
                </a:gdLst>
                <a:ahLst/>
                <a:cxnLst>
                  <a:cxn ang="0">
                    <a:pos x="T0" y="T1"/>
                  </a:cxn>
                  <a:cxn ang="0">
                    <a:pos x="T2" y="T3"/>
                  </a:cxn>
                  <a:cxn ang="0">
                    <a:pos x="T4" y="T5"/>
                  </a:cxn>
                  <a:cxn ang="0">
                    <a:pos x="T6" y="T7"/>
                  </a:cxn>
                </a:cxnLst>
                <a:rect l="0" t="0" r="r" b="b"/>
                <a:pathLst>
                  <a:path w="45" h="52">
                    <a:moveTo>
                      <a:pt x="0" y="0"/>
                    </a:moveTo>
                    <a:cubicBezTo>
                      <a:pt x="3" y="52"/>
                      <a:pt x="3" y="52"/>
                      <a:pt x="3" y="52"/>
                    </a:cubicBezTo>
                    <a:cubicBezTo>
                      <a:pt x="6" y="40"/>
                      <a:pt x="45" y="7"/>
                      <a:pt x="45" y="7"/>
                    </a:cubicBezTo>
                    <a:lnTo>
                      <a:pt x="0" y="0"/>
                    </a:ln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136" name="Freeform 403">
                <a:extLst>
                  <a:ext uri="{FF2B5EF4-FFF2-40B4-BE49-F238E27FC236}">
                    <a16:creationId xmlns:a16="http://schemas.microsoft.com/office/drawing/2014/main" id="{D3808F8A-176F-1809-6383-BF641992850A}"/>
                  </a:ext>
                </a:extLst>
              </p:cNvPr>
              <p:cNvSpPr>
                <a:spLocks/>
              </p:cNvSpPr>
              <p:nvPr/>
            </p:nvSpPr>
            <p:spPr bwMode="gray">
              <a:xfrm>
                <a:off x="1691" y="2847"/>
                <a:ext cx="78" cy="48"/>
              </a:xfrm>
              <a:custGeom>
                <a:avLst/>
                <a:gdLst>
                  <a:gd name="T0" fmla="*/ 26 w 58"/>
                  <a:gd name="T1" fmla="*/ 34 h 35"/>
                  <a:gd name="T2" fmla="*/ 9 w 58"/>
                  <a:gd name="T3" fmla="*/ 20 h 35"/>
                  <a:gd name="T4" fmla="*/ 14 w 58"/>
                  <a:gd name="T5" fmla="*/ 11 h 35"/>
                  <a:gd name="T6" fmla="*/ 47 w 58"/>
                  <a:gd name="T7" fmla="*/ 14 h 35"/>
                  <a:gd name="T8" fmla="*/ 50 w 58"/>
                  <a:gd name="T9" fmla="*/ 25 h 35"/>
                  <a:gd name="T10" fmla="*/ 26 w 58"/>
                  <a:gd name="T11" fmla="*/ 34 h 35"/>
                </a:gdLst>
                <a:ahLst/>
                <a:cxnLst>
                  <a:cxn ang="0">
                    <a:pos x="T0" y="T1"/>
                  </a:cxn>
                  <a:cxn ang="0">
                    <a:pos x="T2" y="T3"/>
                  </a:cxn>
                  <a:cxn ang="0">
                    <a:pos x="T4" y="T5"/>
                  </a:cxn>
                  <a:cxn ang="0">
                    <a:pos x="T6" y="T7"/>
                  </a:cxn>
                  <a:cxn ang="0">
                    <a:pos x="T8" y="T9"/>
                  </a:cxn>
                  <a:cxn ang="0">
                    <a:pos x="T10" y="T11"/>
                  </a:cxn>
                </a:cxnLst>
                <a:rect l="0" t="0" r="r" b="b"/>
                <a:pathLst>
                  <a:path w="58" h="35">
                    <a:moveTo>
                      <a:pt x="26" y="34"/>
                    </a:moveTo>
                    <a:cubicBezTo>
                      <a:pt x="12" y="32"/>
                      <a:pt x="0" y="22"/>
                      <a:pt x="9" y="20"/>
                    </a:cubicBezTo>
                    <a:cubicBezTo>
                      <a:pt x="15" y="18"/>
                      <a:pt x="12" y="13"/>
                      <a:pt x="14" y="11"/>
                    </a:cubicBezTo>
                    <a:cubicBezTo>
                      <a:pt x="16" y="8"/>
                      <a:pt x="47" y="0"/>
                      <a:pt x="47" y="14"/>
                    </a:cubicBezTo>
                    <a:cubicBezTo>
                      <a:pt x="47" y="18"/>
                      <a:pt x="42" y="22"/>
                      <a:pt x="50" y="25"/>
                    </a:cubicBezTo>
                    <a:cubicBezTo>
                      <a:pt x="58" y="29"/>
                      <a:pt x="40" y="35"/>
                      <a:pt x="26" y="34"/>
                    </a:cubicBez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137" name="Freeform 404">
                <a:extLst>
                  <a:ext uri="{FF2B5EF4-FFF2-40B4-BE49-F238E27FC236}">
                    <a16:creationId xmlns:a16="http://schemas.microsoft.com/office/drawing/2014/main" id="{D1C59FAD-0930-2BE7-2ADD-6BC87640D10C}"/>
                  </a:ext>
                </a:extLst>
              </p:cNvPr>
              <p:cNvSpPr>
                <a:spLocks/>
              </p:cNvSpPr>
              <p:nvPr/>
            </p:nvSpPr>
            <p:spPr bwMode="gray">
              <a:xfrm>
                <a:off x="1679" y="2781"/>
                <a:ext cx="98" cy="99"/>
              </a:xfrm>
              <a:custGeom>
                <a:avLst/>
                <a:gdLst>
                  <a:gd name="T0" fmla="*/ 35 w 73"/>
                  <a:gd name="T1" fmla="*/ 1 h 73"/>
                  <a:gd name="T2" fmla="*/ 0 w 73"/>
                  <a:gd name="T3" fmla="*/ 38 h 73"/>
                  <a:gd name="T4" fmla="*/ 38 w 73"/>
                  <a:gd name="T5" fmla="*/ 72 h 73"/>
                  <a:gd name="T6" fmla="*/ 72 w 73"/>
                  <a:gd name="T7" fmla="*/ 35 h 73"/>
                  <a:gd name="T8" fmla="*/ 35 w 73"/>
                  <a:gd name="T9" fmla="*/ 1 h 73"/>
                </a:gdLst>
                <a:ahLst/>
                <a:cxnLst>
                  <a:cxn ang="0">
                    <a:pos x="T0" y="T1"/>
                  </a:cxn>
                  <a:cxn ang="0">
                    <a:pos x="T2" y="T3"/>
                  </a:cxn>
                  <a:cxn ang="0">
                    <a:pos x="T4" y="T5"/>
                  </a:cxn>
                  <a:cxn ang="0">
                    <a:pos x="T6" y="T7"/>
                  </a:cxn>
                  <a:cxn ang="0">
                    <a:pos x="T8" y="T9"/>
                  </a:cxn>
                </a:cxnLst>
                <a:rect l="0" t="0" r="r" b="b"/>
                <a:pathLst>
                  <a:path w="73" h="73">
                    <a:moveTo>
                      <a:pt x="35" y="1"/>
                    </a:moveTo>
                    <a:cubicBezTo>
                      <a:pt x="15" y="2"/>
                      <a:pt x="0" y="19"/>
                      <a:pt x="0" y="38"/>
                    </a:cubicBezTo>
                    <a:cubicBezTo>
                      <a:pt x="1" y="58"/>
                      <a:pt x="18" y="73"/>
                      <a:pt x="38" y="72"/>
                    </a:cubicBezTo>
                    <a:cubicBezTo>
                      <a:pt x="58" y="71"/>
                      <a:pt x="73" y="55"/>
                      <a:pt x="72" y="35"/>
                    </a:cubicBezTo>
                    <a:cubicBezTo>
                      <a:pt x="71" y="16"/>
                      <a:pt x="54" y="0"/>
                      <a:pt x="35" y="1"/>
                    </a:cubicBezTo>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138" name="Freeform 405">
                <a:extLst>
                  <a:ext uri="{FF2B5EF4-FFF2-40B4-BE49-F238E27FC236}">
                    <a16:creationId xmlns:a16="http://schemas.microsoft.com/office/drawing/2014/main" id="{37DB81F6-B19A-0818-9851-B4210B59DA59}"/>
                  </a:ext>
                </a:extLst>
              </p:cNvPr>
              <p:cNvSpPr>
                <a:spLocks/>
              </p:cNvSpPr>
              <p:nvPr/>
            </p:nvSpPr>
            <p:spPr bwMode="gray">
              <a:xfrm>
                <a:off x="1679" y="2781"/>
                <a:ext cx="98" cy="99"/>
              </a:xfrm>
              <a:custGeom>
                <a:avLst/>
                <a:gdLst>
                  <a:gd name="T0" fmla="*/ 35 w 73"/>
                  <a:gd name="T1" fmla="*/ 1 h 73"/>
                  <a:gd name="T2" fmla="*/ 0 w 73"/>
                  <a:gd name="T3" fmla="*/ 38 h 73"/>
                  <a:gd name="T4" fmla="*/ 38 w 73"/>
                  <a:gd name="T5" fmla="*/ 72 h 73"/>
                  <a:gd name="T6" fmla="*/ 72 w 73"/>
                  <a:gd name="T7" fmla="*/ 35 h 73"/>
                  <a:gd name="T8" fmla="*/ 35 w 73"/>
                  <a:gd name="T9" fmla="*/ 1 h 73"/>
                </a:gdLst>
                <a:ahLst/>
                <a:cxnLst>
                  <a:cxn ang="0">
                    <a:pos x="T0" y="T1"/>
                  </a:cxn>
                  <a:cxn ang="0">
                    <a:pos x="T2" y="T3"/>
                  </a:cxn>
                  <a:cxn ang="0">
                    <a:pos x="T4" y="T5"/>
                  </a:cxn>
                  <a:cxn ang="0">
                    <a:pos x="T6" y="T7"/>
                  </a:cxn>
                  <a:cxn ang="0">
                    <a:pos x="T8" y="T9"/>
                  </a:cxn>
                </a:cxnLst>
                <a:rect l="0" t="0" r="r" b="b"/>
                <a:pathLst>
                  <a:path w="73" h="73">
                    <a:moveTo>
                      <a:pt x="35" y="1"/>
                    </a:moveTo>
                    <a:cubicBezTo>
                      <a:pt x="15" y="2"/>
                      <a:pt x="0" y="19"/>
                      <a:pt x="0" y="38"/>
                    </a:cubicBezTo>
                    <a:cubicBezTo>
                      <a:pt x="1" y="58"/>
                      <a:pt x="18" y="73"/>
                      <a:pt x="38" y="72"/>
                    </a:cubicBezTo>
                    <a:cubicBezTo>
                      <a:pt x="58" y="71"/>
                      <a:pt x="73" y="55"/>
                      <a:pt x="72" y="35"/>
                    </a:cubicBezTo>
                    <a:cubicBezTo>
                      <a:pt x="71" y="16"/>
                      <a:pt x="54" y="0"/>
                      <a:pt x="35" y="1"/>
                    </a:cubicBezTo>
                  </a:path>
                </a:pathLst>
              </a:custGeom>
              <a:noFill/>
              <a:ln w="6350" cap="flat" cmpd="sng">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fi-FI" sz="1013"/>
              </a:p>
            </p:txBody>
          </p:sp>
          <p:sp>
            <p:nvSpPr>
              <p:cNvPr id="139" name="Freeform 406">
                <a:extLst>
                  <a:ext uri="{FF2B5EF4-FFF2-40B4-BE49-F238E27FC236}">
                    <a16:creationId xmlns:a16="http://schemas.microsoft.com/office/drawing/2014/main" id="{F8FF4D96-C227-2B52-5D41-CF55A5BC8CBF}"/>
                  </a:ext>
                </a:extLst>
              </p:cNvPr>
              <p:cNvSpPr>
                <a:spLocks/>
              </p:cNvSpPr>
              <p:nvPr/>
            </p:nvSpPr>
            <p:spPr bwMode="gray">
              <a:xfrm>
                <a:off x="1658" y="2934"/>
                <a:ext cx="27" cy="49"/>
              </a:xfrm>
              <a:custGeom>
                <a:avLst/>
                <a:gdLst>
                  <a:gd name="T0" fmla="*/ 7 w 20"/>
                  <a:gd name="T1" fmla="*/ 0 h 36"/>
                  <a:gd name="T2" fmla="*/ 20 w 20"/>
                  <a:gd name="T3" fmla="*/ 36 h 36"/>
                </a:gdLst>
                <a:ahLst/>
                <a:cxnLst>
                  <a:cxn ang="0">
                    <a:pos x="T0" y="T1"/>
                  </a:cxn>
                  <a:cxn ang="0">
                    <a:pos x="T2" y="T3"/>
                  </a:cxn>
                </a:cxnLst>
                <a:rect l="0" t="0" r="r" b="b"/>
                <a:pathLst>
                  <a:path w="20" h="36">
                    <a:moveTo>
                      <a:pt x="7" y="0"/>
                    </a:moveTo>
                    <a:cubicBezTo>
                      <a:pt x="3" y="9"/>
                      <a:pt x="0" y="30"/>
                      <a:pt x="20" y="36"/>
                    </a:cubicBezTo>
                  </a:path>
                </a:pathLst>
              </a:custGeom>
              <a:noFill/>
              <a:ln w="6350" cap="flat" cmpd="sng">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fi-FI" sz="1013"/>
              </a:p>
            </p:txBody>
          </p:sp>
          <p:sp>
            <p:nvSpPr>
              <p:cNvPr id="140" name="Freeform 407">
                <a:extLst>
                  <a:ext uri="{FF2B5EF4-FFF2-40B4-BE49-F238E27FC236}">
                    <a16:creationId xmlns:a16="http://schemas.microsoft.com/office/drawing/2014/main" id="{0F1D6A07-4131-8D07-987A-379BC787D050}"/>
                  </a:ext>
                </a:extLst>
              </p:cNvPr>
              <p:cNvSpPr>
                <a:spLocks/>
              </p:cNvSpPr>
              <p:nvPr/>
            </p:nvSpPr>
            <p:spPr bwMode="gray">
              <a:xfrm>
                <a:off x="1712" y="2949"/>
                <a:ext cx="26" cy="47"/>
              </a:xfrm>
              <a:custGeom>
                <a:avLst/>
                <a:gdLst>
                  <a:gd name="T0" fmla="*/ 7 w 19"/>
                  <a:gd name="T1" fmla="*/ 0 h 35"/>
                  <a:gd name="T2" fmla="*/ 19 w 19"/>
                  <a:gd name="T3" fmla="*/ 35 h 35"/>
                </a:gdLst>
                <a:ahLst/>
                <a:cxnLst>
                  <a:cxn ang="0">
                    <a:pos x="T0" y="T1"/>
                  </a:cxn>
                  <a:cxn ang="0">
                    <a:pos x="T2" y="T3"/>
                  </a:cxn>
                </a:cxnLst>
                <a:rect l="0" t="0" r="r" b="b"/>
                <a:pathLst>
                  <a:path w="19" h="35">
                    <a:moveTo>
                      <a:pt x="7" y="0"/>
                    </a:moveTo>
                    <a:cubicBezTo>
                      <a:pt x="3" y="8"/>
                      <a:pt x="0" y="29"/>
                      <a:pt x="19" y="35"/>
                    </a:cubicBezTo>
                  </a:path>
                </a:pathLst>
              </a:custGeom>
              <a:solidFill>
                <a:srgbClr val="5F5F5F"/>
              </a:solidFill>
              <a:ln w="6350" cap="flat" cmpd="sng">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41" name="Freeform 408">
                <a:extLst>
                  <a:ext uri="{FF2B5EF4-FFF2-40B4-BE49-F238E27FC236}">
                    <a16:creationId xmlns:a16="http://schemas.microsoft.com/office/drawing/2014/main" id="{40C23678-8527-2C3B-4239-C7C6A24DF077}"/>
                  </a:ext>
                </a:extLst>
              </p:cNvPr>
              <p:cNvSpPr>
                <a:spLocks/>
              </p:cNvSpPr>
              <p:nvPr/>
            </p:nvSpPr>
            <p:spPr bwMode="gray">
              <a:xfrm>
                <a:off x="1664" y="2774"/>
                <a:ext cx="139" cy="118"/>
              </a:xfrm>
              <a:custGeom>
                <a:avLst/>
                <a:gdLst>
                  <a:gd name="T0" fmla="*/ 88 w 103"/>
                  <a:gd name="T1" fmla="*/ 60 h 87"/>
                  <a:gd name="T2" fmla="*/ 58 w 103"/>
                  <a:gd name="T3" fmla="*/ 6 h 87"/>
                  <a:gd name="T4" fmla="*/ 10 w 103"/>
                  <a:gd name="T5" fmla="*/ 39 h 87"/>
                  <a:gd name="T6" fmla="*/ 9 w 103"/>
                  <a:gd name="T7" fmla="*/ 39 h 87"/>
                  <a:gd name="T8" fmla="*/ 0 w 103"/>
                  <a:gd name="T9" fmla="*/ 59 h 87"/>
                  <a:gd name="T10" fmla="*/ 17 w 103"/>
                  <a:gd name="T11" fmla="*/ 61 h 87"/>
                  <a:gd name="T12" fmla="*/ 12 w 103"/>
                  <a:gd name="T13" fmla="*/ 38 h 87"/>
                  <a:gd name="T14" fmla="*/ 30 w 103"/>
                  <a:gd name="T15" fmla="*/ 26 h 87"/>
                  <a:gd name="T16" fmla="*/ 57 w 103"/>
                  <a:gd name="T17" fmla="*/ 58 h 87"/>
                  <a:gd name="T18" fmla="*/ 92 w 103"/>
                  <a:gd name="T19" fmla="*/ 75 h 87"/>
                  <a:gd name="T20" fmla="*/ 88 w 103"/>
                  <a:gd name="T21" fmla="*/ 60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3" h="87">
                    <a:moveTo>
                      <a:pt x="88" y="60"/>
                    </a:moveTo>
                    <a:cubicBezTo>
                      <a:pt x="88" y="34"/>
                      <a:pt x="82" y="13"/>
                      <a:pt x="58" y="6"/>
                    </a:cubicBezTo>
                    <a:cubicBezTo>
                      <a:pt x="36" y="0"/>
                      <a:pt x="8" y="13"/>
                      <a:pt x="10" y="39"/>
                    </a:cubicBezTo>
                    <a:cubicBezTo>
                      <a:pt x="9" y="39"/>
                      <a:pt x="9" y="39"/>
                      <a:pt x="9" y="39"/>
                    </a:cubicBezTo>
                    <a:cubicBezTo>
                      <a:pt x="9" y="45"/>
                      <a:pt x="9" y="61"/>
                      <a:pt x="0" y="59"/>
                    </a:cubicBezTo>
                    <a:cubicBezTo>
                      <a:pt x="0" y="62"/>
                      <a:pt x="24" y="69"/>
                      <a:pt x="17" y="61"/>
                    </a:cubicBezTo>
                    <a:cubicBezTo>
                      <a:pt x="14" y="58"/>
                      <a:pt x="10" y="44"/>
                      <a:pt x="12" y="38"/>
                    </a:cubicBezTo>
                    <a:cubicBezTo>
                      <a:pt x="15" y="28"/>
                      <a:pt x="20" y="26"/>
                      <a:pt x="30" y="26"/>
                    </a:cubicBezTo>
                    <a:cubicBezTo>
                      <a:pt x="41" y="26"/>
                      <a:pt x="68" y="38"/>
                      <a:pt x="57" y="58"/>
                    </a:cubicBezTo>
                    <a:cubicBezTo>
                      <a:pt x="46" y="77"/>
                      <a:pt x="80" y="87"/>
                      <a:pt x="92" y="75"/>
                    </a:cubicBezTo>
                    <a:cubicBezTo>
                      <a:pt x="103" y="64"/>
                      <a:pt x="88" y="70"/>
                      <a:pt x="88" y="60"/>
                    </a:cubicBezTo>
                    <a:close/>
                  </a:path>
                </a:pathLst>
              </a:custGeom>
              <a:solidFill>
                <a:schemeClr val="bg1"/>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grpSp>
        <p:grpSp>
          <p:nvGrpSpPr>
            <p:cNvPr id="127" name="Group 157">
              <a:extLst>
                <a:ext uri="{FF2B5EF4-FFF2-40B4-BE49-F238E27FC236}">
                  <a16:creationId xmlns:a16="http://schemas.microsoft.com/office/drawing/2014/main" id="{D44C1800-FA5F-BED7-96C6-24F92333F112}"/>
                </a:ext>
              </a:extLst>
            </p:cNvPr>
            <p:cNvGrpSpPr>
              <a:grpSpLocks/>
            </p:cNvGrpSpPr>
            <p:nvPr/>
          </p:nvGrpSpPr>
          <p:grpSpPr bwMode="auto">
            <a:xfrm>
              <a:off x="1878473" y="1865266"/>
              <a:ext cx="254156" cy="657287"/>
              <a:chOff x="940" y="1053"/>
              <a:chExt cx="266" cy="635"/>
            </a:xfrm>
          </p:grpSpPr>
          <p:sp>
            <p:nvSpPr>
              <p:cNvPr id="128" name="Freeform 158">
                <a:extLst>
                  <a:ext uri="{FF2B5EF4-FFF2-40B4-BE49-F238E27FC236}">
                    <a16:creationId xmlns:a16="http://schemas.microsoft.com/office/drawing/2014/main" id="{92650E1B-2BE7-344E-2A8A-554035C5BA7B}"/>
                  </a:ext>
                </a:extLst>
              </p:cNvPr>
              <p:cNvSpPr>
                <a:spLocks/>
              </p:cNvSpPr>
              <p:nvPr/>
            </p:nvSpPr>
            <p:spPr bwMode="gray">
              <a:xfrm>
                <a:off x="1007" y="1359"/>
                <a:ext cx="121" cy="329"/>
              </a:xfrm>
              <a:custGeom>
                <a:avLst/>
                <a:gdLst>
                  <a:gd name="T0" fmla="*/ 89 w 90"/>
                  <a:gd name="T1" fmla="*/ 156 h 245"/>
                  <a:gd name="T2" fmla="*/ 90 w 90"/>
                  <a:gd name="T3" fmla="*/ 7 h 245"/>
                  <a:gd name="T4" fmla="*/ 89 w 90"/>
                  <a:gd name="T5" fmla="*/ 5 h 245"/>
                  <a:gd name="T6" fmla="*/ 63 w 90"/>
                  <a:gd name="T7" fmla="*/ 20 h 245"/>
                  <a:gd name="T8" fmla="*/ 12 w 90"/>
                  <a:gd name="T9" fmla="*/ 10 h 245"/>
                  <a:gd name="T10" fmla="*/ 3 w 90"/>
                  <a:gd name="T11" fmla="*/ 0 h 245"/>
                  <a:gd name="T12" fmla="*/ 3 w 90"/>
                  <a:gd name="T13" fmla="*/ 36 h 245"/>
                  <a:gd name="T14" fmla="*/ 2 w 90"/>
                  <a:gd name="T15" fmla="*/ 205 h 245"/>
                  <a:gd name="T16" fmla="*/ 44 w 90"/>
                  <a:gd name="T17" fmla="*/ 204 h 245"/>
                  <a:gd name="T18" fmla="*/ 45 w 90"/>
                  <a:gd name="T19" fmla="*/ 51 h 245"/>
                  <a:gd name="T20" fmla="*/ 36 w 90"/>
                  <a:gd name="T21" fmla="*/ 39 h 245"/>
                  <a:gd name="T22" fmla="*/ 45 w 90"/>
                  <a:gd name="T23" fmla="*/ 51 h 245"/>
                  <a:gd name="T24" fmla="*/ 44 w 90"/>
                  <a:gd name="T25" fmla="*/ 204 h 245"/>
                  <a:gd name="T26" fmla="*/ 44 w 90"/>
                  <a:gd name="T27" fmla="*/ 211 h 245"/>
                  <a:gd name="T28" fmla="*/ 88 w 90"/>
                  <a:gd name="T29" fmla="*/ 218 h 245"/>
                  <a:gd name="T30" fmla="*/ 89 w 90"/>
                  <a:gd name="T31" fmla="*/ 156 h 2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0" h="245">
                    <a:moveTo>
                      <a:pt x="89" y="156"/>
                    </a:moveTo>
                    <a:cubicBezTo>
                      <a:pt x="89" y="140"/>
                      <a:pt x="90" y="47"/>
                      <a:pt x="90" y="7"/>
                    </a:cubicBezTo>
                    <a:cubicBezTo>
                      <a:pt x="89" y="6"/>
                      <a:pt x="89" y="6"/>
                      <a:pt x="89" y="5"/>
                    </a:cubicBezTo>
                    <a:cubicBezTo>
                      <a:pt x="87" y="16"/>
                      <a:pt x="71" y="22"/>
                      <a:pt x="63" y="20"/>
                    </a:cubicBezTo>
                    <a:cubicBezTo>
                      <a:pt x="55" y="19"/>
                      <a:pt x="24" y="13"/>
                      <a:pt x="12" y="10"/>
                    </a:cubicBezTo>
                    <a:cubicBezTo>
                      <a:pt x="6" y="9"/>
                      <a:pt x="4" y="4"/>
                      <a:pt x="3" y="0"/>
                    </a:cubicBezTo>
                    <a:cubicBezTo>
                      <a:pt x="2" y="18"/>
                      <a:pt x="3" y="32"/>
                      <a:pt x="3" y="36"/>
                    </a:cubicBezTo>
                    <a:cubicBezTo>
                      <a:pt x="3" y="49"/>
                      <a:pt x="0" y="181"/>
                      <a:pt x="2" y="205"/>
                    </a:cubicBezTo>
                    <a:cubicBezTo>
                      <a:pt x="3" y="228"/>
                      <a:pt x="43" y="224"/>
                      <a:pt x="44" y="204"/>
                    </a:cubicBezTo>
                    <a:cubicBezTo>
                      <a:pt x="43" y="170"/>
                      <a:pt x="46" y="55"/>
                      <a:pt x="45" y="51"/>
                    </a:cubicBezTo>
                    <a:cubicBezTo>
                      <a:pt x="45" y="47"/>
                      <a:pt x="36" y="46"/>
                      <a:pt x="36" y="39"/>
                    </a:cubicBezTo>
                    <a:cubicBezTo>
                      <a:pt x="36" y="46"/>
                      <a:pt x="45" y="47"/>
                      <a:pt x="45" y="51"/>
                    </a:cubicBezTo>
                    <a:cubicBezTo>
                      <a:pt x="46" y="55"/>
                      <a:pt x="43" y="170"/>
                      <a:pt x="44" y="204"/>
                    </a:cubicBezTo>
                    <a:cubicBezTo>
                      <a:pt x="44" y="206"/>
                      <a:pt x="44" y="211"/>
                      <a:pt x="44" y="211"/>
                    </a:cubicBezTo>
                    <a:cubicBezTo>
                      <a:pt x="46" y="245"/>
                      <a:pt x="87" y="235"/>
                      <a:pt x="88" y="218"/>
                    </a:cubicBezTo>
                    <a:cubicBezTo>
                      <a:pt x="90" y="201"/>
                      <a:pt x="88" y="171"/>
                      <a:pt x="89" y="156"/>
                    </a:cubicBezTo>
                    <a:close/>
                  </a:path>
                </a:pathLst>
              </a:custGeom>
              <a:solidFill>
                <a:srgbClr val="5190C9"/>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29" name="Freeform 159">
                <a:extLst>
                  <a:ext uri="{FF2B5EF4-FFF2-40B4-BE49-F238E27FC236}">
                    <a16:creationId xmlns:a16="http://schemas.microsoft.com/office/drawing/2014/main" id="{3BC1D447-4F5B-36E9-16F6-E295D2145722}"/>
                  </a:ext>
                </a:extLst>
              </p:cNvPr>
              <p:cNvSpPr>
                <a:spLocks/>
              </p:cNvSpPr>
              <p:nvPr/>
            </p:nvSpPr>
            <p:spPr bwMode="gray">
              <a:xfrm>
                <a:off x="940" y="1139"/>
                <a:ext cx="266" cy="310"/>
              </a:xfrm>
              <a:custGeom>
                <a:avLst/>
                <a:gdLst>
                  <a:gd name="T0" fmla="*/ 192 w 198"/>
                  <a:gd name="T1" fmla="*/ 194 h 231"/>
                  <a:gd name="T2" fmla="*/ 169 w 198"/>
                  <a:gd name="T3" fmla="*/ 49 h 231"/>
                  <a:gd name="T4" fmla="*/ 143 w 198"/>
                  <a:gd name="T5" fmla="*/ 24 h 231"/>
                  <a:gd name="T6" fmla="*/ 100 w 198"/>
                  <a:gd name="T7" fmla="*/ 12 h 231"/>
                  <a:gd name="T8" fmla="*/ 60 w 198"/>
                  <a:gd name="T9" fmla="*/ 2 h 231"/>
                  <a:gd name="T10" fmla="*/ 30 w 198"/>
                  <a:gd name="T11" fmla="*/ 11 h 231"/>
                  <a:gd name="T12" fmla="*/ 4 w 198"/>
                  <a:gd name="T13" fmla="*/ 159 h 231"/>
                  <a:gd name="T14" fmla="*/ 36 w 198"/>
                  <a:gd name="T15" fmla="*/ 168 h 231"/>
                  <a:gd name="T16" fmla="*/ 54 w 198"/>
                  <a:gd name="T17" fmla="*/ 47 h 231"/>
                  <a:gd name="T18" fmla="*/ 53 w 198"/>
                  <a:gd name="T19" fmla="*/ 164 h 231"/>
                  <a:gd name="T20" fmla="*/ 62 w 198"/>
                  <a:gd name="T21" fmla="*/ 174 h 231"/>
                  <a:gd name="T22" fmla="*/ 113 w 198"/>
                  <a:gd name="T23" fmla="*/ 188 h 231"/>
                  <a:gd name="T24" fmla="*/ 140 w 198"/>
                  <a:gd name="T25" fmla="*/ 169 h 231"/>
                  <a:gd name="T26" fmla="*/ 140 w 198"/>
                  <a:gd name="T27" fmla="*/ 169 h 231"/>
                  <a:gd name="T28" fmla="*/ 138 w 198"/>
                  <a:gd name="T29" fmla="*/ 87 h 231"/>
                  <a:gd name="T30" fmla="*/ 136 w 198"/>
                  <a:gd name="T31" fmla="*/ 70 h 231"/>
                  <a:gd name="T32" fmla="*/ 136 w 198"/>
                  <a:gd name="T33" fmla="*/ 69 h 231"/>
                  <a:gd name="T34" fmla="*/ 136 w 198"/>
                  <a:gd name="T35" fmla="*/ 70 h 231"/>
                  <a:gd name="T36" fmla="*/ 138 w 198"/>
                  <a:gd name="T37" fmla="*/ 87 h 231"/>
                  <a:gd name="T38" fmla="*/ 159 w 198"/>
                  <a:gd name="T39" fmla="*/ 203 h 231"/>
                  <a:gd name="T40" fmla="*/ 192 w 198"/>
                  <a:gd name="T41" fmla="*/ 194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98" h="231">
                    <a:moveTo>
                      <a:pt x="192" y="194"/>
                    </a:moveTo>
                    <a:cubicBezTo>
                      <a:pt x="189" y="184"/>
                      <a:pt x="172" y="67"/>
                      <a:pt x="169" y="49"/>
                    </a:cubicBezTo>
                    <a:cubicBezTo>
                      <a:pt x="166" y="32"/>
                      <a:pt x="151" y="26"/>
                      <a:pt x="143" y="24"/>
                    </a:cubicBezTo>
                    <a:cubicBezTo>
                      <a:pt x="135" y="21"/>
                      <a:pt x="113" y="16"/>
                      <a:pt x="100" y="12"/>
                    </a:cubicBezTo>
                    <a:cubicBezTo>
                      <a:pt x="88" y="9"/>
                      <a:pt x="69" y="3"/>
                      <a:pt x="60" y="2"/>
                    </a:cubicBezTo>
                    <a:cubicBezTo>
                      <a:pt x="51" y="0"/>
                      <a:pt x="33" y="3"/>
                      <a:pt x="30" y="11"/>
                    </a:cubicBezTo>
                    <a:cubicBezTo>
                      <a:pt x="28" y="17"/>
                      <a:pt x="8" y="139"/>
                      <a:pt x="4" y="159"/>
                    </a:cubicBezTo>
                    <a:cubicBezTo>
                      <a:pt x="0" y="180"/>
                      <a:pt x="31" y="184"/>
                      <a:pt x="36" y="168"/>
                    </a:cubicBezTo>
                    <a:cubicBezTo>
                      <a:pt x="40" y="157"/>
                      <a:pt x="55" y="38"/>
                      <a:pt x="54" y="47"/>
                    </a:cubicBezTo>
                    <a:cubicBezTo>
                      <a:pt x="54" y="53"/>
                      <a:pt x="53" y="121"/>
                      <a:pt x="53" y="164"/>
                    </a:cubicBezTo>
                    <a:cubicBezTo>
                      <a:pt x="54" y="169"/>
                      <a:pt x="56" y="173"/>
                      <a:pt x="62" y="174"/>
                    </a:cubicBezTo>
                    <a:cubicBezTo>
                      <a:pt x="74" y="177"/>
                      <a:pt x="106" y="187"/>
                      <a:pt x="113" y="188"/>
                    </a:cubicBezTo>
                    <a:cubicBezTo>
                      <a:pt x="121" y="190"/>
                      <a:pt x="137" y="180"/>
                      <a:pt x="140" y="169"/>
                    </a:cubicBezTo>
                    <a:cubicBezTo>
                      <a:pt x="140" y="169"/>
                      <a:pt x="140" y="169"/>
                      <a:pt x="140" y="169"/>
                    </a:cubicBezTo>
                    <a:cubicBezTo>
                      <a:pt x="140" y="141"/>
                      <a:pt x="140" y="110"/>
                      <a:pt x="138" y="87"/>
                    </a:cubicBezTo>
                    <a:cubicBezTo>
                      <a:pt x="137" y="78"/>
                      <a:pt x="137" y="73"/>
                      <a:pt x="136" y="70"/>
                    </a:cubicBezTo>
                    <a:cubicBezTo>
                      <a:pt x="136" y="69"/>
                      <a:pt x="136" y="69"/>
                      <a:pt x="136" y="69"/>
                    </a:cubicBezTo>
                    <a:cubicBezTo>
                      <a:pt x="136" y="69"/>
                      <a:pt x="136" y="69"/>
                      <a:pt x="136" y="70"/>
                    </a:cubicBezTo>
                    <a:cubicBezTo>
                      <a:pt x="137" y="75"/>
                      <a:pt x="138" y="81"/>
                      <a:pt x="138" y="87"/>
                    </a:cubicBezTo>
                    <a:cubicBezTo>
                      <a:pt x="141" y="109"/>
                      <a:pt x="148" y="149"/>
                      <a:pt x="159" y="203"/>
                    </a:cubicBezTo>
                    <a:cubicBezTo>
                      <a:pt x="165" y="231"/>
                      <a:pt x="198" y="218"/>
                      <a:pt x="192" y="194"/>
                    </a:cubicBezTo>
                  </a:path>
                </a:pathLst>
              </a:custGeom>
              <a:solidFill>
                <a:srgbClr val="F8F8F8"/>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30" name="Freeform 160">
                <a:extLst>
                  <a:ext uri="{FF2B5EF4-FFF2-40B4-BE49-F238E27FC236}">
                    <a16:creationId xmlns:a16="http://schemas.microsoft.com/office/drawing/2014/main" id="{94109E1B-B5B7-E27E-7FE1-32F0AA06748F}"/>
                  </a:ext>
                </a:extLst>
              </p:cNvPr>
              <p:cNvSpPr>
                <a:spLocks/>
              </p:cNvSpPr>
              <p:nvPr/>
            </p:nvSpPr>
            <p:spPr bwMode="gray">
              <a:xfrm>
                <a:off x="1026" y="1122"/>
                <a:ext cx="88" cy="55"/>
              </a:xfrm>
              <a:custGeom>
                <a:avLst/>
                <a:gdLst>
                  <a:gd name="T0" fmla="*/ 29 w 66"/>
                  <a:gd name="T1" fmla="*/ 39 h 41"/>
                  <a:gd name="T2" fmla="*/ 9 w 66"/>
                  <a:gd name="T3" fmla="*/ 23 h 41"/>
                  <a:gd name="T4" fmla="*/ 15 w 66"/>
                  <a:gd name="T5" fmla="*/ 13 h 41"/>
                  <a:gd name="T6" fmla="*/ 53 w 66"/>
                  <a:gd name="T7" fmla="*/ 16 h 41"/>
                  <a:gd name="T8" fmla="*/ 57 w 66"/>
                  <a:gd name="T9" fmla="*/ 30 h 41"/>
                  <a:gd name="T10" fmla="*/ 29 w 66"/>
                  <a:gd name="T11" fmla="*/ 39 h 41"/>
                </a:gdLst>
                <a:ahLst/>
                <a:cxnLst>
                  <a:cxn ang="0">
                    <a:pos x="T0" y="T1"/>
                  </a:cxn>
                  <a:cxn ang="0">
                    <a:pos x="T2" y="T3"/>
                  </a:cxn>
                  <a:cxn ang="0">
                    <a:pos x="T4" y="T5"/>
                  </a:cxn>
                  <a:cxn ang="0">
                    <a:pos x="T6" y="T7"/>
                  </a:cxn>
                  <a:cxn ang="0">
                    <a:pos x="T8" y="T9"/>
                  </a:cxn>
                  <a:cxn ang="0">
                    <a:pos x="T10" y="T11"/>
                  </a:cxn>
                </a:cxnLst>
                <a:rect l="0" t="0" r="r" b="b"/>
                <a:pathLst>
                  <a:path w="66" h="41">
                    <a:moveTo>
                      <a:pt x="29" y="39"/>
                    </a:moveTo>
                    <a:cubicBezTo>
                      <a:pt x="14" y="37"/>
                      <a:pt x="0" y="25"/>
                      <a:pt x="9" y="23"/>
                    </a:cubicBezTo>
                    <a:cubicBezTo>
                      <a:pt x="16" y="21"/>
                      <a:pt x="13" y="16"/>
                      <a:pt x="15" y="13"/>
                    </a:cubicBezTo>
                    <a:cubicBezTo>
                      <a:pt x="18" y="10"/>
                      <a:pt x="53" y="0"/>
                      <a:pt x="53" y="16"/>
                    </a:cubicBezTo>
                    <a:cubicBezTo>
                      <a:pt x="53" y="21"/>
                      <a:pt x="47" y="25"/>
                      <a:pt x="57" y="30"/>
                    </a:cubicBezTo>
                    <a:cubicBezTo>
                      <a:pt x="66" y="33"/>
                      <a:pt x="46" y="41"/>
                      <a:pt x="29" y="39"/>
                    </a:cubicBez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131" name="Oval 161">
                <a:extLst>
                  <a:ext uri="{FF2B5EF4-FFF2-40B4-BE49-F238E27FC236}">
                    <a16:creationId xmlns:a16="http://schemas.microsoft.com/office/drawing/2014/main" id="{8ED29284-321B-BF09-8E5F-032F6F9B70EE}"/>
                  </a:ext>
                </a:extLst>
              </p:cNvPr>
              <p:cNvSpPr>
                <a:spLocks noChangeArrowheads="1"/>
              </p:cNvSpPr>
              <p:nvPr/>
            </p:nvSpPr>
            <p:spPr bwMode="gray">
              <a:xfrm flipH="1">
                <a:off x="1014" y="1053"/>
                <a:ext cx="106" cy="105"/>
              </a:xfrm>
              <a:prstGeom prst="ellipse">
                <a:avLst/>
              </a:prstGeom>
              <a:solidFill>
                <a:schemeClr val="bg1"/>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32" name="Freeform 162">
                <a:extLst>
                  <a:ext uri="{FF2B5EF4-FFF2-40B4-BE49-F238E27FC236}">
                    <a16:creationId xmlns:a16="http://schemas.microsoft.com/office/drawing/2014/main" id="{8FA494D0-AF23-D694-D5ED-0786CA73CE05}"/>
                  </a:ext>
                </a:extLst>
              </p:cNvPr>
              <p:cNvSpPr>
                <a:spLocks/>
              </p:cNvSpPr>
              <p:nvPr/>
            </p:nvSpPr>
            <p:spPr bwMode="gray">
              <a:xfrm>
                <a:off x="1043" y="1166"/>
                <a:ext cx="32" cy="153"/>
              </a:xfrm>
              <a:custGeom>
                <a:avLst/>
                <a:gdLst>
                  <a:gd name="T0" fmla="*/ 0 w 55"/>
                  <a:gd name="T1" fmla="*/ 0 h 265"/>
                  <a:gd name="T2" fmla="*/ 14 w 55"/>
                  <a:gd name="T3" fmla="*/ 22 h 265"/>
                  <a:gd name="T4" fmla="*/ 5 w 55"/>
                  <a:gd name="T5" fmla="*/ 239 h 265"/>
                  <a:gd name="T6" fmla="*/ 29 w 55"/>
                  <a:gd name="T7" fmla="*/ 265 h 265"/>
                  <a:gd name="T8" fmla="*/ 52 w 55"/>
                  <a:gd name="T9" fmla="*/ 253 h 265"/>
                  <a:gd name="T10" fmla="*/ 38 w 55"/>
                  <a:gd name="T11" fmla="*/ 29 h 265"/>
                  <a:gd name="T12" fmla="*/ 55 w 55"/>
                  <a:gd name="T13" fmla="*/ 15 h 265"/>
                  <a:gd name="T14" fmla="*/ 0 w 55"/>
                  <a:gd name="T15" fmla="*/ 0 h 26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265">
                    <a:moveTo>
                      <a:pt x="0" y="0"/>
                    </a:moveTo>
                    <a:lnTo>
                      <a:pt x="14" y="22"/>
                    </a:lnTo>
                    <a:lnTo>
                      <a:pt x="5" y="239"/>
                    </a:lnTo>
                    <a:lnTo>
                      <a:pt x="29" y="265"/>
                    </a:lnTo>
                    <a:lnTo>
                      <a:pt x="52" y="253"/>
                    </a:lnTo>
                    <a:lnTo>
                      <a:pt x="38" y="29"/>
                    </a:lnTo>
                    <a:lnTo>
                      <a:pt x="55" y="15"/>
                    </a:lnTo>
                    <a:lnTo>
                      <a:pt x="0" y="0"/>
                    </a:lnTo>
                    <a:close/>
                  </a:path>
                </a:pathLst>
              </a:custGeom>
              <a:solidFill>
                <a:srgbClr val="5190C9"/>
              </a:solidFill>
              <a:ln>
                <a:noFill/>
              </a:ln>
              <a:effectLst/>
              <a:extLst>
                <a:ext uri="{91240B29-F687-4F45-9708-019B960494DF}">
                  <a14:hiddenLine xmlns:a14="http://schemas.microsoft.com/office/drawing/2010/main" w="6350" cap="flat" cmpd="sng">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grpSp>
      </p:grpSp>
      <p:grpSp>
        <p:nvGrpSpPr>
          <p:cNvPr id="142" name="Group 141">
            <a:extLst>
              <a:ext uri="{FF2B5EF4-FFF2-40B4-BE49-F238E27FC236}">
                <a16:creationId xmlns:a16="http://schemas.microsoft.com/office/drawing/2014/main" id="{E5D72A1F-568C-A7B8-765B-CB209BC56299}"/>
              </a:ext>
            </a:extLst>
          </p:cNvPr>
          <p:cNvGrpSpPr/>
          <p:nvPr/>
        </p:nvGrpSpPr>
        <p:grpSpPr>
          <a:xfrm>
            <a:off x="1870301" y="3005157"/>
            <a:ext cx="237954" cy="336536"/>
            <a:chOff x="1878473" y="1865266"/>
            <a:chExt cx="464746" cy="657287"/>
          </a:xfrm>
        </p:grpSpPr>
        <p:grpSp>
          <p:nvGrpSpPr>
            <p:cNvPr id="143" name="Group 399">
              <a:extLst>
                <a:ext uri="{FF2B5EF4-FFF2-40B4-BE49-F238E27FC236}">
                  <a16:creationId xmlns:a16="http://schemas.microsoft.com/office/drawing/2014/main" id="{51B8D3B6-8E79-A3B9-1234-BA033C0883F8}"/>
                </a:ext>
              </a:extLst>
            </p:cNvPr>
            <p:cNvGrpSpPr>
              <a:grpSpLocks/>
            </p:cNvGrpSpPr>
            <p:nvPr/>
          </p:nvGrpSpPr>
          <p:grpSpPr bwMode="auto">
            <a:xfrm>
              <a:off x="2114984" y="1865266"/>
              <a:ext cx="228235" cy="657287"/>
              <a:chOff x="1608" y="2774"/>
              <a:chExt cx="240" cy="638"/>
            </a:xfrm>
          </p:grpSpPr>
          <p:sp>
            <p:nvSpPr>
              <p:cNvPr id="150" name="Freeform 400">
                <a:extLst>
                  <a:ext uri="{FF2B5EF4-FFF2-40B4-BE49-F238E27FC236}">
                    <a16:creationId xmlns:a16="http://schemas.microsoft.com/office/drawing/2014/main" id="{E9245D23-9885-98F8-5E26-756175272EE7}"/>
                  </a:ext>
                </a:extLst>
              </p:cNvPr>
              <p:cNvSpPr>
                <a:spLocks/>
              </p:cNvSpPr>
              <p:nvPr/>
            </p:nvSpPr>
            <p:spPr bwMode="gray">
              <a:xfrm>
                <a:off x="1668" y="3065"/>
                <a:ext cx="124" cy="347"/>
              </a:xfrm>
              <a:custGeom>
                <a:avLst/>
                <a:gdLst>
                  <a:gd name="T0" fmla="*/ 81 w 92"/>
                  <a:gd name="T1" fmla="*/ 2 h 256"/>
                  <a:gd name="T2" fmla="*/ 81 w 92"/>
                  <a:gd name="T3" fmla="*/ 2 h 256"/>
                  <a:gd name="T4" fmla="*/ 4 w 92"/>
                  <a:gd name="T5" fmla="*/ 0 h 256"/>
                  <a:gd name="T6" fmla="*/ 1 w 92"/>
                  <a:gd name="T7" fmla="*/ 29 h 256"/>
                  <a:gd name="T8" fmla="*/ 11 w 92"/>
                  <a:gd name="T9" fmla="*/ 216 h 256"/>
                  <a:gd name="T10" fmla="*/ 45 w 92"/>
                  <a:gd name="T11" fmla="*/ 215 h 256"/>
                  <a:gd name="T12" fmla="*/ 42 w 92"/>
                  <a:gd name="T13" fmla="*/ 54 h 256"/>
                  <a:gd name="T14" fmla="*/ 33 w 92"/>
                  <a:gd name="T15" fmla="*/ 42 h 256"/>
                  <a:gd name="T16" fmla="*/ 42 w 92"/>
                  <a:gd name="T17" fmla="*/ 54 h 256"/>
                  <a:gd name="T18" fmla="*/ 45 w 92"/>
                  <a:gd name="T19" fmla="*/ 215 h 256"/>
                  <a:gd name="T20" fmla="*/ 45 w 92"/>
                  <a:gd name="T21" fmla="*/ 222 h 256"/>
                  <a:gd name="T22" fmla="*/ 82 w 92"/>
                  <a:gd name="T23" fmla="*/ 229 h 256"/>
                  <a:gd name="T24" fmla="*/ 87 w 92"/>
                  <a:gd name="T25" fmla="*/ 52 h 256"/>
                  <a:gd name="T26" fmla="*/ 81 w 92"/>
                  <a:gd name="T27" fmla="*/ 2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2" h="256">
                    <a:moveTo>
                      <a:pt x="81" y="2"/>
                    </a:moveTo>
                    <a:cubicBezTo>
                      <a:pt x="81" y="3"/>
                      <a:pt x="81" y="3"/>
                      <a:pt x="81" y="2"/>
                    </a:cubicBezTo>
                    <a:cubicBezTo>
                      <a:pt x="78" y="13"/>
                      <a:pt x="3" y="5"/>
                      <a:pt x="4" y="0"/>
                    </a:cubicBezTo>
                    <a:cubicBezTo>
                      <a:pt x="0" y="18"/>
                      <a:pt x="0" y="25"/>
                      <a:pt x="1" y="29"/>
                    </a:cubicBezTo>
                    <a:cubicBezTo>
                      <a:pt x="3" y="48"/>
                      <a:pt x="11" y="129"/>
                      <a:pt x="11" y="216"/>
                    </a:cubicBezTo>
                    <a:cubicBezTo>
                      <a:pt x="11" y="239"/>
                      <a:pt x="44" y="235"/>
                      <a:pt x="45" y="215"/>
                    </a:cubicBezTo>
                    <a:cubicBezTo>
                      <a:pt x="44" y="181"/>
                      <a:pt x="43" y="58"/>
                      <a:pt x="42" y="54"/>
                    </a:cubicBezTo>
                    <a:cubicBezTo>
                      <a:pt x="42" y="50"/>
                      <a:pt x="33" y="49"/>
                      <a:pt x="33" y="42"/>
                    </a:cubicBezTo>
                    <a:cubicBezTo>
                      <a:pt x="33" y="49"/>
                      <a:pt x="42" y="50"/>
                      <a:pt x="42" y="54"/>
                    </a:cubicBezTo>
                    <a:cubicBezTo>
                      <a:pt x="43" y="58"/>
                      <a:pt x="44" y="181"/>
                      <a:pt x="45" y="215"/>
                    </a:cubicBezTo>
                    <a:cubicBezTo>
                      <a:pt x="45" y="217"/>
                      <a:pt x="45" y="222"/>
                      <a:pt x="45" y="222"/>
                    </a:cubicBezTo>
                    <a:cubicBezTo>
                      <a:pt x="47" y="256"/>
                      <a:pt x="82" y="246"/>
                      <a:pt x="82" y="229"/>
                    </a:cubicBezTo>
                    <a:cubicBezTo>
                      <a:pt x="82" y="161"/>
                      <a:pt x="84" y="67"/>
                      <a:pt x="87" y="52"/>
                    </a:cubicBezTo>
                    <a:cubicBezTo>
                      <a:pt x="92" y="27"/>
                      <a:pt x="83" y="5"/>
                      <a:pt x="81" y="2"/>
                    </a:cubicBezTo>
                    <a:close/>
                  </a:path>
                </a:pathLst>
              </a:custGeom>
              <a:solidFill>
                <a:schemeClr val="bg1">
                  <a:lumMod val="65000"/>
                </a:schemeClr>
              </a:solidFill>
              <a:ln w="6350" cap="flat" cmpd="sng">
                <a:solidFill>
                  <a:srgbClr val="5F5F5F"/>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51" name="Freeform 401">
                <a:extLst>
                  <a:ext uri="{FF2B5EF4-FFF2-40B4-BE49-F238E27FC236}">
                    <a16:creationId xmlns:a16="http://schemas.microsoft.com/office/drawing/2014/main" id="{EBE46FA5-4030-A187-B5DE-C4AA1736B14B}"/>
                  </a:ext>
                </a:extLst>
              </p:cNvPr>
              <p:cNvSpPr>
                <a:spLocks noEditPoints="1"/>
              </p:cNvSpPr>
              <p:nvPr/>
            </p:nvSpPr>
            <p:spPr bwMode="gray">
              <a:xfrm>
                <a:off x="1608" y="2862"/>
                <a:ext cx="240" cy="291"/>
              </a:xfrm>
              <a:custGeom>
                <a:avLst/>
                <a:gdLst>
                  <a:gd name="T0" fmla="*/ 172 w 177"/>
                  <a:gd name="T1" fmla="*/ 191 h 215"/>
                  <a:gd name="T2" fmla="*/ 151 w 177"/>
                  <a:gd name="T3" fmla="*/ 43 h 215"/>
                  <a:gd name="T4" fmla="*/ 125 w 177"/>
                  <a:gd name="T5" fmla="*/ 18 h 215"/>
                  <a:gd name="T6" fmla="*/ 91 w 177"/>
                  <a:gd name="T7" fmla="*/ 9 h 215"/>
                  <a:gd name="T8" fmla="*/ 61 w 177"/>
                  <a:gd name="T9" fmla="*/ 1 h 215"/>
                  <a:gd name="T10" fmla="*/ 31 w 177"/>
                  <a:gd name="T11" fmla="*/ 11 h 215"/>
                  <a:gd name="T12" fmla="*/ 4 w 177"/>
                  <a:gd name="T13" fmla="*/ 156 h 215"/>
                  <a:gd name="T14" fmla="*/ 26 w 177"/>
                  <a:gd name="T15" fmla="*/ 165 h 215"/>
                  <a:gd name="T16" fmla="*/ 41 w 177"/>
                  <a:gd name="T17" fmla="*/ 69 h 215"/>
                  <a:gd name="T18" fmla="*/ 49 w 177"/>
                  <a:gd name="T19" fmla="*/ 84 h 215"/>
                  <a:gd name="T20" fmla="*/ 48 w 177"/>
                  <a:gd name="T21" fmla="*/ 150 h 215"/>
                  <a:gd name="T22" fmla="*/ 58 w 177"/>
                  <a:gd name="T23" fmla="*/ 161 h 215"/>
                  <a:gd name="T24" fmla="*/ 102 w 177"/>
                  <a:gd name="T25" fmla="*/ 172 h 215"/>
                  <a:gd name="T26" fmla="*/ 125 w 177"/>
                  <a:gd name="T27" fmla="*/ 152 h 215"/>
                  <a:gd name="T28" fmla="*/ 127 w 177"/>
                  <a:gd name="T29" fmla="*/ 66 h 215"/>
                  <a:gd name="T30" fmla="*/ 129 w 177"/>
                  <a:gd name="T31" fmla="*/ 84 h 215"/>
                  <a:gd name="T32" fmla="*/ 150 w 177"/>
                  <a:gd name="T33" fmla="*/ 200 h 215"/>
                  <a:gd name="T34" fmla="*/ 172 w 177"/>
                  <a:gd name="T35" fmla="*/ 191 h 215"/>
                  <a:gd name="T36" fmla="*/ 43 w 177"/>
                  <a:gd name="T37" fmla="*/ 55 h 215"/>
                  <a:gd name="T38" fmla="*/ 45 w 177"/>
                  <a:gd name="T39" fmla="*/ 44 h 215"/>
                  <a:gd name="T40" fmla="*/ 44 w 177"/>
                  <a:gd name="T41" fmla="*/ 54 h 215"/>
                  <a:gd name="T42" fmla="*/ 44 w 177"/>
                  <a:gd name="T43" fmla="*/ 53 h 215"/>
                  <a:gd name="T44" fmla="*/ 43 w 177"/>
                  <a:gd name="T45" fmla="*/ 55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77" h="215">
                    <a:moveTo>
                      <a:pt x="172" y="191"/>
                    </a:moveTo>
                    <a:cubicBezTo>
                      <a:pt x="168" y="170"/>
                      <a:pt x="154" y="61"/>
                      <a:pt x="151" y="43"/>
                    </a:cubicBezTo>
                    <a:cubicBezTo>
                      <a:pt x="148" y="26"/>
                      <a:pt x="133" y="21"/>
                      <a:pt x="125" y="18"/>
                    </a:cubicBezTo>
                    <a:cubicBezTo>
                      <a:pt x="118" y="16"/>
                      <a:pt x="104" y="13"/>
                      <a:pt x="91" y="9"/>
                    </a:cubicBezTo>
                    <a:cubicBezTo>
                      <a:pt x="80" y="6"/>
                      <a:pt x="70" y="3"/>
                      <a:pt x="61" y="1"/>
                    </a:cubicBezTo>
                    <a:cubicBezTo>
                      <a:pt x="52" y="0"/>
                      <a:pt x="34" y="3"/>
                      <a:pt x="31" y="11"/>
                    </a:cubicBezTo>
                    <a:cubicBezTo>
                      <a:pt x="30" y="16"/>
                      <a:pt x="9" y="136"/>
                      <a:pt x="4" y="156"/>
                    </a:cubicBezTo>
                    <a:cubicBezTo>
                      <a:pt x="0" y="175"/>
                      <a:pt x="22" y="179"/>
                      <a:pt x="26" y="165"/>
                    </a:cubicBezTo>
                    <a:cubicBezTo>
                      <a:pt x="28" y="158"/>
                      <a:pt x="37" y="103"/>
                      <a:pt x="41" y="69"/>
                    </a:cubicBezTo>
                    <a:cubicBezTo>
                      <a:pt x="42" y="75"/>
                      <a:pt x="44" y="80"/>
                      <a:pt x="49" y="84"/>
                    </a:cubicBezTo>
                    <a:cubicBezTo>
                      <a:pt x="52" y="99"/>
                      <a:pt x="54" y="118"/>
                      <a:pt x="48" y="150"/>
                    </a:cubicBezTo>
                    <a:cubicBezTo>
                      <a:pt x="48" y="155"/>
                      <a:pt x="52" y="160"/>
                      <a:pt x="58" y="161"/>
                    </a:cubicBezTo>
                    <a:cubicBezTo>
                      <a:pt x="70" y="163"/>
                      <a:pt x="95" y="170"/>
                      <a:pt x="102" y="172"/>
                    </a:cubicBezTo>
                    <a:cubicBezTo>
                      <a:pt x="111" y="173"/>
                      <a:pt x="129" y="161"/>
                      <a:pt x="125" y="152"/>
                    </a:cubicBezTo>
                    <a:cubicBezTo>
                      <a:pt x="114" y="132"/>
                      <a:pt x="125" y="78"/>
                      <a:pt x="127" y="66"/>
                    </a:cubicBezTo>
                    <a:cubicBezTo>
                      <a:pt x="127" y="66"/>
                      <a:pt x="129" y="78"/>
                      <a:pt x="129" y="84"/>
                    </a:cubicBezTo>
                    <a:cubicBezTo>
                      <a:pt x="132" y="106"/>
                      <a:pt x="140" y="146"/>
                      <a:pt x="150" y="200"/>
                    </a:cubicBezTo>
                    <a:cubicBezTo>
                      <a:pt x="153" y="215"/>
                      <a:pt x="177" y="214"/>
                      <a:pt x="172" y="191"/>
                    </a:cubicBezTo>
                    <a:close/>
                    <a:moveTo>
                      <a:pt x="43" y="55"/>
                    </a:moveTo>
                    <a:cubicBezTo>
                      <a:pt x="45" y="47"/>
                      <a:pt x="45" y="42"/>
                      <a:pt x="45" y="44"/>
                    </a:cubicBezTo>
                    <a:cubicBezTo>
                      <a:pt x="44" y="47"/>
                      <a:pt x="44" y="51"/>
                      <a:pt x="44" y="54"/>
                    </a:cubicBezTo>
                    <a:cubicBezTo>
                      <a:pt x="44" y="53"/>
                      <a:pt x="44" y="53"/>
                      <a:pt x="44" y="53"/>
                    </a:cubicBezTo>
                    <a:cubicBezTo>
                      <a:pt x="44" y="54"/>
                      <a:pt x="44" y="55"/>
                      <a:pt x="43" y="55"/>
                    </a:cubicBezTo>
                    <a:close/>
                  </a:path>
                </a:pathLst>
              </a:custGeom>
              <a:solidFill>
                <a:schemeClr val="accent3">
                  <a:lumMod val="20000"/>
                  <a:lumOff val="80000"/>
                </a:schemeClr>
              </a:solidFill>
              <a:ln w="6350" cap="flat" cmpd="sng">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52" name="Freeform 402">
                <a:extLst>
                  <a:ext uri="{FF2B5EF4-FFF2-40B4-BE49-F238E27FC236}">
                    <a16:creationId xmlns:a16="http://schemas.microsoft.com/office/drawing/2014/main" id="{4917789E-B3BA-8912-2081-E57A173199B9}"/>
                  </a:ext>
                </a:extLst>
              </p:cNvPr>
              <p:cNvSpPr>
                <a:spLocks/>
              </p:cNvSpPr>
              <p:nvPr/>
            </p:nvSpPr>
            <p:spPr bwMode="gray">
              <a:xfrm>
                <a:off x="1699" y="2877"/>
                <a:ext cx="61" cy="71"/>
              </a:xfrm>
              <a:custGeom>
                <a:avLst/>
                <a:gdLst>
                  <a:gd name="T0" fmla="*/ 0 w 45"/>
                  <a:gd name="T1" fmla="*/ 0 h 52"/>
                  <a:gd name="T2" fmla="*/ 3 w 45"/>
                  <a:gd name="T3" fmla="*/ 52 h 52"/>
                  <a:gd name="T4" fmla="*/ 45 w 45"/>
                  <a:gd name="T5" fmla="*/ 7 h 52"/>
                  <a:gd name="T6" fmla="*/ 0 w 45"/>
                  <a:gd name="T7" fmla="*/ 0 h 52"/>
                </a:gdLst>
                <a:ahLst/>
                <a:cxnLst>
                  <a:cxn ang="0">
                    <a:pos x="T0" y="T1"/>
                  </a:cxn>
                  <a:cxn ang="0">
                    <a:pos x="T2" y="T3"/>
                  </a:cxn>
                  <a:cxn ang="0">
                    <a:pos x="T4" y="T5"/>
                  </a:cxn>
                  <a:cxn ang="0">
                    <a:pos x="T6" y="T7"/>
                  </a:cxn>
                </a:cxnLst>
                <a:rect l="0" t="0" r="r" b="b"/>
                <a:pathLst>
                  <a:path w="45" h="52">
                    <a:moveTo>
                      <a:pt x="0" y="0"/>
                    </a:moveTo>
                    <a:cubicBezTo>
                      <a:pt x="3" y="52"/>
                      <a:pt x="3" y="52"/>
                      <a:pt x="3" y="52"/>
                    </a:cubicBezTo>
                    <a:cubicBezTo>
                      <a:pt x="6" y="40"/>
                      <a:pt x="45" y="7"/>
                      <a:pt x="45" y="7"/>
                    </a:cubicBezTo>
                    <a:lnTo>
                      <a:pt x="0" y="0"/>
                    </a:ln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153" name="Freeform 403">
                <a:extLst>
                  <a:ext uri="{FF2B5EF4-FFF2-40B4-BE49-F238E27FC236}">
                    <a16:creationId xmlns:a16="http://schemas.microsoft.com/office/drawing/2014/main" id="{FBC6AE67-70F6-3C93-282A-328B32ADF11A}"/>
                  </a:ext>
                </a:extLst>
              </p:cNvPr>
              <p:cNvSpPr>
                <a:spLocks/>
              </p:cNvSpPr>
              <p:nvPr/>
            </p:nvSpPr>
            <p:spPr bwMode="gray">
              <a:xfrm>
                <a:off x="1691" y="2847"/>
                <a:ext cx="78" cy="48"/>
              </a:xfrm>
              <a:custGeom>
                <a:avLst/>
                <a:gdLst>
                  <a:gd name="T0" fmla="*/ 26 w 58"/>
                  <a:gd name="T1" fmla="*/ 34 h 35"/>
                  <a:gd name="T2" fmla="*/ 9 w 58"/>
                  <a:gd name="T3" fmla="*/ 20 h 35"/>
                  <a:gd name="T4" fmla="*/ 14 w 58"/>
                  <a:gd name="T5" fmla="*/ 11 h 35"/>
                  <a:gd name="T6" fmla="*/ 47 w 58"/>
                  <a:gd name="T7" fmla="*/ 14 h 35"/>
                  <a:gd name="T8" fmla="*/ 50 w 58"/>
                  <a:gd name="T9" fmla="*/ 25 h 35"/>
                  <a:gd name="T10" fmla="*/ 26 w 58"/>
                  <a:gd name="T11" fmla="*/ 34 h 35"/>
                </a:gdLst>
                <a:ahLst/>
                <a:cxnLst>
                  <a:cxn ang="0">
                    <a:pos x="T0" y="T1"/>
                  </a:cxn>
                  <a:cxn ang="0">
                    <a:pos x="T2" y="T3"/>
                  </a:cxn>
                  <a:cxn ang="0">
                    <a:pos x="T4" y="T5"/>
                  </a:cxn>
                  <a:cxn ang="0">
                    <a:pos x="T6" y="T7"/>
                  </a:cxn>
                  <a:cxn ang="0">
                    <a:pos x="T8" y="T9"/>
                  </a:cxn>
                  <a:cxn ang="0">
                    <a:pos x="T10" y="T11"/>
                  </a:cxn>
                </a:cxnLst>
                <a:rect l="0" t="0" r="r" b="b"/>
                <a:pathLst>
                  <a:path w="58" h="35">
                    <a:moveTo>
                      <a:pt x="26" y="34"/>
                    </a:moveTo>
                    <a:cubicBezTo>
                      <a:pt x="12" y="32"/>
                      <a:pt x="0" y="22"/>
                      <a:pt x="9" y="20"/>
                    </a:cubicBezTo>
                    <a:cubicBezTo>
                      <a:pt x="15" y="18"/>
                      <a:pt x="12" y="13"/>
                      <a:pt x="14" y="11"/>
                    </a:cubicBezTo>
                    <a:cubicBezTo>
                      <a:pt x="16" y="8"/>
                      <a:pt x="47" y="0"/>
                      <a:pt x="47" y="14"/>
                    </a:cubicBezTo>
                    <a:cubicBezTo>
                      <a:pt x="47" y="18"/>
                      <a:pt x="42" y="22"/>
                      <a:pt x="50" y="25"/>
                    </a:cubicBezTo>
                    <a:cubicBezTo>
                      <a:pt x="58" y="29"/>
                      <a:pt x="40" y="35"/>
                      <a:pt x="26" y="34"/>
                    </a:cubicBez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154" name="Freeform 404">
                <a:extLst>
                  <a:ext uri="{FF2B5EF4-FFF2-40B4-BE49-F238E27FC236}">
                    <a16:creationId xmlns:a16="http://schemas.microsoft.com/office/drawing/2014/main" id="{ACD89C4D-346F-539C-9DBB-70B1E5FC5EB9}"/>
                  </a:ext>
                </a:extLst>
              </p:cNvPr>
              <p:cNvSpPr>
                <a:spLocks/>
              </p:cNvSpPr>
              <p:nvPr/>
            </p:nvSpPr>
            <p:spPr bwMode="gray">
              <a:xfrm>
                <a:off x="1679" y="2781"/>
                <a:ext cx="98" cy="99"/>
              </a:xfrm>
              <a:custGeom>
                <a:avLst/>
                <a:gdLst>
                  <a:gd name="T0" fmla="*/ 35 w 73"/>
                  <a:gd name="T1" fmla="*/ 1 h 73"/>
                  <a:gd name="T2" fmla="*/ 0 w 73"/>
                  <a:gd name="T3" fmla="*/ 38 h 73"/>
                  <a:gd name="T4" fmla="*/ 38 w 73"/>
                  <a:gd name="T5" fmla="*/ 72 h 73"/>
                  <a:gd name="T6" fmla="*/ 72 w 73"/>
                  <a:gd name="T7" fmla="*/ 35 h 73"/>
                  <a:gd name="T8" fmla="*/ 35 w 73"/>
                  <a:gd name="T9" fmla="*/ 1 h 73"/>
                </a:gdLst>
                <a:ahLst/>
                <a:cxnLst>
                  <a:cxn ang="0">
                    <a:pos x="T0" y="T1"/>
                  </a:cxn>
                  <a:cxn ang="0">
                    <a:pos x="T2" y="T3"/>
                  </a:cxn>
                  <a:cxn ang="0">
                    <a:pos x="T4" y="T5"/>
                  </a:cxn>
                  <a:cxn ang="0">
                    <a:pos x="T6" y="T7"/>
                  </a:cxn>
                  <a:cxn ang="0">
                    <a:pos x="T8" y="T9"/>
                  </a:cxn>
                </a:cxnLst>
                <a:rect l="0" t="0" r="r" b="b"/>
                <a:pathLst>
                  <a:path w="73" h="73">
                    <a:moveTo>
                      <a:pt x="35" y="1"/>
                    </a:moveTo>
                    <a:cubicBezTo>
                      <a:pt x="15" y="2"/>
                      <a:pt x="0" y="19"/>
                      <a:pt x="0" y="38"/>
                    </a:cubicBezTo>
                    <a:cubicBezTo>
                      <a:pt x="1" y="58"/>
                      <a:pt x="18" y="73"/>
                      <a:pt x="38" y="72"/>
                    </a:cubicBezTo>
                    <a:cubicBezTo>
                      <a:pt x="58" y="71"/>
                      <a:pt x="73" y="55"/>
                      <a:pt x="72" y="35"/>
                    </a:cubicBezTo>
                    <a:cubicBezTo>
                      <a:pt x="71" y="16"/>
                      <a:pt x="54" y="0"/>
                      <a:pt x="35" y="1"/>
                    </a:cubicBezTo>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155" name="Freeform 405">
                <a:extLst>
                  <a:ext uri="{FF2B5EF4-FFF2-40B4-BE49-F238E27FC236}">
                    <a16:creationId xmlns:a16="http://schemas.microsoft.com/office/drawing/2014/main" id="{F3CC56C7-5D4A-4172-96F5-F00FEA7CA65E}"/>
                  </a:ext>
                </a:extLst>
              </p:cNvPr>
              <p:cNvSpPr>
                <a:spLocks/>
              </p:cNvSpPr>
              <p:nvPr/>
            </p:nvSpPr>
            <p:spPr bwMode="gray">
              <a:xfrm>
                <a:off x="1679" y="2781"/>
                <a:ext cx="98" cy="99"/>
              </a:xfrm>
              <a:custGeom>
                <a:avLst/>
                <a:gdLst>
                  <a:gd name="T0" fmla="*/ 35 w 73"/>
                  <a:gd name="T1" fmla="*/ 1 h 73"/>
                  <a:gd name="T2" fmla="*/ 0 w 73"/>
                  <a:gd name="T3" fmla="*/ 38 h 73"/>
                  <a:gd name="T4" fmla="*/ 38 w 73"/>
                  <a:gd name="T5" fmla="*/ 72 h 73"/>
                  <a:gd name="T6" fmla="*/ 72 w 73"/>
                  <a:gd name="T7" fmla="*/ 35 h 73"/>
                  <a:gd name="T8" fmla="*/ 35 w 73"/>
                  <a:gd name="T9" fmla="*/ 1 h 73"/>
                </a:gdLst>
                <a:ahLst/>
                <a:cxnLst>
                  <a:cxn ang="0">
                    <a:pos x="T0" y="T1"/>
                  </a:cxn>
                  <a:cxn ang="0">
                    <a:pos x="T2" y="T3"/>
                  </a:cxn>
                  <a:cxn ang="0">
                    <a:pos x="T4" y="T5"/>
                  </a:cxn>
                  <a:cxn ang="0">
                    <a:pos x="T6" y="T7"/>
                  </a:cxn>
                  <a:cxn ang="0">
                    <a:pos x="T8" y="T9"/>
                  </a:cxn>
                </a:cxnLst>
                <a:rect l="0" t="0" r="r" b="b"/>
                <a:pathLst>
                  <a:path w="73" h="73">
                    <a:moveTo>
                      <a:pt x="35" y="1"/>
                    </a:moveTo>
                    <a:cubicBezTo>
                      <a:pt x="15" y="2"/>
                      <a:pt x="0" y="19"/>
                      <a:pt x="0" y="38"/>
                    </a:cubicBezTo>
                    <a:cubicBezTo>
                      <a:pt x="1" y="58"/>
                      <a:pt x="18" y="73"/>
                      <a:pt x="38" y="72"/>
                    </a:cubicBezTo>
                    <a:cubicBezTo>
                      <a:pt x="58" y="71"/>
                      <a:pt x="73" y="55"/>
                      <a:pt x="72" y="35"/>
                    </a:cubicBezTo>
                    <a:cubicBezTo>
                      <a:pt x="71" y="16"/>
                      <a:pt x="54" y="0"/>
                      <a:pt x="35" y="1"/>
                    </a:cubicBezTo>
                  </a:path>
                </a:pathLst>
              </a:custGeom>
              <a:noFill/>
              <a:ln w="6350" cap="flat" cmpd="sng">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fi-FI" sz="1013"/>
              </a:p>
            </p:txBody>
          </p:sp>
          <p:sp>
            <p:nvSpPr>
              <p:cNvPr id="156" name="Freeform 406">
                <a:extLst>
                  <a:ext uri="{FF2B5EF4-FFF2-40B4-BE49-F238E27FC236}">
                    <a16:creationId xmlns:a16="http://schemas.microsoft.com/office/drawing/2014/main" id="{088C0FBA-2715-CD24-DCFC-F8073BD8F2AF}"/>
                  </a:ext>
                </a:extLst>
              </p:cNvPr>
              <p:cNvSpPr>
                <a:spLocks/>
              </p:cNvSpPr>
              <p:nvPr/>
            </p:nvSpPr>
            <p:spPr bwMode="gray">
              <a:xfrm>
                <a:off x="1658" y="2934"/>
                <a:ext cx="27" cy="49"/>
              </a:xfrm>
              <a:custGeom>
                <a:avLst/>
                <a:gdLst>
                  <a:gd name="T0" fmla="*/ 7 w 20"/>
                  <a:gd name="T1" fmla="*/ 0 h 36"/>
                  <a:gd name="T2" fmla="*/ 20 w 20"/>
                  <a:gd name="T3" fmla="*/ 36 h 36"/>
                </a:gdLst>
                <a:ahLst/>
                <a:cxnLst>
                  <a:cxn ang="0">
                    <a:pos x="T0" y="T1"/>
                  </a:cxn>
                  <a:cxn ang="0">
                    <a:pos x="T2" y="T3"/>
                  </a:cxn>
                </a:cxnLst>
                <a:rect l="0" t="0" r="r" b="b"/>
                <a:pathLst>
                  <a:path w="20" h="36">
                    <a:moveTo>
                      <a:pt x="7" y="0"/>
                    </a:moveTo>
                    <a:cubicBezTo>
                      <a:pt x="3" y="9"/>
                      <a:pt x="0" y="30"/>
                      <a:pt x="20" y="36"/>
                    </a:cubicBezTo>
                  </a:path>
                </a:pathLst>
              </a:custGeom>
              <a:noFill/>
              <a:ln w="6350" cap="flat" cmpd="sng">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fi-FI" sz="1013"/>
              </a:p>
            </p:txBody>
          </p:sp>
          <p:sp>
            <p:nvSpPr>
              <p:cNvPr id="157" name="Freeform 407">
                <a:extLst>
                  <a:ext uri="{FF2B5EF4-FFF2-40B4-BE49-F238E27FC236}">
                    <a16:creationId xmlns:a16="http://schemas.microsoft.com/office/drawing/2014/main" id="{F934DEE4-B8AD-1D6A-75A8-B3CE28F0A241}"/>
                  </a:ext>
                </a:extLst>
              </p:cNvPr>
              <p:cNvSpPr>
                <a:spLocks/>
              </p:cNvSpPr>
              <p:nvPr/>
            </p:nvSpPr>
            <p:spPr bwMode="gray">
              <a:xfrm>
                <a:off x="1712" y="2949"/>
                <a:ext cx="26" cy="47"/>
              </a:xfrm>
              <a:custGeom>
                <a:avLst/>
                <a:gdLst>
                  <a:gd name="T0" fmla="*/ 7 w 19"/>
                  <a:gd name="T1" fmla="*/ 0 h 35"/>
                  <a:gd name="T2" fmla="*/ 19 w 19"/>
                  <a:gd name="T3" fmla="*/ 35 h 35"/>
                </a:gdLst>
                <a:ahLst/>
                <a:cxnLst>
                  <a:cxn ang="0">
                    <a:pos x="T0" y="T1"/>
                  </a:cxn>
                  <a:cxn ang="0">
                    <a:pos x="T2" y="T3"/>
                  </a:cxn>
                </a:cxnLst>
                <a:rect l="0" t="0" r="r" b="b"/>
                <a:pathLst>
                  <a:path w="19" h="35">
                    <a:moveTo>
                      <a:pt x="7" y="0"/>
                    </a:moveTo>
                    <a:cubicBezTo>
                      <a:pt x="3" y="8"/>
                      <a:pt x="0" y="29"/>
                      <a:pt x="19" y="35"/>
                    </a:cubicBezTo>
                  </a:path>
                </a:pathLst>
              </a:custGeom>
              <a:solidFill>
                <a:srgbClr val="5F5F5F"/>
              </a:solidFill>
              <a:ln w="6350" cap="flat" cmpd="sng">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58" name="Freeform 408">
                <a:extLst>
                  <a:ext uri="{FF2B5EF4-FFF2-40B4-BE49-F238E27FC236}">
                    <a16:creationId xmlns:a16="http://schemas.microsoft.com/office/drawing/2014/main" id="{03895B37-4B8C-F62D-4C7E-D016F08D0620}"/>
                  </a:ext>
                </a:extLst>
              </p:cNvPr>
              <p:cNvSpPr>
                <a:spLocks/>
              </p:cNvSpPr>
              <p:nvPr/>
            </p:nvSpPr>
            <p:spPr bwMode="gray">
              <a:xfrm>
                <a:off x="1664" y="2774"/>
                <a:ext cx="139" cy="118"/>
              </a:xfrm>
              <a:custGeom>
                <a:avLst/>
                <a:gdLst>
                  <a:gd name="T0" fmla="*/ 88 w 103"/>
                  <a:gd name="T1" fmla="*/ 60 h 87"/>
                  <a:gd name="T2" fmla="*/ 58 w 103"/>
                  <a:gd name="T3" fmla="*/ 6 h 87"/>
                  <a:gd name="T4" fmla="*/ 10 w 103"/>
                  <a:gd name="T5" fmla="*/ 39 h 87"/>
                  <a:gd name="T6" fmla="*/ 9 w 103"/>
                  <a:gd name="T7" fmla="*/ 39 h 87"/>
                  <a:gd name="T8" fmla="*/ 0 w 103"/>
                  <a:gd name="T9" fmla="*/ 59 h 87"/>
                  <a:gd name="T10" fmla="*/ 17 w 103"/>
                  <a:gd name="T11" fmla="*/ 61 h 87"/>
                  <a:gd name="T12" fmla="*/ 12 w 103"/>
                  <a:gd name="T13" fmla="*/ 38 h 87"/>
                  <a:gd name="T14" fmla="*/ 30 w 103"/>
                  <a:gd name="T15" fmla="*/ 26 h 87"/>
                  <a:gd name="T16" fmla="*/ 57 w 103"/>
                  <a:gd name="T17" fmla="*/ 58 h 87"/>
                  <a:gd name="T18" fmla="*/ 92 w 103"/>
                  <a:gd name="T19" fmla="*/ 75 h 87"/>
                  <a:gd name="T20" fmla="*/ 88 w 103"/>
                  <a:gd name="T21" fmla="*/ 60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3" h="87">
                    <a:moveTo>
                      <a:pt x="88" y="60"/>
                    </a:moveTo>
                    <a:cubicBezTo>
                      <a:pt x="88" y="34"/>
                      <a:pt x="82" y="13"/>
                      <a:pt x="58" y="6"/>
                    </a:cubicBezTo>
                    <a:cubicBezTo>
                      <a:pt x="36" y="0"/>
                      <a:pt x="8" y="13"/>
                      <a:pt x="10" y="39"/>
                    </a:cubicBezTo>
                    <a:cubicBezTo>
                      <a:pt x="9" y="39"/>
                      <a:pt x="9" y="39"/>
                      <a:pt x="9" y="39"/>
                    </a:cubicBezTo>
                    <a:cubicBezTo>
                      <a:pt x="9" y="45"/>
                      <a:pt x="9" y="61"/>
                      <a:pt x="0" y="59"/>
                    </a:cubicBezTo>
                    <a:cubicBezTo>
                      <a:pt x="0" y="62"/>
                      <a:pt x="24" y="69"/>
                      <a:pt x="17" y="61"/>
                    </a:cubicBezTo>
                    <a:cubicBezTo>
                      <a:pt x="14" y="58"/>
                      <a:pt x="10" y="44"/>
                      <a:pt x="12" y="38"/>
                    </a:cubicBezTo>
                    <a:cubicBezTo>
                      <a:pt x="15" y="28"/>
                      <a:pt x="20" y="26"/>
                      <a:pt x="30" y="26"/>
                    </a:cubicBezTo>
                    <a:cubicBezTo>
                      <a:pt x="41" y="26"/>
                      <a:pt x="68" y="38"/>
                      <a:pt x="57" y="58"/>
                    </a:cubicBezTo>
                    <a:cubicBezTo>
                      <a:pt x="46" y="77"/>
                      <a:pt x="80" y="87"/>
                      <a:pt x="92" y="75"/>
                    </a:cubicBezTo>
                    <a:cubicBezTo>
                      <a:pt x="103" y="64"/>
                      <a:pt x="88" y="70"/>
                      <a:pt x="88" y="60"/>
                    </a:cubicBezTo>
                    <a:close/>
                  </a:path>
                </a:pathLst>
              </a:custGeom>
              <a:solidFill>
                <a:schemeClr val="bg1"/>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grpSp>
        <p:grpSp>
          <p:nvGrpSpPr>
            <p:cNvPr id="144" name="Group 157">
              <a:extLst>
                <a:ext uri="{FF2B5EF4-FFF2-40B4-BE49-F238E27FC236}">
                  <a16:creationId xmlns:a16="http://schemas.microsoft.com/office/drawing/2014/main" id="{1CE5A2F2-E446-DA7B-5D03-E4D9A60839AE}"/>
                </a:ext>
              </a:extLst>
            </p:cNvPr>
            <p:cNvGrpSpPr>
              <a:grpSpLocks/>
            </p:cNvGrpSpPr>
            <p:nvPr/>
          </p:nvGrpSpPr>
          <p:grpSpPr bwMode="auto">
            <a:xfrm>
              <a:off x="1878473" y="1865266"/>
              <a:ext cx="254156" cy="657287"/>
              <a:chOff x="940" y="1053"/>
              <a:chExt cx="266" cy="635"/>
            </a:xfrm>
          </p:grpSpPr>
          <p:sp>
            <p:nvSpPr>
              <p:cNvPr id="145" name="Freeform 158">
                <a:extLst>
                  <a:ext uri="{FF2B5EF4-FFF2-40B4-BE49-F238E27FC236}">
                    <a16:creationId xmlns:a16="http://schemas.microsoft.com/office/drawing/2014/main" id="{B1E4C48A-E65C-ACB3-23AE-241E8F4F250C}"/>
                  </a:ext>
                </a:extLst>
              </p:cNvPr>
              <p:cNvSpPr>
                <a:spLocks/>
              </p:cNvSpPr>
              <p:nvPr/>
            </p:nvSpPr>
            <p:spPr bwMode="gray">
              <a:xfrm>
                <a:off x="1007" y="1359"/>
                <a:ext cx="121" cy="329"/>
              </a:xfrm>
              <a:custGeom>
                <a:avLst/>
                <a:gdLst>
                  <a:gd name="T0" fmla="*/ 89 w 90"/>
                  <a:gd name="T1" fmla="*/ 156 h 245"/>
                  <a:gd name="T2" fmla="*/ 90 w 90"/>
                  <a:gd name="T3" fmla="*/ 7 h 245"/>
                  <a:gd name="T4" fmla="*/ 89 w 90"/>
                  <a:gd name="T5" fmla="*/ 5 h 245"/>
                  <a:gd name="T6" fmla="*/ 63 w 90"/>
                  <a:gd name="T7" fmla="*/ 20 h 245"/>
                  <a:gd name="T8" fmla="*/ 12 w 90"/>
                  <a:gd name="T9" fmla="*/ 10 h 245"/>
                  <a:gd name="T10" fmla="*/ 3 w 90"/>
                  <a:gd name="T11" fmla="*/ 0 h 245"/>
                  <a:gd name="T12" fmla="*/ 3 w 90"/>
                  <a:gd name="T13" fmla="*/ 36 h 245"/>
                  <a:gd name="T14" fmla="*/ 2 w 90"/>
                  <a:gd name="T15" fmla="*/ 205 h 245"/>
                  <a:gd name="T16" fmla="*/ 44 w 90"/>
                  <a:gd name="T17" fmla="*/ 204 h 245"/>
                  <a:gd name="T18" fmla="*/ 45 w 90"/>
                  <a:gd name="T19" fmla="*/ 51 h 245"/>
                  <a:gd name="T20" fmla="*/ 36 w 90"/>
                  <a:gd name="T21" fmla="*/ 39 h 245"/>
                  <a:gd name="T22" fmla="*/ 45 w 90"/>
                  <a:gd name="T23" fmla="*/ 51 h 245"/>
                  <a:gd name="T24" fmla="*/ 44 w 90"/>
                  <a:gd name="T25" fmla="*/ 204 h 245"/>
                  <a:gd name="T26" fmla="*/ 44 w 90"/>
                  <a:gd name="T27" fmla="*/ 211 h 245"/>
                  <a:gd name="T28" fmla="*/ 88 w 90"/>
                  <a:gd name="T29" fmla="*/ 218 h 245"/>
                  <a:gd name="T30" fmla="*/ 89 w 90"/>
                  <a:gd name="T31" fmla="*/ 156 h 2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0" h="245">
                    <a:moveTo>
                      <a:pt x="89" y="156"/>
                    </a:moveTo>
                    <a:cubicBezTo>
                      <a:pt x="89" y="140"/>
                      <a:pt x="90" y="47"/>
                      <a:pt x="90" y="7"/>
                    </a:cubicBezTo>
                    <a:cubicBezTo>
                      <a:pt x="89" y="6"/>
                      <a:pt x="89" y="6"/>
                      <a:pt x="89" y="5"/>
                    </a:cubicBezTo>
                    <a:cubicBezTo>
                      <a:pt x="87" y="16"/>
                      <a:pt x="71" y="22"/>
                      <a:pt x="63" y="20"/>
                    </a:cubicBezTo>
                    <a:cubicBezTo>
                      <a:pt x="55" y="19"/>
                      <a:pt x="24" y="13"/>
                      <a:pt x="12" y="10"/>
                    </a:cubicBezTo>
                    <a:cubicBezTo>
                      <a:pt x="6" y="9"/>
                      <a:pt x="4" y="4"/>
                      <a:pt x="3" y="0"/>
                    </a:cubicBezTo>
                    <a:cubicBezTo>
                      <a:pt x="2" y="18"/>
                      <a:pt x="3" y="32"/>
                      <a:pt x="3" y="36"/>
                    </a:cubicBezTo>
                    <a:cubicBezTo>
                      <a:pt x="3" y="49"/>
                      <a:pt x="0" y="181"/>
                      <a:pt x="2" y="205"/>
                    </a:cubicBezTo>
                    <a:cubicBezTo>
                      <a:pt x="3" y="228"/>
                      <a:pt x="43" y="224"/>
                      <a:pt x="44" y="204"/>
                    </a:cubicBezTo>
                    <a:cubicBezTo>
                      <a:pt x="43" y="170"/>
                      <a:pt x="46" y="55"/>
                      <a:pt x="45" y="51"/>
                    </a:cubicBezTo>
                    <a:cubicBezTo>
                      <a:pt x="45" y="47"/>
                      <a:pt x="36" y="46"/>
                      <a:pt x="36" y="39"/>
                    </a:cubicBezTo>
                    <a:cubicBezTo>
                      <a:pt x="36" y="46"/>
                      <a:pt x="45" y="47"/>
                      <a:pt x="45" y="51"/>
                    </a:cubicBezTo>
                    <a:cubicBezTo>
                      <a:pt x="46" y="55"/>
                      <a:pt x="43" y="170"/>
                      <a:pt x="44" y="204"/>
                    </a:cubicBezTo>
                    <a:cubicBezTo>
                      <a:pt x="44" y="206"/>
                      <a:pt x="44" y="211"/>
                      <a:pt x="44" y="211"/>
                    </a:cubicBezTo>
                    <a:cubicBezTo>
                      <a:pt x="46" y="245"/>
                      <a:pt x="87" y="235"/>
                      <a:pt x="88" y="218"/>
                    </a:cubicBezTo>
                    <a:cubicBezTo>
                      <a:pt x="90" y="201"/>
                      <a:pt x="88" y="171"/>
                      <a:pt x="89" y="156"/>
                    </a:cubicBezTo>
                    <a:close/>
                  </a:path>
                </a:pathLst>
              </a:custGeom>
              <a:solidFill>
                <a:srgbClr val="5190C9"/>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46" name="Freeform 159">
                <a:extLst>
                  <a:ext uri="{FF2B5EF4-FFF2-40B4-BE49-F238E27FC236}">
                    <a16:creationId xmlns:a16="http://schemas.microsoft.com/office/drawing/2014/main" id="{06BFAC4B-83F7-E65C-D256-F69E9218A2DD}"/>
                  </a:ext>
                </a:extLst>
              </p:cNvPr>
              <p:cNvSpPr>
                <a:spLocks/>
              </p:cNvSpPr>
              <p:nvPr/>
            </p:nvSpPr>
            <p:spPr bwMode="gray">
              <a:xfrm>
                <a:off x="940" y="1139"/>
                <a:ext cx="266" cy="310"/>
              </a:xfrm>
              <a:custGeom>
                <a:avLst/>
                <a:gdLst>
                  <a:gd name="T0" fmla="*/ 192 w 198"/>
                  <a:gd name="T1" fmla="*/ 194 h 231"/>
                  <a:gd name="T2" fmla="*/ 169 w 198"/>
                  <a:gd name="T3" fmla="*/ 49 h 231"/>
                  <a:gd name="T4" fmla="*/ 143 w 198"/>
                  <a:gd name="T5" fmla="*/ 24 h 231"/>
                  <a:gd name="T6" fmla="*/ 100 w 198"/>
                  <a:gd name="T7" fmla="*/ 12 h 231"/>
                  <a:gd name="T8" fmla="*/ 60 w 198"/>
                  <a:gd name="T9" fmla="*/ 2 h 231"/>
                  <a:gd name="T10" fmla="*/ 30 w 198"/>
                  <a:gd name="T11" fmla="*/ 11 h 231"/>
                  <a:gd name="T12" fmla="*/ 4 w 198"/>
                  <a:gd name="T13" fmla="*/ 159 h 231"/>
                  <a:gd name="T14" fmla="*/ 36 w 198"/>
                  <a:gd name="T15" fmla="*/ 168 h 231"/>
                  <a:gd name="T16" fmla="*/ 54 w 198"/>
                  <a:gd name="T17" fmla="*/ 47 h 231"/>
                  <a:gd name="T18" fmla="*/ 53 w 198"/>
                  <a:gd name="T19" fmla="*/ 164 h 231"/>
                  <a:gd name="T20" fmla="*/ 62 w 198"/>
                  <a:gd name="T21" fmla="*/ 174 h 231"/>
                  <a:gd name="T22" fmla="*/ 113 w 198"/>
                  <a:gd name="T23" fmla="*/ 188 h 231"/>
                  <a:gd name="T24" fmla="*/ 140 w 198"/>
                  <a:gd name="T25" fmla="*/ 169 h 231"/>
                  <a:gd name="T26" fmla="*/ 140 w 198"/>
                  <a:gd name="T27" fmla="*/ 169 h 231"/>
                  <a:gd name="T28" fmla="*/ 138 w 198"/>
                  <a:gd name="T29" fmla="*/ 87 h 231"/>
                  <a:gd name="T30" fmla="*/ 136 w 198"/>
                  <a:gd name="T31" fmla="*/ 70 h 231"/>
                  <a:gd name="T32" fmla="*/ 136 w 198"/>
                  <a:gd name="T33" fmla="*/ 69 h 231"/>
                  <a:gd name="T34" fmla="*/ 136 w 198"/>
                  <a:gd name="T35" fmla="*/ 70 h 231"/>
                  <a:gd name="T36" fmla="*/ 138 w 198"/>
                  <a:gd name="T37" fmla="*/ 87 h 231"/>
                  <a:gd name="T38" fmla="*/ 159 w 198"/>
                  <a:gd name="T39" fmla="*/ 203 h 231"/>
                  <a:gd name="T40" fmla="*/ 192 w 198"/>
                  <a:gd name="T41" fmla="*/ 194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98" h="231">
                    <a:moveTo>
                      <a:pt x="192" y="194"/>
                    </a:moveTo>
                    <a:cubicBezTo>
                      <a:pt x="189" y="184"/>
                      <a:pt x="172" y="67"/>
                      <a:pt x="169" y="49"/>
                    </a:cubicBezTo>
                    <a:cubicBezTo>
                      <a:pt x="166" y="32"/>
                      <a:pt x="151" y="26"/>
                      <a:pt x="143" y="24"/>
                    </a:cubicBezTo>
                    <a:cubicBezTo>
                      <a:pt x="135" y="21"/>
                      <a:pt x="113" y="16"/>
                      <a:pt x="100" y="12"/>
                    </a:cubicBezTo>
                    <a:cubicBezTo>
                      <a:pt x="88" y="9"/>
                      <a:pt x="69" y="3"/>
                      <a:pt x="60" y="2"/>
                    </a:cubicBezTo>
                    <a:cubicBezTo>
                      <a:pt x="51" y="0"/>
                      <a:pt x="33" y="3"/>
                      <a:pt x="30" y="11"/>
                    </a:cubicBezTo>
                    <a:cubicBezTo>
                      <a:pt x="28" y="17"/>
                      <a:pt x="8" y="139"/>
                      <a:pt x="4" y="159"/>
                    </a:cubicBezTo>
                    <a:cubicBezTo>
                      <a:pt x="0" y="180"/>
                      <a:pt x="31" y="184"/>
                      <a:pt x="36" y="168"/>
                    </a:cubicBezTo>
                    <a:cubicBezTo>
                      <a:pt x="40" y="157"/>
                      <a:pt x="55" y="38"/>
                      <a:pt x="54" y="47"/>
                    </a:cubicBezTo>
                    <a:cubicBezTo>
                      <a:pt x="54" y="53"/>
                      <a:pt x="53" y="121"/>
                      <a:pt x="53" y="164"/>
                    </a:cubicBezTo>
                    <a:cubicBezTo>
                      <a:pt x="54" y="169"/>
                      <a:pt x="56" y="173"/>
                      <a:pt x="62" y="174"/>
                    </a:cubicBezTo>
                    <a:cubicBezTo>
                      <a:pt x="74" y="177"/>
                      <a:pt x="106" y="187"/>
                      <a:pt x="113" y="188"/>
                    </a:cubicBezTo>
                    <a:cubicBezTo>
                      <a:pt x="121" y="190"/>
                      <a:pt x="137" y="180"/>
                      <a:pt x="140" y="169"/>
                    </a:cubicBezTo>
                    <a:cubicBezTo>
                      <a:pt x="140" y="169"/>
                      <a:pt x="140" y="169"/>
                      <a:pt x="140" y="169"/>
                    </a:cubicBezTo>
                    <a:cubicBezTo>
                      <a:pt x="140" y="141"/>
                      <a:pt x="140" y="110"/>
                      <a:pt x="138" y="87"/>
                    </a:cubicBezTo>
                    <a:cubicBezTo>
                      <a:pt x="137" y="78"/>
                      <a:pt x="137" y="73"/>
                      <a:pt x="136" y="70"/>
                    </a:cubicBezTo>
                    <a:cubicBezTo>
                      <a:pt x="136" y="69"/>
                      <a:pt x="136" y="69"/>
                      <a:pt x="136" y="69"/>
                    </a:cubicBezTo>
                    <a:cubicBezTo>
                      <a:pt x="136" y="69"/>
                      <a:pt x="136" y="69"/>
                      <a:pt x="136" y="70"/>
                    </a:cubicBezTo>
                    <a:cubicBezTo>
                      <a:pt x="137" y="75"/>
                      <a:pt x="138" y="81"/>
                      <a:pt x="138" y="87"/>
                    </a:cubicBezTo>
                    <a:cubicBezTo>
                      <a:pt x="141" y="109"/>
                      <a:pt x="148" y="149"/>
                      <a:pt x="159" y="203"/>
                    </a:cubicBezTo>
                    <a:cubicBezTo>
                      <a:pt x="165" y="231"/>
                      <a:pt x="198" y="218"/>
                      <a:pt x="192" y="194"/>
                    </a:cubicBezTo>
                  </a:path>
                </a:pathLst>
              </a:custGeom>
              <a:solidFill>
                <a:srgbClr val="F8F8F8"/>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47" name="Freeform 160">
                <a:extLst>
                  <a:ext uri="{FF2B5EF4-FFF2-40B4-BE49-F238E27FC236}">
                    <a16:creationId xmlns:a16="http://schemas.microsoft.com/office/drawing/2014/main" id="{B997AC0B-D3D9-D51C-8D37-0724048A6072}"/>
                  </a:ext>
                </a:extLst>
              </p:cNvPr>
              <p:cNvSpPr>
                <a:spLocks/>
              </p:cNvSpPr>
              <p:nvPr/>
            </p:nvSpPr>
            <p:spPr bwMode="gray">
              <a:xfrm>
                <a:off x="1026" y="1122"/>
                <a:ext cx="88" cy="55"/>
              </a:xfrm>
              <a:custGeom>
                <a:avLst/>
                <a:gdLst>
                  <a:gd name="T0" fmla="*/ 29 w 66"/>
                  <a:gd name="T1" fmla="*/ 39 h 41"/>
                  <a:gd name="T2" fmla="*/ 9 w 66"/>
                  <a:gd name="T3" fmla="*/ 23 h 41"/>
                  <a:gd name="T4" fmla="*/ 15 w 66"/>
                  <a:gd name="T5" fmla="*/ 13 h 41"/>
                  <a:gd name="T6" fmla="*/ 53 w 66"/>
                  <a:gd name="T7" fmla="*/ 16 h 41"/>
                  <a:gd name="T8" fmla="*/ 57 w 66"/>
                  <a:gd name="T9" fmla="*/ 30 h 41"/>
                  <a:gd name="T10" fmla="*/ 29 w 66"/>
                  <a:gd name="T11" fmla="*/ 39 h 41"/>
                </a:gdLst>
                <a:ahLst/>
                <a:cxnLst>
                  <a:cxn ang="0">
                    <a:pos x="T0" y="T1"/>
                  </a:cxn>
                  <a:cxn ang="0">
                    <a:pos x="T2" y="T3"/>
                  </a:cxn>
                  <a:cxn ang="0">
                    <a:pos x="T4" y="T5"/>
                  </a:cxn>
                  <a:cxn ang="0">
                    <a:pos x="T6" y="T7"/>
                  </a:cxn>
                  <a:cxn ang="0">
                    <a:pos x="T8" y="T9"/>
                  </a:cxn>
                  <a:cxn ang="0">
                    <a:pos x="T10" y="T11"/>
                  </a:cxn>
                </a:cxnLst>
                <a:rect l="0" t="0" r="r" b="b"/>
                <a:pathLst>
                  <a:path w="66" h="41">
                    <a:moveTo>
                      <a:pt x="29" y="39"/>
                    </a:moveTo>
                    <a:cubicBezTo>
                      <a:pt x="14" y="37"/>
                      <a:pt x="0" y="25"/>
                      <a:pt x="9" y="23"/>
                    </a:cubicBezTo>
                    <a:cubicBezTo>
                      <a:pt x="16" y="21"/>
                      <a:pt x="13" y="16"/>
                      <a:pt x="15" y="13"/>
                    </a:cubicBezTo>
                    <a:cubicBezTo>
                      <a:pt x="18" y="10"/>
                      <a:pt x="53" y="0"/>
                      <a:pt x="53" y="16"/>
                    </a:cubicBezTo>
                    <a:cubicBezTo>
                      <a:pt x="53" y="21"/>
                      <a:pt x="47" y="25"/>
                      <a:pt x="57" y="30"/>
                    </a:cubicBezTo>
                    <a:cubicBezTo>
                      <a:pt x="66" y="33"/>
                      <a:pt x="46" y="41"/>
                      <a:pt x="29" y="39"/>
                    </a:cubicBez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148" name="Oval 161">
                <a:extLst>
                  <a:ext uri="{FF2B5EF4-FFF2-40B4-BE49-F238E27FC236}">
                    <a16:creationId xmlns:a16="http://schemas.microsoft.com/office/drawing/2014/main" id="{AFA840AB-DCA5-FF25-5354-3B707ED9D5AD}"/>
                  </a:ext>
                </a:extLst>
              </p:cNvPr>
              <p:cNvSpPr>
                <a:spLocks noChangeArrowheads="1"/>
              </p:cNvSpPr>
              <p:nvPr/>
            </p:nvSpPr>
            <p:spPr bwMode="gray">
              <a:xfrm flipH="1">
                <a:off x="1014" y="1053"/>
                <a:ext cx="106" cy="105"/>
              </a:xfrm>
              <a:prstGeom prst="ellipse">
                <a:avLst/>
              </a:prstGeom>
              <a:solidFill>
                <a:schemeClr val="bg1"/>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49" name="Freeform 162">
                <a:extLst>
                  <a:ext uri="{FF2B5EF4-FFF2-40B4-BE49-F238E27FC236}">
                    <a16:creationId xmlns:a16="http://schemas.microsoft.com/office/drawing/2014/main" id="{F32274B7-88DA-02DA-4E31-6FAF6A6BF355}"/>
                  </a:ext>
                </a:extLst>
              </p:cNvPr>
              <p:cNvSpPr>
                <a:spLocks/>
              </p:cNvSpPr>
              <p:nvPr/>
            </p:nvSpPr>
            <p:spPr bwMode="gray">
              <a:xfrm>
                <a:off x="1043" y="1166"/>
                <a:ext cx="32" cy="153"/>
              </a:xfrm>
              <a:custGeom>
                <a:avLst/>
                <a:gdLst>
                  <a:gd name="T0" fmla="*/ 0 w 55"/>
                  <a:gd name="T1" fmla="*/ 0 h 265"/>
                  <a:gd name="T2" fmla="*/ 14 w 55"/>
                  <a:gd name="T3" fmla="*/ 22 h 265"/>
                  <a:gd name="T4" fmla="*/ 5 w 55"/>
                  <a:gd name="T5" fmla="*/ 239 h 265"/>
                  <a:gd name="T6" fmla="*/ 29 w 55"/>
                  <a:gd name="T7" fmla="*/ 265 h 265"/>
                  <a:gd name="T8" fmla="*/ 52 w 55"/>
                  <a:gd name="T9" fmla="*/ 253 h 265"/>
                  <a:gd name="T10" fmla="*/ 38 w 55"/>
                  <a:gd name="T11" fmla="*/ 29 h 265"/>
                  <a:gd name="T12" fmla="*/ 55 w 55"/>
                  <a:gd name="T13" fmla="*/ 15 h 265"/>
                  <a:gd name="T14" fmla="*/ 0 w 55"/>
                  <a:gd name="T15" fmla="*/ 0 h 26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265">
                    <a:moveTo>
                      <a:pt x="0" y="0"/>
                    </a:moveTo>
                    <a:lnTo>
                      <a:pt x="14" y="22"/>
                    </a:lnTo>
                    <a:lnTo>
                      <a:pt x="5" y="239"/>
                    </a:lnTo>
                    <a:lnTo>
                      <a:pt x="29" y="265"/>
                    </a:lnTo>
                    <a:lnTo>
                      <a:pt x="52" y="253"/>
                    </a:lnTo>
                    <a:lnTo>
                      <a:pt x="38" y="29"/>
                    </a:lnTo>
                    <a:lnTo>
                      <a:pt x="55" y="15"/>
                    </a:lnTo>
                    <a:lnTo>
                      <a:pt x="0" y="0"/>
                    </a:lnTo>
                    <a:close/>
                  </a:path>
                </a:pathLst>
              </a:custGeom>
              <a:solidFill>
                <a:srgbClr val="5190C9"/>
              </a:solidFill>
              <a:ln>
                <a:noFill/>
              </a:ln>
              <a:effectLst/>
              <a:extLst>
                <a:ext uri="{91240B29-F687-4F45-9708-019B960494DF}">
                  <a14:hiddenLine xmlns:a14="http://schemas.microsoft.com/office/drawing/2010/main" w="6350" cap="flat" cmpd="sng">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grpSp>
      </p:grpSp>
      <p:grpSp>
        <p:nvGrpSpPr>
          <p:cNvPr id="159" name="Group 158">
            <a:extLst>
              <a:ext uri="{FF2B5EF4-FFF2-40B4-BE49-F238E27FC236}">
                <a16:creationId xmlns:a16="http://schemas.microsoft.com/office/drawing/2014/main" id="{E6673EF1-082E-A209-C630-2F3D01EDE6B7}"/>
              </a:ext>
            </a:extLst>
          </p:cNvPr>
          <p:cNvGrpSpPr/>
          <p:nvPr/>
        </p:nvGrpSpPr>
        <p:grpSpPr>
          <a:xfrm>
            <a:off x="3306533" y="3005157"/>
            <a:ext cx="237954" cy="336536"/>
            <a:chOff x="1878473" y="1865266"/>
            <a:chExt cx="464746" cy="657287"/>
          </a:xfrm>
        </p:grpSpPr>
        <p:grpSp>
          <p:nvGrpSpPr>
            <p:cNvPr id="160" name="Group 399">
              <a:extLst>
                <a:ext uri="{FF2B5EF4-FFF2-40B4-BE49-F238E27FC236}">
                  <a16:creationId xmlns:a16="http://schemas.microsoft.com/office/drawing/2014/main" id="{10AD1EB3-5680-8F02-2FA9-92FE02758E21}"/>
                </a:ext>
              </a:extLst>
            </p:cNvPr>
            <p:cNvGrpSpPr>
              <a:grpSpLocks/>
            </p:cNvGrpSpPr>
            <p:nvPr/>
          </p:nvGrpSpPr>
          <p:grpSpPr bwMode="auto">
            <a:xfrm>
              <a:off x="2114984" y="1865266"/>
              <a:ext cx="228235" cy="657287"/>
              <a:chOff x="1608" y="2774"/>
              <a:chExt cx="240" cy="638"/>
            </a:xfrm>
          </p:grpSpPr>
          <p:sp>
            <p:nvSpPr>
              <p:cNvPr id="167" name="Freeform 400">
                <a:extLst>
                  <a:ext uri="{FF2B5EF4-FFF2-40B4-BE49-F238E27FC236}">
                    <a16:creationId xmlns:a16="http://schemas.microsoft.com/office/drawing/2014/main" id="{A8A13D14-52E8-FA7E-A775-65DC6E903C0F}"/>
                  </a:ext>
                </a:extLst>
              </p:cNvPr>
              <p:cNvSpPr>
                <a:spLocks/>
              </p:cNvSpPr>
              <p:nvPr/>
            </p:nvSpPr>
            <p:spPr bwMode="gray">
              <a:xfrm>
                <a:off x="1668" y="3065"/>
                <a:ext cx="124" cy="347"/>
              </a:xfrm>
              <a:custGeom>
                <a:avLst/>
                <a:gdLst>
                  <a:gd name="T0" fmla="*/ 81 w 92"/>
                  <a:gd name="T1" fmla="*/ 2 h 256"/>
                  <a:gd name="T2" fmla="*/ 81 w 92"/>
                  <a:gd name="T3" fmla="*/ 2 h 256"/>
                  <a:gd name="T4" fmla="*/ 4 w 92"/>
                  <a:gd name="T5" fmla="*/ 0 h 256"/>
                  <a:gd name="T6" fmla="*/ 1 w 92"/>
                  <a:gd name="T7" fmla="*/ 29 h 256"/>
                  <a:gd name="T8" fmla="*/ 11 w 92"/>
                  <a:gd name="T9" fmla="*/ 216 h 256"/>
                  <a:gd name="T10" fmla="*/ 45 w 92"/>
                  <a:gd name="T11" fmla="*/ 215 h 256"/>
                  <a:gd name="T12" fmla="*/ 42 w 92"/>
                  <a:gd name="T13" fmla="*/ 54 h 256"/>
                  <a:gd name="T14" fmla="*/ 33 w 92"/>
                  <a:gd name="T15" fmla="*/ 42 h 256"/>
                  <a:gd name="T16" fmla="*/ 42 w 92"/>
                  <a:gd name="T17" fmla="*/ 54 h 256"/>
                  <a:gd name="T18" fmla="*/ 45 w 92"/>
                  <a:gd name="T19" fmla="*/ 215 h 256"/>
                  <a:gd name="T20" fmla="*/ 45 w 92"/>
                  <a:gd name="T21" fmla="*/ 222 h 256"/>
                  <a:gd name="T22" fmla="*/ 82 w 92"/>
                  <a:gd name="T23" fmla="*/ 229 h 256"/>
                  <a:gd name="T24" fmla="*/ 87 w 92"/>
                  <a:gd name="T25" fmla="*/ 52 h 256"/>
                  <a:gd name="T26" fmla="*/ 81 w 92"/>
                  <a:gd name="T27" fmla="*/ 2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2" h="256">
                    <a:moveTo>
                      <a:pt x="81" y="2"/>
                    </a:moveTo>
                    <a:cubicBezTo>
                      <a:pt x="81" y="3"/>
                      <a:pt x="81" y="3"/>
                      <a:pt x="81" y="2"/>
                    </a:cubicBezTo>
                    <a:cubicBezTo>
                      <a:pt x="78" y="13"/>
                      <a:pt x="3" y="5"/>
                      <a:pt x="4" y="0"/>
                    </a:cubicBezTo>
                    <a:cubicBezTo>
                      <a:pt x="0" y="18"/>
                      <a:pt x="0" y="25"/>
                      <a:pt x="1" y="29"/>
                    </a:cubicBezTo>
                    <a:cubicBezTo>
                      <a:pt x="3" y="48"/>
                      <a:pt x="11" y="129"/>
                      <a:pt x="11" y="216"/>
                    </a:cubicBezTo>
                    <a:cubicBezTo>
                      <a:pt x="11" y="239"/>
                      <a:pt x="44" y="235"/>
                      <a:pt x="45" y="215"/>
                    </a:cubicBezTo>
                    <a:cubicBezTo>
                      <a:pt x="44" y="181"/>
                      <a:pt x="43" y="58"/>
                      <a:pt x="42" y="54"/>
                    </a:cubicBezTo>
                    <a:cubicBezTo>
                      <a:pt x="42" y="50"/>
                      <a:pt x="33" y="49"/>
                      <a:pt x="33" y="42"/>
                    </a:cubicBezTo>
                    <a:cubicBezTo>
                      <a:pt x="33" y="49"/>
                      <a:pt x="42" y="50"/>
                      <a:pt x="42" y="54"/>
                    </a:cubicBezTo>
                    <a:cubicBezTo>
                      <a:pt x="43" y="58"/>
                      <a:pt x="44" y="181"/>
                      <a:pt x="45" y="215"/>
                    </a:cubicBezTo>
                    <a:cubicBezTo>
                      <a:pt x="45" y="217"/>
                      <a:pt x="45" y="222"/>
                      <a:pt x="45" y="222"/>
                    </a:cubicBezTo>
                    <a:cubicBezTo>
                      <a:pt x="47" y="256"/>
                      <a:pt x="82" y="246"/>
                      <a:pt x="82" y="229"/>
                    </a:cubicBezTo>
                    <a:cubicBezTo>
                      <a:pt x="82" y="161"/>
                      <a:pt x="84" y="67"/>
                      <a:pt x="87" y="52"/>
                    </a:cubicBezTo>
                    <a:cubicBezTo>
                      <a:pt x="92" y="27"/>
                      <a:pt x="83" y="5"/>
                      <a:pt x="81" y="2"/>
                    </a:cubicBezTo>
                    <a:close/>
                  </a:path>
                </a:pathLst>
              </a:custGeom>
              <a:solidFill>
                <a:schemeClr val="bg1">
                  <a:lumMod val="65000"/>
                </a:schemeClr>
              </a:solidFill>
              <a:ln w="6350" cap="flat" cmpd="sng">
                <a:solidFill>
                  <a:srgbClr val="5F5F5F"/>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68" name="Freeform 401">
                <a:extLst>
                  <a:ext uri="{FF2B5EF4-FFF2-40B4-BE49-F238E27FC236}">
                    <a16:creationId xmlns:a16="http://schemas.microsoft.com/office/drawing/2014/main" id="{52B95912-6CEB-CD23-E087-AF69252695B2}"/>
                  </a:ext>
                </a:extLst>
              </p:cNvPr>
              <p:cNvSpPr>
                <a:spLocks noEditPoints="1"/>
              </p:cNvSpPr>
              <p:nvPr/>
            </p:nvSpPr>
            <p:spPr bwMode="gray">
              <a:xfrm>
                <a:off x="1608" y="2862"/>
                <a:ext cx="240" cy="291"/>
              </a:xfrm>
              <a:custGeom>
                <a:avLst/>
                <a:gdLst>
                  <a:gd name="T0" fmla="*/ 172 w 177"/>
                  <a:gd name="T1" fmla="*/ 191 h 215"/>
                  <a:gd name="T2" fmla="*/ 151 w 177"/>
                  <a:gd name="T3" fmla="*/ 43 h 215"/>
                  <a:gd name="T4" fmla="*/ 125 w 177"/>
                  <a:gd name="T5" fmla="*/ 18 h 215"/>
                  <a:gd name="T6" fmla="*/ 91 w 177"/>
                  <a:gd name="T7" fmla="*/ 9 h 215"/>
                  <a:gd name="T8" fmla="*/ 61 w 177"/>
                  <a:gd name="T9" fmla="*/ 1 h 215"/>
                  <a:gd name="T10" fmla="*/ 31 w 177"/>
                  <a:gd name="T11" fmla="*/ 11 h 215"/>
                  <a:gd name="T12" fmla="*/ 4 w 177"/>
                  <a:gd name="T13" fmla="*/ 156 h 215"/>
                  <a:gd name="T14" fmla="*/ 26 w 177"/>
                  <a:gd name="T15" fmla="*/ 165 h 215"/>
                  <a:gd name="T16" fmla="*/ 41 w 177"/>
                  <a:gd name="T17" fmla="*/ 69 h 215"/>
                  <a:gd name="T18" fmla="*/ 49 w 177"/>
                  <a:gd name="T19" fmla="*/ 84 h 215"/>
                  <a:gd name="T20" fmla="*/ 48 w 177"/>
                  <a:gd name="T21" fmla="*/ 150 h 215"/>
                  <a:gd name="T22" fmla="*/ 58 w 177"/>
                  <a:gd name="T23" fmla="*/ 161 h 215"/>
                  <a:gd name="T24" fmla="*/ 102 w 177"/>
                  <a:gd name="T25" fmla="*/ 172 h 215"/>
                  <a:gd name="T26" fmla="*/ 125 w 177"/>
                  <a:gd name="T27" fmla="*/ 152 h 215"/>
                  <a:gd name="T28" fmla="*/ 127 w 177"/>
                  <a:gd name="T29" fmla="*/ 66 h 215"/>
                  <a:gd name="T30" fmla="*/ 129 w 177"/>
                  <a:gd name="T31" fmla="*/ 84 h 215"/>
                  <a:gd name="T32" fmla="*/ 150 w 177"/>
                  <a:gd name="T33" fmla="*/ 200 h 215"/>
                  <a:gd name="T34" fmla="*/ 172 w 177"/>
                  <a:gd name="T35" fmla="*/ 191 h 215"/>
                  <a:gd name="T36" fmla="*/ 43 w 177"/>
                  <a:gd name="T37" fmla="*/ 55 h 215"/>
                  <a:gd name="T38" fmla="*/ 45 w 177"/>
                  <a:gd name="T39" fmla="*/ 44 h 215"/>
                  <a:gd name="T40" fmla="*/ 44 w 177"/>
                  <a:gd name="T41" fmla="*/ 54 h 215"/>
                  <a:gd name="T42" fmla="*/ 44 w 177"/>
                  <a:gd name="T43" fmla="*/ 53 h 215"/>
                  <a:gd name="T44" fmla="*/ 43 w 177"/>
                  <a:gd name="T45" fmla="*/ 55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77" h="215">
                    <a:moveTo>
                      <a:pt x="172" y="191"/>
                    </a:moveTo>
                    <a:cubicBezTo>
                      <a:pt x="168" y="170"/>
                      <a:pt x="154" y="61"/>
                      <a:pt x="151" y="43"/>
                    </a:cubicBezTo>
                    <a:cubicBezTo>
                      <a:pt x="148" y="26"/>
                      <a:pt x="133" y="21"/>
                      <a:pt x="125" y="18"/>
                    </a:cubicBezTo>
                    <a:cubicBezTo>
                      <a:pt x="118" y="16"/>
                      <a:pt x="104" y="13"/>
                      <a:pt x="91" y="9"/>
                    </a:cubicBezTo>
                    <a:cubicBezTo>
                      <a:pt x="80" y="6"/>
                      <a:pt x="70" y="3"/>
                      <a:pt x="61" y="1"/>
                    </a:cubicBezTo>
                    <a:cubicBezTo>
                      <a:pt x="52" y="0"/>
                      <a:pt x="34" y="3"/>
                      <a:pt x="31" y="11"/>
                    </a:cubicBezTo>
                    <a:cubicBezTo>
                      <a:pt x="30" y="16"/>
                      <a:pt x="9" y="136"/>
                      <a:pt x="4" y="156"/>
                    </a:cubicBezTo>
                    <a:cubicBezTo>
                      <a:pt x="0" y="175"/>
                      <a:pt x="22" y="179"/>
                      <a:pt x="26" y="165"/>
                    </a:cubicBezTo>
                    <a:cubicBezTo>
                      <a:pt x="28" y="158"/>
                      <a:pt x="37" y="103"/>
                      <a:pt x="41" y="69"/>
                    </a:cubicBezTo>
                    <a:cubicBezTo>
                      <a:pt x="42" y="75"/>
                      <a:pt x="44" y="80"/>
                      <a:pt x="49" y="84"/>
                    </a:cubicBezTo>
                    <a:cubicBezTo>
                      <a:pt x="52" y="99"/>
                      <a:pt x="54" y="118"/>
                      <a:pt x="48" y="150"/>
                    </a:cubicBezTo>
                    <a:cubicBezTo>
                      <a:pt x="48" y="155"/>
                      <a:pt x="52" y="160"/>
                      <a:pt x="58" y="161"/>
                    </a:cubicBezTo>
                    <a:cubicBezTo>
                      <a:pt x="70" y="163"/>
                      <a:pt x="95" y="170"/>
                      <a:pt x="102" y="172"/>
                    </a:cubicBezTo>
                    <a:cubicBezTo>
                      <a:pt x="111" y="173"/>
                      <a:pt x="129" y="161"/>
                      <a:pt x="125" y="152"/>
                    </a:cubicBezTo>
                    <a:cubicBezTo>
                      <a:pt x="114" y="132"/>
                      <a:pt x="125" y="78"/>
                      <a:pt x="127" y="66"/>
                    </a:cubicBezTo>
                    <a:cubicBezTo>
                      <a:pt x="127" y="66"/>
                      <a:pt x="129" y="78"/>
                      <a:pt x="129" y="84"/>
                    </a:cubicBezTo>
                    <a:cubicBezTo>
                      <a:pt x="132" y="106"/>
                      <a:pt x="140" y="146"/>
                      <a:pt x="150" y="200"/>
                    </a:cubicBezTo>
                    <a:cubicBezTo>
                      <a:pt x="153" y="215"/>
                      <a:pt x="177" y="214"/>
                      <a:pt x="172" y="191"/>
                    </a:cubicBezTo>
                    <a:close/>
                    <a:moveTo>
                      <a:pt x="43" y="55"/>
                    </a:moveTo>
                    <a:cubicBezTo>
                      <a:pt x="45" y="47"/>
                      <a:pt x="45" y="42"/>
                      <a:pt x="45" y="44"/>
                    </a:cubicBezTo>
                    <a:cubicBezTo>
                      <a:pt x="44" y="47"/>
                      <a:pt x="44" y="51"/>
                      <a:pt x="44" y="54"/>
                    </a:cubicBezTo>
                    <a:cubicBezTo>
                      <a:pt x="44" y="53"/>
                      <a:pt x="44" y="53"/>
                      <a:pt x="44" y="53"/>
                    </a:cubicBezTo>
                    <a:cubicBezTo>
                      <a:pt x="44" y="54"/>
                      <a:pt x="44" y="55"/>
                      <a:pt x="43" y="55"/>
                    </a:cubicBezTo>
                    <a:close/>
                  </a:path>
                </a:pathLst>
              </a:custGeom>
              <a:solidFill>
                <a:schemeClr val="accent3">
                  <a:lumMod val="20000"/>
                  <a:lumOff val="80000"/>
                </a:schemeClr>
              </a:solidFill>
              <a:ln w="6350" cap="flat" cmpd="sng">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69" name="Freeform 402">
                <a:extLst>
                  <a:ext uri="{FF2B5EF4-FFF2-40B4-BE49-F238E27FC236}">
                    <a16:creationId xmlns:a16="http://schemas.microsoft.com/office/drawing/2014/main" id="{075BE3B3-02F0-2CCB-FC69-5421595FA1E9}"/>
                  </a:ext>
                </a:extLst>
              </p:cNvPr>
              <p:cNvSpPr>
                <a:spLocks/>
              </p:cNvSpPr>
              <p:nvPr/>
            </p:nvSpPr>
            <p:spPr bwMode="gray">
              <a:xfrm>
                <a:off x="1699" y="2877"/>
                <a:ext cx="61" cy="71"/>
              </a:xfrm>
              <a:custGeom>
                <a:avLst/>
                <a:gdLst>
                  <a:gd name="T0" fmla="*/ 0 w 45"/>
                  <a:gd name="T1" fmla="*/ 0 h 52"/>
                  <a:gd name="T2" fmla="*/ 3 w 45"/>
                  <a:gd name="T3" fmla="*/ 52 h 52"/>
                  <a:gd name="T4" fmla="*/ 45 w 45"/>
                  <a:gd name="T5" fmla="*/ 7 h 52"/>
                  <a:gd name="T6" fmla="*/ 0 w 45"/>
                  <a:gd name="T7" fmla="*/ 0 h 52"/>
                </a:gdLst>
                <a:ahLst/>
                <a:cxnLst>
                  <a:cxn ang="0">
                    <a:pos x="T0" y="T1"/>
                  </a:cxn>
                  <a:cxn ang="0">
                    <a:pos x="T2" y="T3"/>
                  </a:cxn>
                  <a:cxn ang="0">
                    <a:pos x="T4" y="T5"/>
                  </a:cxn>
                  <a:cxn ang="0">
                    <a:pos x="T6" y="T7"/>
                  </a:cxn>
                </a:cxnLst>
                <a:rect l="0" t="0" r="r" b="b"/>
                <a:pathLst>
                  <a:path w="45" h="52">
                    <a:moveTo>
                      <a:pt x="0" y="0"/>
                    </a:moveTo>
                    <a:cubicBezTo>
                      <a:pt x="3" y="52"/>
                      <a:pt x="3" y="52"/>
                      <a:pt x="3" y="52"/>
                    </a:cubicBezTo>
                    <a:cubicBezTo>
                      <a:pt x="6" y="40"/>
                      <a:pt x="45" y="7"/>
                      <a:pt x="45" y="7"/>
                    </a:cubicBezTo>
                    <a:lnTo>
                      <a:pt x="0" y="0"/>
                    </a:ln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170" name="Freeform 403">
                <a:extLst>
                  <a:ext uri="{FF2B5EF4-FFF2-40B4-BE49-F238E27FC236}">
                    <a16:creationId xmlns:a16="http://schemas.microsoft.com/office/drawing/2014/main" id="{D53912B6-AC2C-C23D-0FB0-7ECA2C93F043}"/>
                  </a:ext>
                </a:extLst>
              </p:cNvPr>
              <p:cNvSpPr>
                <a:spLocks/>
              </p:cNvSpPr>
              <p:nvPr/>
            </p:nvSpPr>
            <p:spPr bwMode="gray">
              <a:xfrm>
                <a:off x="1691" y="2847"/>
                <a:ext cx="78" cy="48"/>
              </a:xfrm>
              <a:custGeom>
                <a:avLst/>
                <a:gdLst>
                  <a:gd name="T0" fmla="*/ 26 w 58"/>
                  <a:gd name="T1" fmla="*/ 34 h 35"/>
                  <a:gd name="T2" fmla="*/ 9 w 58"/>
                  <a:gd name="T3" fmla="*/ 20 h 35"/>
                  <a:gd name="T4" fmla="*/ 14 w 58"/>
                  <a:gd name="T5" fmla="*/ 11 h 35"/>
                  <a:gd name="T6" fmla="*/ 47 w 58"/>
                  <a:gd name="T7" fmla="*/ 14 h 35"/>
                  <a:gd name="T8" fmla="*/ 50 w 58"/>
                  <a:gd name="T9" fmla="*/ 25 h 35"/>
                  <a:gd name="T10" fmla="*/ 26 w 58"/>
                  <a:gd name="T11" fmla="*/ 34 h 35"/>
                </a:gdLst>
                <a:ahLst/>
                <a:cxnLst>
                  <a:cxn ang="0">
                    <a:pos x="T0" y="T1"/>
                  </a:cxn>
                  <a:cxn ang="0">
                    <a:pos x="T2" y="T3"/>
                  </a:cxn>
                  <a:cxn ang="0">
                    <a:pos x="T4" y="T5"/>
                  </a:cxn>
                  <a:cxn ang="0">
                    <a:pos x="T6" y="T7"/>
                  </a:cxn>
                  <a:cxn ang="0">
                    <a:pos x="T8" y="T9"/>
                  </a:cxn>
                  <a:cxn ang="0">
                    <a:pos x="T10" y="T11"/>
                  </a:cxn>
                </a:cxnLst>
                <a:rect l="0" t="0" r="r" b="b"/>
                <a:pathLst>
                  <a:path w="58" h="35">
                    <a:moveTo>
                      <a:pt x="26" y="34"/>
                    </a:moveTo>
                    <a:cubicBezTo>
                      <a:pt x="12" y="32"/>
                      <a:pt x="0" y="22"/>
                      <a:pt x="9" y="20"/>
                    </a:cubicBezTo>
                    <a:cubicBezTo>
                      <a:pt x="15" y="18"/>
                      <a:pt x="12" y="13"/>
                      <a:pt x="14" y="11"/>
                    </a:cubicBezTo>
                    <a:cubicBezTo>
                      <a:pt x="16" y="8"/>
                      <a:pt x="47" y="0"/>
                      <a:pt x="47" y="14"/>
                    </a:cubicBezTo>
                    <a:cubicBezTo>
                      <a:pt x="47" y="18"/>
                      <a:pt x="42" y="22"/>
                      <a:pt x="50" y="25"/>
                    </a:cubicBezTo>
                    <a:cubicBezTo>
                      <a:pt x="58" y="29"/>
                      <a:pt x="40" y="35"/>
                      <a:pt x="26" y="34"/>
                    </a:cubicBez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171" name="Freeform 404">
                <a:extLst>
                  <a:ext uri="{FF2B5EF4-FFF2-40B4-BE49-F238E27FC236}">
                    <a16:creationId xmlns:a16="http://schemas.microsoft.com/office/drawing/2014/main" id="{C3EF4E04-0BEC-7325-0555-835076D9D244}"/>
                  </a:ext>
                </a:extLst>
              </p:cNvPr>
              <p:cNvSpPr>
                <a:spLocks/>
              </p:cNvSpPr>
              <p:nvPr/>
            </p:nvSpPr>
            <p:spPr bwMode="gray">
              <a:xfrm>
                <a:off x="1679" y="2781"/>
                <a:ext cx="98" cy="99"/>
              </a:xfrm>
              <a:custGeom>
                <a:avLst/>
                <a:gdLst>
                  <a:gd name="T0" fmla="*/ 35 w 73"/>
                  <a:gd name="T1" fmla="*/ 1 h 73"/>
                  <a:gd name="T2" fmla="*/ 0 w 73"/>
                  <a:gd name="T3" fmla="*/ 38 h 73"/>
                  <a:gd name="T4" fmla="*/ 38 w 73"/>
                  <a:gd name="T5" fmla="*/ 72 h 73"/>
                  <a:gd name="T6" fmla="*/ 72 w 73"/>
                  <a:gd name="T7" fmla="*/ 35 h 73"/>
                  <a:gd name="T8" fmla="*/ 35 w 73"/>
                  <a:gd name="T9" fmla="*/ 1 h 73"/>
                </a:gdLst>
                <a:ahLst/>
                <a:cxnLst>
                  <a:cxn ang="0">
                    <a:pos x="T0" y="T1"/>
                  </a:cxn>
                  <a:cxn ang="0">
                    <a:pos x="T2" y="T3"/>
                  </a:cxn>
                  <a:cxn ang="0">
                    <a:pos x="T4" y="T5"/>
                  </a:cxn>
                  <a:cxn ang="0">
                    <a:pos x="T6" y="T7"/>
                  </a:cxn>
                  <a:cxn ang="0">
                    <a:pos x="T8" y="T9"/>
                  </a:cxn>
                </a:cxnLst>
                <a:rect l="0" t="0" r="r" b="b"/>
                <a:pathLst>
                  <a:path w="73" h="73">
                    <a:moveTo>
                      <a:pt x="35" y="1"/>
                    </a:moveTo>
                    <a:cubicBezTo>
                      <a:pt x="15" y="2"/>
                      <a:pt x="0" y="19"/>
                      <a:pt x="0" y="38"/>
                    </a:cubicBezTo>
                    <a:cubicBezTo>
                      <a:pt x="1" y="58"/>
                      <a:pt x="18" y="73"/>
                      <a:pt x="38" y="72"/>
                    </a:cubicBezTo>
                    <a:cubicBezTo>
                      <a:pt x="58" y="71"/>
                      <a:pt x="73" y="55"/>
                      <a:pt x="72" y="35"/>
                    </a:cubicBezTo>
                    <a:cubicBezTo>
                      <a:pt x="71" y="16"/>
                      <a:pt x="54" y="0"/>
                      <a:pt x="35" y="1"/>
                    </a:cubicBezTo>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172" name="Freeform 405">
                <a:extLst>
                  <a:ext uri="{FF2B5EF4-FFF2-40B4-BE49-F238E27FC236}">
                    <a16:creationId xmlns:a16="http://schemas.microsoft.com/office/drawing/2014/main" id="{23147DF8-2578-4AA9-F806-DE37F3E5EE93}"/>
                  </a:ext>
                </a:extLst>
              </p:cNvPr>
              <p:cNvSpPr>
                <a:spLocks/>
              </p:cNvSpPr>
              <p:nvPr/>
            </p:nvSpPr>
            <p:spPr bwMode="gray">
              <a:xfrm>
                <a:off x="1679" y="2781"/>
                <a:ext cx="98" cy="99"/>
              </a:xfrm>
              <a:custGeom>
                <a:avLst/>
                <a:gdLst>
                  <a:gd name="T0" fmla="*/ 35 w 73"/>
                  <a:gd name="T1" fmla="*/ 1 h 73"/>
                  <a:gd name="T2" fmla="*/ 0 w 73"/>
                  <a:gd name="T3" fmla="*/ 38 h 73"/>
                  <a:gd name="T4" fmla="*/ 38 w 73"/>
                  <a:gd name="T5" fmla="*/ 72 h 73"/>
                  <a:gd name="T6" fmla="*/ 72 w 73"/>
                  <a:gd name="T7" fmla="*/ 35 h 73"/>
                  <a:gd name="T8" fmla="*/ 35 w 73"/>
                  <a:gd name="T9" fmla="*/ 1 h 73"/>
                </a:gdLst>
                <a:ahLst/>
                <a:cxnLst>
                  <a:cxn ang="0">
                    <a:pos x="T0" y="T1"/>
                  </a:cxn>
                  <a:cxn ang="0">
                    <a:pos x="T2" y="T3"/>
                  </a:cxn>
                  <a:cxn ang="0">
                    <a:pos x="T4" y="T5"/>
                  </a:cxn>
                  <a:cxn ang="0">
                    <a:pos x="T6" y="T7"/>
                  </a:cxn>
                  <a:cxn ang="0">
                    <a:pos x="T8" y="T9"/>
                  </a:cxn>
                </a:cxnLst>
                <a:rect l="0" t="0" r="r" b="b"/>
                <a:pathLst>
                  <a:path w="73" h="73">
                    <a:moveTo>
                      <a:pt x="35" y="1"/>
                    </a:moveTo>
                    <a:cubicBezTo>
                      <a:pt x="15" y="2"/>
                      <a:pt x="0" y="19"/>
                      <a:pt x="0" y="38"/>
                    </a:cubicBezTo>
                    <a:cubicBezTo>
                      <a:pt x="1" y="58"/>
                      <a:pt x="18" y="73"/>
                      <a:pt x="38" y="72"/>
                    </a:cubicBezTo>
                    <a:cubicBezTo>
                      <a:pt x="58" y="71"/>
                      <a:pt x="73" y="55"/>
                      <a:pt x="72" y="35"/>
                    </a:cubicBezTo>
                    <a:cubicBezTo>
                      <a:pt x="71" y="16"/>
                      <a:pt x="54" y="0"/>
                      <a:pt x="35" y="1"/>
                    </a:cubicBezTo>
                  </a:path>
                </a:pathLst>
              </a:custGeom>
              <a:noFill/>
              <a:ln w="6350" cap="flat" cmpd="sng">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fi-FI" sz="1013"/>
              </a:p>
            </p:txBody>
          </p:sp>
          <p:sp>
            <p:nvSpPr>
              <p:cNvPr id="173" name="Freeform 406">
                <a:extLst>
                  <a:ext uri="{FF2B5EF4-FFF2-40B4-BE49-F238E27FC236}">
                    <a16:creationId xmlns:a16="http://schemas.microsoft.com/office/drawing/2014/main" id="{18300EAD-ADEB-56BA-3A8A-D64D5A409AB5}"/>
                  </a:ext>
                </a:extLst>
              </p:cNvPr>
              <p:cNvSpPr>
                <a:spLocks/>
              </p:cNvSpPr>
              <p:nvPr/>
            </p:nvSpPr>
            <p:spPr bwMode="gray">
              <a:xfrm>
                <a:off x="1658" y="2934"/>
                <a:ext cx="27" cy="49"/>
              </a:xfrm>
              <a:custGeom>
                <a:avLst/>
                <a:gdLst>
                  <a:gd name="T0" fmla="*/ 7 w 20"/>
                  <a:gd name="T1" fmla="*/ 0 h 36"/>
                  <a:gd name="T2" fmla="*/ 20 w 20"/>
                  <a:gd name="T3" fmla="*/ 36 h 36"/>
                </a:gdLst>
                <a:ahLst/>
                <a:cxnLst>
                  <a:cxn ang="0">
                    <a:pos x="T0" y="T1"/>
                  </a:cxn>
                  <a:cxn ang="0">
                    <a:pos x="T2" y="T3"/>
                  </a:cxn>
                </a:cxnLst>
                <a:rect l="0" t="0" r="r" b="b"/>
                <a:pathLst>
                  <a:path w="20" h="36">
                    <a:moveTo>
                      <a:pt x="7" y="0"/>
                    </a:moveTo>
                    <a:cubicBezTo>
                      <a:pt x="3" y="9"/>
                      <a:pt x="0" y="30"/>
                      <a:pt x="20" y="36"/>
                    </a:cubicBezTo>
                  </a:path>
                </a:pathLst>
              </a:custGeom>
              <a:noFill/>
              <a:ln w="6350" cap="flat" cmpd="sng">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fi-FI" sz="1013"/>
              </a:p>
            </p:txBody>
          </p:sp>
          <p:sp>
            <p:nvSpPr>
              <p:cNvPr id="174" name="Freeform 407">
                <a:extLst>
                  <a:ext uri="{FF2B5EF4-FFF2-40B4-BE49-F238E27FC236}">
                    <a16:creationId xmlns:a16="http://schemas.microsoft.com/office/drawing/2014/main" id="{FDE1D0C7-5ED2-2A79-A2D5-6C5E200342BF}"/>
                  </a:ext>
                </a:extLst>
              </p:cNvPr>
              <p:cNvSpPr>
                <a:spLocks/>
              </p:cNvSpPr>
              <p:nvPr/>
            </p:nvSpPr>
            <p:spPr bwMode="gray">
              <a:xfrm>
                <a:off x="1712" y="2949"/>
                <a:ext cx="26" cy="47"/>
              </a:xfrm>
              <a:custGeom>
                <a:avLst/>
                <a:gdLst>
                  <a:gd name="T0" fmla="*/ 7 w 19"/>
                  <a:gd name="T1" fmla="*/ 0 h 35"/>
                  <a:gd name="T2" fmla="*/ 19 w 19"/>
                  <a:gd name="T3" fmla="*/ 35 h 35"/>
                </a:gdLst>
                <a:ahLst/>
                <a:cxnLst>
                  <a:cxn ang="0">
                    <a:pos x="T0" y="T1"/>
                  </a:cxn>
                  <a:cxn ang="0">
                    <a:pos x="T2" y="T3"/>
                  </a:cxn>
                </a:cxnLst>
                <a:rect l="0" t="0" r="r" b="b"/>
                <a:pathLst>
                  <a:path w="19" h="35">
                    <a:moveTo>
                      <a:pt x="7" y="0"/>
                    </a:moveTo>
                    <a:cubicBezTo>
                      <a:pt x="3" y="8"/>
                      <a:pt x="0" y="29"/>
                      <a:pt x="19" y="35"/>
                    </a:cubicBezTo>
                  </a:path>
                </a:pathLst>
              </a:custGeom>
              <a:solidFill>
                <a:srgbClr val="5F5F5F"/>
              </a:solidFill>
              <a:ln w="6350" cap="flat" cmpd="sng">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75" name="Freeform 408">
                <a:extLst>
                  <a:ext uri="{FF2B5EF4-FFF2-40B4-BE49-F238E27FC236}">
                    <a16:creationId xmlns:a16="http://schemas.microsoft.com/office/drawing/2014/main" id="{A2DA3D61-6CE1-959A-9460-F51F9582A6D1}"/>
                  </a:ext>
                </a:extLst>
              </p:cNvPr>
              <p:cNvSpPr>
                <a:spLocks/>
              </p:cNvSpPr>
              <p:nvPr/>
            </p:nvSpPr>
            <p:spPr bwMode="gray">
              <a:xfrm>
                <a:off x="1664" y="2774"/>
                <a:ext cx="139" cy="118"/>
              </a:xfrm>
              <a:custGeom>
                <a:avLst/>
                <a:gdLst>
                  <a:gd name="T0" fmla="*/ 88 w 103"/>
                  <a:gd name="T1" fmla="*/ 60 h 87"/>
                  <a:gd name="T2" fmla="*/ 58 w 103"/>
                  <a:gd name="T3" fmla="*/ 6 h 87"/>
                  <a:gd name="T4" fmla="*/ 10 w 103"/>
                  <a:gd name="T5" fmla="*/ 39 h 87"/>
                  <a:gd name="T6" fmla="*/ 9 w 103"/>
                  <a:gd name="T7" fmla="*/ 39 h 87"/>
                  <a:gd name="T8" fmla="*/ 0 w 103"/>
                  <a:gd name="T9" fmla="*/ 59 h 87"/>
                  <a:gd name="T10" fmla="*/ 17 w 103"/>
                  <a:gd name="T11" fmla="*/ 61 h 87"/>
                  <a:gd name="T12" fmla="*/ 12 w 103"/>
                  <a:gd name="T13" fmla="*/ 38 h 87"/>
                  <a:gd name="T14" fmla="*/ 30 w 103"/>
                  <a:gd name="T15" fmla="*/ 26 h 87"/>
                  <a:gd name="T16" fmla="*/ 57 w 103"/>
                  <a:gd name="T17" fmla="*/ 58 h 87"/>
                  <a:gd name="T18" fmla="*/ 92 w 103"/>
                  <a:gd name="T19" fmla="*/ 75 h 87"/>
                  <a:gd name="T20" fmla="*/ 88 w 103"/>
                  <a:gd name="T21" fmla="*/ 60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3" h="87">
                    <a:moveTo>
                      <a:pt x="88" y="60"/>
                    </a:moveTo>
                    <a:cubicBezTo>
                      <a:pt x="88" y="34"/>
                      <a:pt x="82" y="13"/>
                      <a:pt x="58" y="6"/>
                    </a:cubicBezTo>
                    <a:cubicBezTo>
                      <a:pt x="36" y="0"/>
                      <a:pt x="8" y="13"/>
                      <a:pt x="10" y="39"/>
                    </a:cubicBezTo>
                    <a:cubicBezTo>
                      <a:pt x="9" y="39"/>
                      <a:pt x="9" y="39"/>
                      <a:pt x="9" y="39"/>
                    </a:cubicBezTo>
                    <a:cubicBezTo>
                      <a:pt x="9" y="45"/>
                      <a:pt x="9" y="61"/>
                      <a:pt x="0" y="59"/>
                    </a:cubicBezTo>
                    <a:cubicBezTo>
                      <a:pt x="0" y="62"/>
                      <a:pt x="24" y="69"/>
                      <a:pt x="17" y="61"/>
                    </a:cubicBezTo>
                    <a:cubicBezTo>
                      <a:pt x="14" y="58"/>
                      <a:pt x="10" y="44"/>
                      <a:pt x="12" y="38"/>
                    </a:cubicBezTo>
                    <a:cubicBezTo>
                      <a:pt x="15" y="28"/>
                      <a:pt x="20" y="26"/>
                      <a:pt x="30" y="26"/>
                    </a:cubicBezTo>
                    <a:cubicBezTo>
                      <a:pt x="41" y="26"/>
                      <a:pt x="68" y="38"/>
                      <a:pt x="57" y="58"/>
                    </a:cubicBezTo>
                    <a:cubicBezTo>
                      <a:pt x="46" y="77"/>
                      <a:pt x="80" y="87"/>
                      <a:pt x="92" y="75"/>
                    </a:cubicBezTo>
                    <a:cubicBezTo>
                      <a:pt x="103" y="64"/>
                      <a:pt x="88" y="70"/>
                      <a:pt x="88" y="60"/>
                    </a:cubicBezTo>
                    <a:close/>
                  </a:path>
                </a:pathLst>
              </a:custGeom>
              <a:solidFill>
                <a:schemeClr val="bg1"/>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grpSp>
        <p:grpSp>
          <p:nvGrpSpPr>
            <p:cNvPr id="161" name="Group 157">
              <a:extLst>
                <a:ext uri="{FF2B5EF4-FFF2-40B4-BE49-F238E27FC236}">
                  <a16:creationId xmlns:a16="http://schemas.microsoft.com/office/drawing/2014/main" id="{DA1A89FA-ABF4-D81E-2800-3796AD0C24FD}"/>
                </a:ext>
              </a:extLst>
            </p:cNvPr>
            <p:cNvGrpSpPr>
              <a:grpSpLocks/>
            </p:cNvGrpSpPr>
            <p:nvPr/>
          </p:nvGrpSpPr>
          <p:grpSpPr bwMode="auto">
            <a:xfrm>
              <a:off x="1878473" y="1865266"/>
              <a:ext cx="254156" cy="657287"/>
              <a:chOff x="940" y="1053"/>
              <a:chExt cx="266" cy="635"/>
            </a:xfrm>
          </p:grpSpPr>
          <p:sp>
            <p:nvSpPr>
              <p:cNvPr id="162" name="Freeform 158">
                <a:extLst>
                  <a:ext uri="{FF2B5EF4-FFF2-40B4-BE49-F238E27FC236}">
                    <a16:creationId xmlns:a16="http://schemas.microsoft.com/office/drawing/2014/main" id="{F3314D84-9EBF-B604-0BE0-5793189662EE}"/>
                  </a:ext>
                </a:extLst>
              </p:cNvPr>
              <p:cNvSpPr>
                <a:spLocks/>
              </p:cNvSpPr>
              <p:nvPr/>
            </p:nvSpPr>
            <p:spPr bwMode="gray">
              <a:xfrm>
                <a:off x="1007" y="1359"/>
                <a:ext cx="121" cy="329"/>
              </a:xfrm>
              <a:custGeom>
                <a:avLst/>
                <a:gdLst>
                  <a:gd name="T0" fmla="*/ 89 w 90"/>
                  <a:gd name="T1" fmla="*/ 156 h 245"/>
                  <a:gd name="T2" fmla="*/ 90 w 90"/>
                  <a:gd name="T3" fmla="*/ 7 h 245"/>
                  <a:gd name="T4" fmla="*/ 89 w 90"/>
                  <a:gd name="T5" fmla="*/ 5 h 245"/>
                  <a:gd name="T6" fmla="*/ 63 w 90"/>
                  <a:gd name="T7" fmla="*/ 20 h 245"/>
                  <a:gd name="T8" fmla="*/ 12 w 90"/>
                  <a:gd name="T9" fmla="*/ 10 h 245"/>
                  <a:gd name="T10" fmla="*/ 3 w 90"/>
                  <a:gd name="T11" fmla="*/ 0 h 245"/>
                  <a:gd name="T12" fmla="*/ 3 w 90"/>
                  <a:gd name="T13" fmla="*/ 36 h 245"/>
                  <a:gd name="T14" fmla="*/ 2 w 90"/>
                  <a:gd name="T15" fmla="*/ 205 h 245"/>
                  <a:gd name="T16" fmla="*/ 44 w 90"/>
                  <a:gd name="T17" fmla="*/ 204 h 245"/>
                  <a:gd name="T18" fmla="*/ 45 w 90"/>
                  <a:gd name="T19" fmla="*/ 51 h 245"/>
                  <a:gd name="T20" fmla="*/ 36 w 90"/>
                  <a:gd name="T21" fmla="*/ 39 h 245"/>
                  <a:gd name="T22" fmla="*/ 45 w 90"/>
                  <a:gd name="T23" fmla="*/ 51 h 245"/>
                  <a:gd name="T24" fmla="*/ 44 w 90"/>
                  <a:gd name="T25" fmla="*/ 204 h 245"/>
                  <a:gd name="T26" fmla="*/ 44 w 90"/>
                  <a:gd name="T27" fmla="*/ 211 h 245"/>
                  <a:gd name="T28" fmla="*/ 88 w 90"/>
                  <a:gd name="T29" fmla="*/ 218 h 245"/>
                  <a:gd name="T30" fmla="*/ 89 w 90"/>
                  <a:gd name="T31" fmla="*/ 156 h 2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0" h="245">
                    <a:moveTo>
                      <a:pt x="89" y="156"/>
                    </a:moveTo>
                    <a:cubicBezTo>
                      <a:pt x="89" y="140"/>
                      <a:pt x="90" y="47"/>
                      <a:pt x="90" y="7"/>
                    </a:cubicBezTo>
                    <a:cubicBezTo>
                      <a:pt x="89" y="6"/>
                      <a:pt x="89" y="6"/>
                      <a:pt x="89" y="5"/>
                    </a:cubicBezTo>
                    <a:cubicBezTo>
                      <a:pt x="87" y="16"/>
                      <a:pt x="71" y="22"/>
                      <a:pt x="63" y="20"/>
                    </a:cubicBezTo>
                    <a:cubicBezTo>
                      <a:pt x="55" y="19"/>
                      <a:pt x="24" y="13"/>
                      <a:pt x="12" y="10"/>
                    </a:cubicBezTo>
                    <a:cubicBezTo>
                      <a:pt x="6" y="9"/>
                      <a:pt x="4" y="4"/>
                      <a:pt x="3" y="0"/>
                    </a:cubicBezTo>
                    <a:cubicBezTo>
                      <a:pt x="2" y="18"/>
                      <a:pt x="3" y="32"/>
                      <a:pt x="3" y="36"/>
                    </a:cubicBezTo>
                    <a:cubicBezTo>
                      <a:pt x="3" y="49"/>
                      <a:pt x="0" y="181"/>
                      <a:pt x="2" y="205"/>
                    </a:cubicBezTo>
                    <a:cubicBezTo>
                      <a:pt x="3" y="228"/>
                      <a:pt x="43" y="224"/>
                      <a:pt x="44" y="204"/>
                    </a:cubicBezTo>
                    <a:cubicBezTo>
                      <a:pt x="43" y="170"/>
                      <a:pt x="46" y="55"/>
                      <a:pt x="45" y="51"/>
                    </a:cubicBezTo>
                    <a:cubicBezTo>
                      <a:pt x="45" y="47"/>
                      <a:pt x="36" y="46"/>
                      <a:pt x="36" y="39"/>
                    </a:cubicBezTo>
                    <a:cubicBezTo>
                      <a:pt x="36" y="46"/>
                      <a:pt x="45" y="47"/>
                      <a:pt x="45" y="51"/>
                    </a:cubicBezTo>
                    <a:cubicBezTo>
                      <a:pt x="46" y="55"/>
                      <a:pt x="43" y="170"/>
                      <a:pt x="44" y="204"/>
                    </a:cubicBezTo>
                    <a:cubicBezTo>
                      <a:pt x="44" y="206"/>
                      <a:pt x="44" y="211"/>
                      <a:pt x="44" y="211"/>
                    </a:cubicBezTo>
                    <a:cubicBezTo>
                      <a:pt x="46" y="245"/>
                      <a:pt x="87" y="235"/>
                      <a:pt x="88" y="218"/>
                    </a:cubicBezTo>
                    <a:cubicBezTo>
                      <a:pt x="90" y="201"/>
                      <a:pt x="88" y="171"/>
                      <a:pt x="89" y="156"/>
                    </a:cubicBezTo>
                    <a:close/>
                  </a:path>
                </a:pathLst>
              </a:custGeom>
              <a:solidFill>
                <a:srgbClr val="5190C9"/>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63" name="Freeform 159">
                <a:extLst>
                  <a:ext uri="{FF2B5EF4-FFF2-40B4-BE49-F238E27FC236}">
                    <a16:creationId xmlns:a16="http://schemas.microsoft.com/office/drawing/2014/main" id="{129937F0-97BD-A86C-46CC-DDB608CFC62D}"/>
                  </a:ext>
                </a:extLst>
              </p:cNvPr>
              <p:cNvSpPr>
                <a:spLocks/>
              </p:cNvSpPr>
              <p:nvPr/>
            </p:nvSpPr>
            <p:spPr bwMode="gray">
              <a:xfrm>
                <a:off x="940" y="1139"/>
                <a:ext cx="266" cy="310"/>
              </a:xfrm>
              <a:custGeom>
                <a:avLst/>
                <a:gdLst>
                  <a:gd name="T0" fmla="*/ 192 w 198"/>
                  <a:gd name="T1" fmla="*/ 194 h 231"/>
                  <a:gd name="T2" fmla="*/ 169 w 198"/>
                  <a:gd name="T3" fmla="*/ 49 h 231"/>
                  <a:gd name="T4" fmla="*/ 143 w 198"/>
                  <a:gd name="T5" fmla="*/ 24 h 231"/>
                  <a:gd name="T6" fmla="*/ 100 w 198"/>
                  <a:gd name="T7" fmla="*/ 12 h 231"/>
                  <a:gd name="T8" fmla="*/ 60 w 198"/>
                  <a:gd name="T9" fmla="*/ 2 h 231"/>
                  <a:gd name="T10" fmla="*/ 30 w 198"/>
                  <a:gd name="T11" fmla="*/ 11 h 231"/>
                  <a:gd name="T12" fmla="*/ 4 w 198"/>
                  <a:gd name="T13" fmla="*/ 159 h 231"/>
                  <a:gd name="T14" fmla="*/ 36 w 198"/>
                  <a:gd name="T15" fmla="*/ 168 h 231"/>
                  <a:gd name="T16" fmla="*/ 54 w 198"/>
                  <a:gd name="T17" fmla="*/ 47 h 231"/>
                  <a:gd name="T18" fmla="*/ 53 w 198"/>
                  <a:gd name="T19" fmla="*/ 164 h 231"/>
                  <a:gd name="T20" fmla="*/ 62 w 198"/>
                  <a:gd name="T21" fmla="*/ 174 h 231"/>
                  <a:gd name="T22" fmla="*/ 113 w 198"/>
                  <a:gd name="T23" fmla="*/ 188 h 231"/>
                  <a:gd name="T24" fmla="*/ 140 w 198"/>
                  <a:gd name="T25" fmla="*/ 169 h 231"/>
                  <a:gd name="T26" fmla="*/ 140 w 198"/>
                  <a:gd name="T27" fmla="*/ 169 h 231"/>
                  <a:gd name="T28" fmla="*/ 138 w 198"/>
                  <a:gd name="T29" fmla="*/ 87 h 231"/>
                  <a:gd name="T30" fmla="*/ 136 w 198"/>
                  <a:gd name="T31" fmla="*/ 70 h 231"/>
                  <a:gd name="T32" fmla="*/ 136 w 198"/>
                  <a:gd name="T33" fmla="*/ 69 h 231"/>
                  <a:gd name="T34" fmla="*/ 136 w 198"/>
                  <a:gd name="T35" fmla="*/ 70 h 231"/>
                  <a:gd name="T36" fmla="*/ 138 w 198"/>
                  <a:gd name="T37" fmla="*/ 87 h 231"/>
                  <a:gd name="T38" fmla="*/ 159 w 198"/>
                  <a:gd name="T39" fmla="*/ 203 h 231"/>
                  <a:gd name="T40" fmla="*/ 192 w 198"/>
                  <a:gd name="T41" fmla="*/ 194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98" h="231">
                    <a:moveTo>
                      <a:pt x="192" y="194"/>
                    </a:moveTo>
                    <a:cubicBezTo>
                      <a:pt x="189" y="184"/>
                      <a:pt x="172" y="67"/>
                      <a:pt x="169" y="49"/>
                    </a:cubicBezTo>
                    <a:cubicBezTo>
                      <a:pt x="166" y="32"/>
                      <a:pt x="151" y="26"/>
                      <a:pt x="143" y="24"/>
                    </a:cubicBezTo>
                    <a:cubicBezTo>
                      <a:pt x="135" y="21"/>
                      <a:pt x="113" y="16"/>
                      <a:pt x="100" y="12"/>
                    </a:cubicBezTo>
                    <a:cubicBezTo>
                      <a:pt x="88" y="9"/>
                      <a:pt x="69" y="3"/>
                      <a:pt x="60" y="2"/>
                    </a:cubicBezTo>
                    <a:cubicBezTo>
                      <a:pt x="51" y="0"/>
                      <a:pt x="33" y="3"/>
                      <a:pt x="30" y="11"/>
                    </a:cubicBezTo>
                    <a:cubicBezTo>
                      <a:pt x="28" y="17"/>
                      <a:pt x="8" y="139"/>
                      <a:pt x="4" y="159"/>
                    </a:cubicBezTo>
                    <a:cubicBezTo>
                      <a:pt x="0" y="180"/>
                      <a:pt x="31" y="184"/>
                      <a:pt x="36" y="168"/>
                    </a:cubicBezTo>
                    <a:cubicBezTo>
                      <a:pt x="40" y="157"/>
                      <a:pt x="55" y="38"/>
                      <a:pt x="54" y="47"/>
                    </a:cubicBezTo>
                    <a:cubicBezTo>
                      <a:pt x="54" y="53"/>
                      <a:pt x="53" y="121"/>
                      <a:pt x="53" y="164"/>
                    </a:cubicBezTo>
                    <a:cubicBezTo>
                      <a:pt x="54" y="169"/>
                      <a:pt x="56" y="173"/>
                      <a:pt x="62" y="174"/>
                    </a:cubicBezTo>
                    <a:cubicBezTo>
                      <a:pt x="74" y="177"/>
                      <a:pt x="106" y="187"/>
                      <a:pt x="113" y="188"/>
                    </a:cubicBezTo>
                    <a:cubicBezTo>
                      <a:pt x="121" y="190"/>
                      <a:pt x="137" y="180"/>
                      <a:pt x="140" y="169"/>
                    </a:cubicBezTo>
                    <a:cubicBezTo>
                      <a:pt x="140" y="169"/>
                      <a:pt x="140" y="169"/>
                      <a:pt x="140" y="169"/>
                    </a:cubicBezTo>
                    <a:cubicBezTo>
                      <a:pt x="140" y="141"/>
                      <a:pt x="140" y="110"/>
                      <a:pt x="138" y="87"/>
                    </a:cubicBezTo>
                    <a:cubicBezTo>
                      <a:pt x="137" y="78"/>
                      <a:pt x="137" y="73"/>
                      <a:pt x="136" y="70"/>
                    </a:cubicBezTo>
                    <a:cubicBezTo>
                      <a:pt x="136" y="69"/>
                      <a:pt x="136" y="69"/>
                      <a:pt x="136" y="69"/>
                    </a:cubicBezTo>
                    <a:cubicBezTo>
                      <a:pt x="136" y="69"/>
                      <a:pt x="136" y="69"/>
                      <a:pt x="136" y="70"/>
                    </a:cubicBezTo>
                    <a:cubicBezTo>
                      <a:pt x="137" y="75"/>
                      <a:pt x="138" y="81"/>
                      <a:pt x="138" y="87"/>
                    </a:cubicBezTo>
                    <a:cubicBezTo>
                      <a:pt x="141" y="109"/>
                      <a:pt x="148" y="149"/>
                      <a:pt x="159" y="203"/>
                    </a:cubicBezTo>
                    <a:cubicBezTo>
                      <a:pt x="165" y="231"/>
                      <a:pt x="198" y="218"/>
                      <a:pt x="192" y="194"/>
                    </a:cubicBezTo>
                  </a:path>
                </a:pathLst>
              </a:custGeom>
              <a:solidFill>
                <a:srgbClr val="F8F8F8"/>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64" name="Freeform 160">
                <a:extLst>
                  <a:ext uri="{FF2B5EF4-FFF2-40B4-BE49-F238E27FC236}">
                    <a16:creationId xmlns:a16="http://schemas.microsoft.com/office/drawing/2014/main" id="{8B28C4C1-D6DE-E6E2-622E-03CFA51CD24D}"/>
                  </a:ext>
                </a:extLst>
              </p:cNvPr>
              <p:cNvSpPr>
                <a:spLocks/>
              </p:cNvSpPr>
              <p:nvPr/>
            </p:nvSpPr>
            <p:spPr bwMode="gray">
              <a:xfrm>
                <a:off x="1026" y="1122"/>
                <a:ext cx="88" cy="55"/>
              </a:xfrm>
              <a:custGeom>
                <a:avLst/>
                <a:gdLst>
                  <a:gd name="T0" fmla="*/ 29 w 66"/>
                  <a:gd name="T1" fmla="*/ 39 h 41"/>
                  <a:gd name="T2" fmla="*/ 9 w 66"/>
                  <a:gd name="T3" fmla="*/ 23 h 41"/>
                  <a:gd name="T4" fmla="*/ 15 w 66"/>
                  <a:gd name="T5" fmla="*/ 13 h 41"/>
                  <a:gd name="T6" fmla="*/ 53 w 66"/>
                  <a:gd name="T7" fmla="*/ 16 h 41"/>
                  <a:gd name="T8" fmla="*/ 57 w 66"/>
                  <a:gd name="T9" fmla="*/ 30 h 41"/>
                  <a:gd name="T10" fmla="*/ 29 w 66"/>
                  <a:gd name="T11" fmla="*/ 39 h 41"/>
                </a:gdLst>
                <a:ahLst/>
                <a:cxnLst>
                  <a:cxn ang="0">
                    <a:pos x="T0" y="T1"/>
                  </a:cxn>
                  <a:cxn ang="0">
                    <a:pos x="T2" y="T3"/>
                  </a:cxn>
                  <a:cxn ang="0">
                    <a:pos x="T4" y="T5"/>
                  </a:cxn>
                  <a:cxn ang="0">
                    <a:pos x="T6" y="T7"/>
                  </a:cxn>
                  <a:cxn ang="0">
                    <a:pos x="T8" y="T9"/>
                  </a:cxn>
                  <a:cxn ang="0">
                    <a:pos x="T10" y="T11"/>
                  </a:cxn>
                </a:cxnLst>
                <a:rect l="0" t="0" r="r" b="b"/>
                <a:pathLst>
                  <a:path w="66" h="41">
                    <a:moveTo>
                      <a:pt x="29" y="39"/>
                    </a:moveTo>
                    <a:cubicBezTo>
                      <a:pt x="14" y="37"/>
                      <a:pt x="0" y="25"/>
                      <a:pt x="9" y="23"/>
                    </a:cubicBezTo>
                    <a:cubicBezTo>
                      <a:pt x="16" y="21"/>
                      <a:pt x="13" y="16"/>
                      <a:pt x="15" y="13"/>
                    </a:cubicBezTo>
                    <a:cubicBezTo>
                      <a:pt x="18" y="10"/>
                      <a:pt x="53" y="0"/>
                      <a:pt x="53" y="16"/>
                    </a:cubicBezTo>
                    <a:cubicBezTo>
                      <a:pt x="53" y="21"/>
                      <a:pt x="47" y="25"/>
                      <a:pt x="57" y="30"/>
                    </a:cubicBezTo>
                    <a:cubicBezTo>
                      <a:pt x="66" y="33"/>
                      <a:pt x="46" y="41"/>
                      <a:pt x="29" y="39"/>
                    </a:cubicBez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165" name="Oval 161">
                <a:extLst>
                  <a:ext uri="{FF2B5EF4-FFF2-40B4-BE49-F238E27FC236}">
                    <a16:creationId xmlns:a16="http://schemas.microsoft.com/office/drawing/2014/main" id="{613619D5-5D38-46BE-1B31-F146D1F33620}"/>
                  </a:ext>
                </a:extLst>
              </p:cNvPr>
              <p:cNvSpPr>
                <a:spLocks noChangeArrowheads="1"/>
              </p:cNvSpPr>
              <p:nvPr/>
            </p:nvSpPr>
            <p:spPr bwMode="gray">
              <a:xfrm flipH="1">
                <a:off x="1014" y="1053"/>
                <a:ext cx="106" cy="105"/>
              </a:xfrm>
              <a:prstGeom prst="ellipse">
                <a:avLst/>
              </a:prstGeom>
              <a:solidFill>
                <a:schemeClr val="bg1"/>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66" name="Freeform 162">
                <a:extLst>
                  <a:ext uri="{FF2B5EF4-FFF2-40B4-BE49-F238E27FC236}">
                    <a16:creationId xmlns:a16="http://schemas.microsoft.com/office/drawing/2014/main" id="{582EDA4A-8E19-7998-A879-3C68AC6C7978}"/>
                  </a:ext>
                </a:extLst>
              </p:cNvPr>
              <p:cNvSpPr>
                <a:spLocks/>
              </p:cNvSpPr>
              <p:nvPr/>
            </p:nvSpPr>
            <p:spPr bwMode="gray">
              <a:xfrm>
                <a:off x="1043" y="1166"/>
                <a:ext cx="32" cy="153"/>
              </a:xfrm>
              <a:custGeom>
                <a:avLst/>
                <a:gdLst>
                  <a:gd name="T0" fmla="*/ 0 w 55"/>
                  <a:gd name="T1" fmla="*/ 0 h 265"/>
                  <a:gd name="T2" fmla="*/ 14 w 55"/>
                  <a:gd name="T3" fmla="*/ 22 h 265"/>
                  <a:gd name="T4" fmla="*/ 5 w 55"/>
                  <a:gd name="T5" fmla="*/ 239 h 265"/>
                  <a:gd name="T6" fmla="*/ 29 w 55"/>
                  <a:gd name="T7" fmla="*/ 265 h 265"/>
                  <a:gd name="T8" fmla="*/ 52 w 55"/>
                  <a:gd name="T9" fmla="*/ 253 h 265"/>
                  <a:gd name="T10" fmla="*/ 38 w 55"/>
                  <a:gd name="T11" fmla="*/ 29 h 265"/>
                  <a:gd name="T12" fmla="*/ 55 w 55"/>
                  <a:gd name="T13" fmla="*/ 15 h 265"/>
                  <a:gd name="T14" fmla="*/ 0 w 55"/>
                  <a:gd name="T15" fmla="*/ 0 h 26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265">
                    <a:moveTo>
                      <a:pt x="0" y="0"/>
                    </a:moveTo>
                    <a:lnTo>
                      <a:pt x="14" y="22"/>
                    </a:lnTo>
                    <a:lnTo>
                      <a:pt x="5" y="239"/>
                    </a:lnTo>
                    <a:lnTo>
                      <a:pt x="29" y="265"/>
                    </a:lnTo>
                    <a:lnTo>
                      <a:pt x="52" y="253"/>
                    </a:lnTo>
                    <a:lnTo>
                      <a:pt x="38" y="29"/>
                    </a:lnTo>
                    <a:lnTo>
                      <a:pt x="55" y="15"/>
                    </a:lnTo>
                    <a:lnTo>
                      <a:pt x="0" y="0"/>
                    </a:lnTo>
                    <a:close/>
                  </a:path>
                </a:pathLst>
              </a:custGeom>
              <a:solidFill>
                <a:srgbClr val="5190C9"/>
              </a:solidFill>
              <a:ln>
                <a:noFill/>
              </a:ln>
              <a:effectLst/>
              <a:extLst>
                <a:ext uri="{91240B29-F687-4F45-9708-019B960494DF}">
                  <a14:hiddenLine xmlns:a14="http://schemas.microsoft.com/office/drawing/2010/main" w="6350" cap="flat" cmpd="sng">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grpSp>
      </p:grpSp>
      <p:grpSp>
        <p:nvGrpSpPr>
          <p:cNvPr id="176" name="Group 175">
            <a:extLst>
              <a:ext uri="{FF2B5EF4-FFF2-40B4-BE49-F238E27FC236}">
                <a16:creationId xmlns:a16="http://schemas.microsoft.com/office/drawing/2014/main" id="{BD3ECFD3-8749-B5E7-25C1-DF4C1C5BC9A2}"/>
              </a:ext>
            </a:extLst>
          </p:cNvPr>
          <p:cNvGrpSpPr/>
          <p:nvPr/>
        </p:nvGrpSpPr>
        <p:grpSpPr>
          <a:xfrm>
            <a:off x="4840631" y="3008849"/>
            <a:ext cx="237954" cy="336536"/>
            <a:chOff x="1878473" y="1865266"/>
            <a:chExt cx="464746" cy="657287"/>
          </a:xfrm>
        </p:grpSpPr>
        <p:grpSp>
          <p:nvGrpSpPr>
            <p:cNvPr id="177" name="Group 399">
              <a:extLst>
                <a:ext uri="{FF2B5EF4-FFF2-40B4-BE49-F238E27FC236}">
                  <a16:creationId xmlns:a16="http://schemas.microsoft.com/office/drawing/2014/main" id="{1399518D-ADA3-3EF6-D003-CA16F182B09A}"/>
                </a:ext>
              </a:extLst>
            </p:cNvPr>
            <p:cNvGrpSpPr>
              <a:grpSpLocks/>
            </p:cNvGrpSpPr>
            <p:nvPr/>
          </p:nvGrpSpPr>
          <p:grpSpPr bwMode="auto">
            <a:xfrm>
              <a:off x="2114984" y="1865266"/>
              <a:ext cx="228235" cy="657287"/>
              <a:chOff x="1608" y="2774"/>
              <a:chExt cx="240" cy="638"/>
            </a:xfrm>
          </p:grpSpPr>
          <p:sp>
            <p:nvSpPr>
              <p:cNvPr id="184" name="Freeform 400">
                <a:extLst>
                  <a:ext uri="{FF2B5EF4-FFF2-40B4-BE49-F238E27FC236}">
                    <a16:creationId xmlns:a16="http://schemas.microsoft.com/office/drawing/2014/main" id="{C1F2E229-4635-53F9-7329-34A8F3934ABE}"/>
                  </a:ext>
                </a:extLst>
              </p:cNvPr>
              <p:cNvSpPr>
                <a:spLocks/>
              </p:cNvSpPr>
              <p:nvPr/>
            </p:nvSpPr>
            <p:spPr bwMode="gray">
              <a:xfrm>
                <a:off x="1668" y="3065"/>
                <a:ext cx="124" cy="347"/>
              </a:xfrm>
              <a:custGeom>
                <a:avLst/>
                <a:gdLst>
                  <a:gd name="T0" fmla="*/ 81 w 92"/>
                  <a:gd name="T1" fmla="*/ 2 h 256"/>
                  <a:gd name="T2" fmla="*/ 81 w 92"/>
                  <a:gd name="T3" fmla="*/ 2 h 256"/>
                  <a:gd name="T4" fmla="*/ 4 w 92"/>
                  <a:gd name="T5" fmla="*/ 0 h 256"/>
                  <a:gd name="T6" fmla="*/ 1 w 92"/>
                  <a:gd name="T7" fmla="*/ 29 h 256"/>
                  <a:gd name="T8" fmla="*/ 11 w 92"/>
                  <a:gd name="T9" fmla="*/ 216 h 256"/>
                  <a:gd name="T10" fmla="*/ 45 w 92"/>
                  <a:gd name="T11" fmla="*/ 215 h 256"/>
                  <a:gd name="T12" fmla="*/ 42 w 92"/>
                  <a:gd name="T13" fmla="*/ 54 h 256"/>
                  <a:gd name="T14" fmla="*/ 33 w 92"/>
                  <a:gd name="T15" fmla="*/ 42 h 256"/>
                  <a:gd name="T16" fmla="*/ 42 w 92"/>
                  <a:gd name="T17" fmla="*/ 54 h 256"/>
                  <a:gd name="T18" fmla="*/ 45 w 92"/>
                  <a:gd name="T19" fmla="*/ 215 h 256"/>
                  <a:gd name="T20" fmla="*/ 45 w 92"/>
                  <a:gd name="T21" fmla="*/ 222 h 256"/>
                  <a:gd name="T22" fmla="*/ 82 w 92"/>
                  <a:gd name="T23" fmla="*/ 229 h 256"/>
                  <a:gd name="T24" fmla="*/ 87 w 92"/>
                  <a:gd name="T25" fmla="*/ 52 h 256"/>
                  <a:gd name="T26" fmla="*/ 81 w 92"/>
                  <a:gd name="T27" fmla="*/ 2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2" h="256">
                    <a:moveTo>
                      <a:pt x="81" y="2"/>
                    </a:moveTo>
                    <a:cubicBezTo>
                      <a:pt x="81" y="3"/>
                      <a:pt x="81" y="3"/>
                      <a:pt x="81" y="2"/>
                    </a:cubicBezTo>
                    <a:cubicBezTo>
                      <a:pt x="78" y="13"/>
                      <a:pt x="3" y="5"/>
                      <a:pt x="4" y="0"/>
                    </a:cubicBezTo>
                    <a:cubicBezTo>
                      <a:pt x="0" y="18"/>
                      <a:pt x="0" y="25"/>
                      <a:pt x="1" y="29"/>
                    </a:cubicBezTo>
                    <a:cubicBezTo>
                      <a:pt x="3" y="48"/>
                      <a:pt x="11" y="129"/>
                      <a:pt x="11" y="216"/>
                    </a:cubicBezTo>
                    <a:cubicBezTo>
                      <a:pt x="11" y="239"/>
                      <a:pt x="44" y="235"/>
                      <a:pt x="45" y="215"/>
                    </a:cubicBezTo>
                    <a:cubicBezTo>
                      <a:pt x="44" y="181"/>
                      <a:pt x="43" y="58"/>
                      <a:pt x="42" y="54"/>
                    </a:cubicBezTo>
                    <a:cubicBezTo>
                      <a:pt x="42" y="50"/>
                      <a:pt x="33" y="49"/>
                      <a:pt x="33" y="42"/>
                    </a:cubicBezTo>
                    <a:cubicBezTo>
                      <a:pt x="33" y="49"/>
                      <a:pt x="42" y="50"/>
                      <a:pt x="42" y="54"/>
                    </a:cubicBezTo>
                    <a:cubicBezTo>
                      <a:pt x="43" y="58"/>
                      <a:pt x="44" y="181"/>
                      <a:pt x="45" y="215"/>
                    </a:cubicBezTo>
                    <a:cubicBezTo>
                      <a:pt x="45" y="217"/>
                      <a:pt x="45" y="222"/>
                      <a:pt x="45" y="222"/>
                    </a:cubicBezTo>
                    <a:cubicBezTo>
                      <a:pt x="47" y="256"/>
                      <a:pt x="82" y="246"/>
                      <a:pt x="82" y="229"/>
                    </a:cubicBezTo>
                    <a:cubicBezTo>
                      <a:pt x="82" y="161"/>
                      <a:pt x="84" y="67"/>
                      <a:pt x="87" y="52"/>
                    </a:cubicBezTo>
                    <a:cubicBezTo>
                      <a:pt x="92" y="27"/>
                      <a:pt x="83" y="5"/>
                      <a:pt x="81" y="2"/>
                    </a:cubicBezTo>
                    <a:close/>
                  </a:path>
                </a:pathLst>
              </a:custGeom>
              <a:solidFill>
                <a:schemeClr val="bg1">
                  <a:lumMod val="65000"/>
                </a:schemeClr>
              </a:solidFill>
              <a:ln w="6350" cap="flat" cmpd="sng">
                <a:solidFill>
                  <a:srgbClr val="5F5F5F"/>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85" name="Freeform 401">
                <a:extLst>
                  <a:ext uri="{FF2B5EF4-FFF2-40B4-BE49-F238E27FC236}">
                    <a16:creationId xmlns:a16="http://schemas.microsoft.com/office/drawing/2014/main" id="{6B21F320-7BC4-2B27-0A6A-09FD2E62E4A5}"/>
                  </a:ext>
                </a:extLst>
              </p:cNvPr>
              <p:cNvSpPr>
                <a:spLocks noEditPoints="1"/>
              </p:cNvSpPr>
              <p:nvPr/>
            </p:nvSpPr>
            <p:spPr bwMode="gray">
              <a:xfrm>
                <a:off x="1608" y="2862"/>
                <a:ext cx="240" cy="291"/>
              </a:xfrm>
              <a:custGeom>
                <a:avLst/>
                <a:gdLst>
                  <a:gd name="T0" fmla="*/ 172 w 177"/>
                  <a:gd name="T1" fmla="*/ 191 h 215"/>
                  <a:gd name="T2" fmla="*/ 151 w 177"/>
                  <a:gd name="T3" fmla="*/ 43 h 215"/>
                  <a:gd name="T4" fmla="*/ 125 w 177"/>
                  <a:gd name="T5" fmla="*/ 18 h 215"/>
                  <a:gd name="T6" fmla="*/ 91 w 177"/>
                  <a:gd name="T7" fmla="*/ 9 h 215"/>
                  <a:gd name="T8" fmla="*/ 61 w 177"/>
                  <a:gd name="T9" fmla="*/ 1 h 215"/>
                  <a:gd name="T10" fmla="*/ 31 w 177"/>
                  <a:gd name="T11" fmla="*/ 11 h 215"/>
                  <a:gd name="T12" fmla="*/ 4 w 177"/>
                  <a:gd name="T13" fmla="*/ 156 h 215"/>
                  <a:gd name="T14" fmla="*/ 26 w 177"/>
                  <a:gd name="T15" fmla="*/ 165 h 215"/>
                  <a:gd name="T16" fmla="*/ 41 w 177"/>
                  <a:gd name="T17" fmla="*/ 69 h 215"/>
                  <a:gd name="T18" fmla="*/ 49 w 177"/>
                  <a:gd name="T19" fmla="*/ 84 h 215"/>
                  <a:gd name="T20" fmla="*/ 48 w 177"/>
                  <a:gd name="T21" fmla="*/ 150 h 215"/>
                  <a:gd name="T22" fmla="*/ 58 w 177"/>
                  <a:gd name="T23" fmla="*/ 161 h 215"/>
                  <a:gd name="T24" fmla="*/ 102 w 177"/>
                  <a:gd name="T25" fmla="*/ 172 h 215"/>
                  <a:gd name="T26" fmla="*/ 125 w 177"/>
                  <a:gd name="T27" fmla="*/ 152 h 215"/>
                  <a:gd name="T28" fmla="*/ 127 w 177"/>
                  <a:gd name="T29" fmla="*/ 66 h 215"/>
                  <a:gd name="T30" fmla="*/ 129 w 177"/>
                  <a:gd name="T31" fmla="*/ 84 h 215"/>
                  <a:gd name="T32" fmla="*/ 150 w 177"/>
                  <a:gd name="T33" fmla="*/ 200 h 215"/>
                  <a:gd name="T34" fmla="*/ 172 w 177"/>
                  <a:gd name="T35" fmla="*/ 191 h 215"/>
                  <a:gd name="T36" fmla="*/ 43 w 177"/>
                  <a:gd name="T37" fmla="*/ 55 h 215"/>
                  <a:gd name="T38" fmla="*/ 45 w 177"/>
                  <a:gd name="T39" fmla="*/ 44 h 215"/>
                  <a:gd name="T40" fmla="*/ 44 w 177"/>
                  <a:gd name="T41" fmla="*/ 54 h 215"/>
                  <a:gd name="T42" fmla="*/ 44 w 177"/>
                  <a:gd name="T43" fmla="*/ 53 h 215"/>
                  <a:gd name="T44" fmla="*/ 43 w 177"/>
                  <a:gd name="T45" fmla="*/ 55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77" h="215">
                    <a:moveTo>
                      <a:pt x="172" y="191"/>
                    </a:moveTo>
                    <a:cubicBezTo>
                      <a:pt x="168" y="170"/>
                      <a:pt x="154" y="61"/>
                      <a:pt x="151" y="43"/>
                    </a:cubicBezTo>
                    <a:cubicBezTo>
                      <a:pt x="148" y="26"/>
                      <a:pt x="133" y="21"/>
                      <a:pt x="125" y="18"/>
                    </a:cubicBezTo>
                    <a:cubicBezTo>
                      <a:pt x="118" y="16"/>
                      <a:pt x="104" y="13"/>
                      <a:pt x="91" y="9"/>
                    </a:cubicBezTo>
                    <a:cubicBezTo>
                      <a:pt x="80" y="6"/>
                      <a:pt x="70" y="3"/>
                      <a:pt x="61" y="1"/>
                    </a:cubicBezTo>
                    <a:cubicBezTo>
                      <a:pt x="52" y="0"/>
                      <a:pt x="34" y="3"/>
                      <a:pt x="31" y="11"/>
                    </a:cubicBezTo>
                    <a:cubicBezTo>
                      <a:pt x="30" y="16"/>
                      <a:pt x="9" y="136"/>
                      <a:pt x="4" y="156"/>
                    </a:cubicBezTo>
                    <a:cubicBezTo>
                      <a:pt x="0" y="175"/>
                      <a:pt x="22" y="179"/>
                      <a:pt x="26" y="165"/>
                    </a:cubicBezTo>
                    <a:cubicBezTo>
                      <a:pt x="28" y="158"/>
                      <a:pt x="37" y="103"/>
                      <a:pt x="41" y="69"/>
                    </a:cubicBezTo>
                    <a:cubicBezTo>
                      <a:pt x="42" y="75"/>
                      <a:pt x="44" y="80"/>
                      <a:pt x="49" y="84"/>
                    </a:cubicBezTo>
                    <a:cubicBezTo>
                      <a:pt x="52" y="99"/>
                      <a:pt x="54" y="118"/>
                      <a:pt x="48" y="150"/>
                    </a:cubicBezTo>
                    <a:cubicBezTo>
                      <a:pt x="48" y="155"/>
                      <a:pt x="52" y="160"/>
                      <a:pt x="58" y="161"/>
                    </a:cubicBezTo>
                    <a:cubicBezTo>
                      <a:pt x="70" y="163"/>
                      <a:pt x="95" y="170"/>
                      <a:pt x="102" y="172"/>
                    </a:cubicBezTo>
                    <a:cubicBezTo>
                      <a:pt x="111" y="173"/>
                      <a:pt x="129" y="161"/>
                      <a:pt x="125" y="152"/>
                    </a:cubicBezTo>
                    <a:cubicBezTo>
                      <a:pt x="114" y="132"/>
                      <a:pt x="125" y="78"/>
                      <a:pt x="127" y="66"/>
                    </a:cubicBezTo>
                    <a:cubicBezTo>
                      <a:pt x="127" y="66"/>
                      <a:pt x="129" y="78"/>
                      <a:pt x="129" y="84"/>
                    </a:cubicBezTo>
                    <a:cubicBezTo>
                      <a:pt x="132" y="106"/>
                      <a:pt x="140" y="146"/>
                      <a:pt x="150" y="200"/>
                    </a:cubicBezTo>
                    <a:cubicBezTo>
                      <a:pt x="153" y="215"/>
                      <a:pt x="177" y="214"/>
                      <a:pt x="172" y="191"/>
                    </a:cubicBezTo>
                    <a:close/>
                    <a:moveTo>
                      <a:pt x="43" y="55"/>
                    </a:moveTo>
                    <a:cubicBezTo>
                      <a:pt x="45" y="47"/>
                      <a:pt x="45" y="42"/>
                      <a:pt x="45" y="44"/>
                    </a:cubicBezTo>
                    <a:cubicBezTo>
                      <a:pt x="44" y="47"/>
                      <a:pt x="44" y="51"/>
                      <a:pt x="44" y="54"/>
                    </a:cubicBezTo>
                    <a:cubicBezTo>
                      <a:pt x="44" y="53"/>
                      <a:pt x="44" y="53"/>
                      <a:pt x="44" y="53"/>
                    </a:cubicBezTo>
                    <a:cubicBezTo>
                      <a:pt x="44" y="54"/>
                      <a:pt x="44" y="55"/>
                      <a:pt x="43" y="55"/>
                    </a:cubicBezTo>
                    <a:close/>
                  </a:path>
                </a:pathLst>
              </a:custGeom>
              <a:solidFill>
                <a:schemeClr val="accent3">
                  <a:lumMod val="20000"/>
                  <a:lumOff val="80000"/>
                </a:schemeClr>
              </a:solidFill>
              <a:ln w="6350" cap="flat" cmpd="sng">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86" name="Freeform 402">
                <a:extLst>
                  <a:ext uri="{FF2B5EF4-FFF2-40B4-BE49-F238E27FC236}">
                    <a16:creationId xmlns:a16="http://schemas.microsoft.com/office/drawing/2014/main" id="{267AA3EF-F6CC-4286-357C-6C9DFC0E01DB}"/>
                  </a:ext>
                </a:extLst>
              </p:cNvPr>
              <p:cNvSpPr>
                <a:spLocks/>
              </p:cNvSpPr>
              <p:nvPr/>
            </p:nvSpPr>
            <p:spPr bwMode="gray">
              <a:xfrm>
                <a:off x="1699" y="2877"/>
                <a:ext cx="61" cy="71"/>
              </a:xfrm>
              <a:custGeom>
                <a:avLst/>
                <a:gdLst>
                  <a:gd name="T0" fmla="*/ 0 w 45"/>
                  <a:gd name="T1" fmla="*/ 0 h 52"/>
                  <a:gd name="T2" fmla="*/ 3 w 45"/>
                  <a:gd name="T3" fmla="*/ 52 h 52"/>
                  <a:gd name="T4" fmla="*/ 45 w 45"/>
                  <a:gd name="T5" fmla="*/ 7 h 52"/>
                  <a:gd name="T6" fmla="*/ 0 w 45"/>
                  <a:gd name="T7" fmla="*/ 0 h 52"/>
                </a:gdLst>
                <a:ahLst/>
                <a:cxnLst>
                  <a:cxn ang="0">
                    <a:pos x="T0" y="T1"/>
                  </a:cxn>
                  <a:cxn ang="0">
                    <a:pos x="T2" y="T3"/>
                  </a:cxn>
                  <a:cxn ang="0">
                    <a:pos x="T4" y="T5"/>
                  </a:cxn>
                  <a:cxn ang="0">
                    <a:pos x="T6" y="T7"/>
                  </a:cxn>
                </a:cxnLst>
                <a:rect l="0" t="0" r="r" b="b"/>
                <a:pathLst>
                  <a:path w="45" h="52">
                    <a:moveTo>
                      <a:pt x="0" y="0"/>
                    </a:moveTo>
                    <a:cubicBezTo>
                      <a:pt x="3" y="52"/>
                      <a:pt x="3" y="52"/>
                      <a:pt x="3" y="52"/>
                    </a:cubicBezTo>
                    <a:cubicBezTo>
                      <a:pt x="6" y="40"/>
                      <a:pt x="45" y="7"/>
                      <a:pt x="45" y="7"/>
                    </a:cubicBezTo>
                    <a:lnTo>
                      <a:pt x="0" y="0"/>
                    </a:ln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187" name="Freeform 403">
                <a:extLst>
                  <a:ext uri="{FF2B5EF4-FFF2-40B4-BE49-F238E27FC236}">
                    <a16:creationId xmlns:a16="http://schemas.microsoft.com/office/drawing/2014/main" id="{0CE40F48-6307-7FA7-604A-EBBFDFC65605}"/>
                  </a:ext>
                </a:extLst>
              </p:cNvPr>
              <p:cNvSpPr>
                <a:spLocks/>
              </p:cNvSpPr>
              <p:nvPr/>
            </p:nvSpPr>
            <p:spPr bwMode="gray">
              <a:xfrm>
                <a:off x="1691" y="2847"/>
                <a:ext cx="78" cy="48"/>
              </a:xfrm>
              <a:custGeom>
                <a:avLst/>
                <a:gdLst>
                  <a:gd name="T0" fmla="*/ 26 w 58"/>
                  <a:gd name="T1" fmla="*/ 34 h 35"/>
                  <a:gd name="T2" fmla="*/ 9 w 58"/>
                  <a:gd name="T3" fmla="*/ 20 h 35"/>
                  <a:gd name="T4" fmla="*/ 14 w 58"/>
                  <a:gd name="T5" fmla="*/ 11 h 35"/>
                  <a:gd name="T6" fmla="*/ 47 w 58"/>
                  <a:gd name="T7" fmla="*/ 14 h 35"/>
                  <a:gd name="T8" fmla="*/ 50 w 58"/>
                  <a:gd name="T9" fmla="*/ 25 h 35"/>
                  <a:gd name="T10" fmla="*/ 26 w 58"/>
                  <a:gd name="T11" fmla="*/ 34 h 35"/>
                </a:gdLst>
                <a:ahLst/>
                <a:cxnLst>
                  <a:cxn ang="0">
                    <a:pos x="T0" y="T1"/>
                  </a:cxn>
                  <a:cxn ang="0">
                    <a:pos x="T2" y="T3"/>
                  </a:cxn>
                  <a:cxn ang="0">
                    <a:pos x="T4" y="T5"/>
                  </a:cxn>
                  <a:cxn ang="0">
                    <a:pos x="T6" y="T7"/>
                  </a:cxn>
                  <a:cxn ang="0">
                    <a:pos x="T8" y="T9"/>
                  </a:cxn>
                  <a:cxn ang="0">
                    <a:pos x="T10" y="T11"/>
                  </a:cxn>
                </a:cxnLst>
                <a:rect l="0" t="0" r="r" b="b"/>
                <a:pathLst>
                  <a:path w="58" h="35">
                    <a:moveTo>
                      <a:pt x="26" y="34"/>
                    </a:moveTo>
                    <a:cubicBezTo>
                      <a:pt x="12" y="32"/>
                      <a:pt x="0" y="22"/>
                      <a:pt x="9" y="20"/>
                    </a:cubicBezTo>
                    <a:cubicBezTo>
                      <a:pt x="15" y="18"/>
                      <a:pt x="12" y="13"/>
                      <a:pt x="14" y="11"/>
                    </a:cubicBezTo>
                    <a:cubicBezTo>
                      <a:pt x="16" y="8"/>
                      <a:pt x="47" y="0"/>
                      <a:pt x="47" y="14"/>
                    </a:cubicBezTo>
                    <a:cubicBezTo>
                      <a:pt x="47" y="18"/>
                      <a:pt x="42" y="22"/>
                      <a:pt x="50" y="25"/>
                    </a:cubicBezTo>
                    <a:cubicBezTo>
                      <a:pt x="58" y="29"/>
                      <a:pt x="40" y="35"/>
                      <a:pt x="26" y="34"/>
                    </a:cubicBez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188" name="Freeform 404">
                <a:extLst>
                  <a:ext uri="{FF2B5EF4-FFF2-40B4-BE49-F238E27FC236}">
                    <a16:creationId xmlns:a16="http://schemas.microsoft.com/office/drawing/2014/main" id="{73ED9C26-7218-39EF-1F3F-F371827F44B1}"/>
                  </a:ext>
                </a:extLst>
              </p:cNvPr>
              <p:cNvSpPr>
                <a:spLocks/>
              </p:cNvSpPr>
              <p:nvPr/>
            </p:nvSpPr>
            <p:spPr bwMode="gray">
              <a:xfrm>
                <a:off x="1679" y="2781"/>
                <a:ext cx="98" cy="99"/>
              </a:xfrm>
              <a:custGeom>
                <a:avLst/>
                <a:gdLst>
                  <a:gd name="T0" fmla="*/ 35 w 73"/>
                  <a:gd name="T1" fmla="*/ 1 h 73"/>
                  <a:gd name="T2" fmla="*/ 0 w 73"/>
                  <a:gd name="T3" fmla="*/ 38 h 73"/>
                  <a:gd name="T4" fmla="*/ 38 w 73"/>
                  <a:gd name="T5" fmla="*/ 72 h 73"/>
                  <a:gd name="T6" fmla="*/ 72 w 73"/>
                  <a:gd name="T7" fmla="*/ 35 h 73"/>
                  <a:gd name="T8" fmla="*/ 35 w 73"/>
                  <a:gd name="T9" fmla="*/ 1 h 73"/>
                </a:gdLst>
                <a:ahLst/>
                <a:cxnLst>
                  <a:cxn ang="0">
                    <a:pos x="T0" y="T1"/>
                  </a:cxn>
                  <a:cxn ang="0">
                    <a:pos x="T2" y="T3"/>
                  </a:cxn>
                  <a:cxn ang="0">
                    <a:pos x="T4" y="T5"/>
                  </a:cxn>
                  <a:cxn ang="0">
                    <a:pos x="T6" y="T7"/>
                  </a:cxn>
                  <a:cxn ang="0">
                    <a:pos x="T8" y="T9"/>
                  </a:cxn>
                </a:cxnLst>
                <a:rect l="0" t="0" r="r" b="b"/>
                <a:pathLst>
                  <a:path w="73" h="73">
                    <a:moveTo>
                      <a:pt x="35" y="1"/>
                    </a:moveTo>
                    <a:cubicBezTo>
                      <a:pt x="15" y="2"/>
                      <a:pt x="0" y="19"/>
                      <a:pt x="0" y="38"/>
                    </a:cubicBezTo>
                    <a:cubicBezTo>
                      <a:pt x="1" y="58"/>
                      <a:pt x="18" y="73"/>
                      <a:pt x="38" y="72"/>
                    </a:cubicBezTo>
                    <a:cubicBezTo>
                      <a:pt x="58" y="71"/>
                      <a:pt x="73" y="55"/>
                      <a:pt x="72" y="35"/>
                    </a:cubicBezTo>
                    <a:cubicBezTo>
                      <a:pt x="71" y="16"/>
                      <a:pt x="54" y="0"/>
                      <a:pt x="35" y="1"/>
                    </a:cubicBezTo>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189" name="Freeform 405">
                <a:extLst>
                  <a:ext uri="{FF2B5EF4-FFF2-40B4-BE49-F238E27FC236}">
                    <a16:creationId xmlns:a16="http://schemas.microsoft.com/office/drawing/2014/main" id="{CAB459AB-619A-0F4A-D651-0D04F4013358}"/>
                  </a:ext>
                </a:extLst>
              </p:cNvPr>
              <p:cNvSpPr>
                <a:spLocks/>
              </p:cNvSpPr>
              <p:nvPr/>
            </p:nvSpPr>
            <p:spPr bwMode="gray">
              <a:xfrm>
                <a:off x="1679" y="2781"/>
                <a:ext cx="98" cy="99"/>
              </a:xfrm>
              <a:custGeom>
                <a:avLst/>
                <a:gdLst>
                  <a:gd name="T0" fmla="*/ 35 w 73"/>
                  <a:gd name="T1" fmla="*/ 1 h 73"/>
                  <a:gd name="T2" fmla="*/ 0 w 73"/>
                  <a:gd name="T3" fmla="*/ 38 h 73"/>
                  <a:gd name="T4" fmla="*/ 38 w 73"/>
                  <a:gd name="T5" fmla="*/ 72 h 73"/>
                  <a:gd name="T6" fmla="*/ 72 w 73"/>
                  <a:gd name="T7" fmla="*/ 35 h 73"/>
                  <a:gd name="T8" fmla="*/ 35 w 73"/>
                  <a:gd name="T9" fmla="*/ 1 h 73"/>
                </a:gdLst>
                <a:ahLst/>
                <a:cxnLst>
                  <a:cxn ang="0">
                    <a:pos x="T0" y="T1"/>
                  </a:cxn>
                  <a:cxn ang="0">
                    <a:pos x="T2" y="T3"/>
                  </a:cxn>
                  <a:cxn ang="0">
                    <a:pos x="T4" y="T5"/>
                  </a:cxn>
                  <a:cxn ang="0">
                    <a:pos x="T6" y="T7"/>
                  </a:cxn>
                  <a:cxn ang="0">
                    <a:pos x="T8" y="T9"/>
                  </a:cxn>
                </a:cxnLst>
                <a:rect l="0" t="0" r="r" b="b"/>
                <a:pathLst>
                  <a:path w="73" h="73">
                    <a:moveTo>
                      <a:pt x="35" y="1"/>
                    </a:moveTo>
                    <a:cubicBezTo>
                      <a:pt x="15" y="2"/>
                      <a:pt x="0" y="19"/>
                      <a:pt x="0" y="38"/>
                    </a:cubicBezTo>
                    <a:cubicBezTo>
                      <a:pt x="1" y="58"/>
                      <a:pt x="18" y="73"/>
                      <a:pt x="38" y="72"/>
                    </a:cubicBezTo>
                    <a:cubicBezTo>
                      <a:pt x="58" y="71"/>
                      <a:pt x="73" y="55"/>
                      <a:pt x="72" y="35"/>
                    </a:cubicBezTo>
                    <a:cubicBezTo>
                      <a:pt x="71" y="16"/>
                      <a:pt x="54" y="0"/>
                      <a:pt x="35" y="1"/>
                    </a:cubicBezTo>
                  </a:path>
                </a:pathLst>
              </a:custGeom>
              <a:noFill/>
              <a:ln w="6350" cap="flat" cmpd="sng">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fi-FI" sz="1013"/>
              </a:p>
            </p:txBody>
          </p:sp>
          <p:sp>
            <p:nvSpPr>
              <p:cNvPr id="190" name="Freeform 406">
                <a:extLst>
                  <a:ext uri="{FF2B5EF4-FFF2-40B4-BE49-F238E27FC236}">
                    <a16:creationId xmlns:a16="http://schemas.microsoft.com/office/drawing/2014/main" id="{5F65FCD8-0FB6-8982-EF71-29E04045F92F}"/>
                  </a:ext>
                </a:extLst>
              </p:cNvPr>
              <p:cNvSpPr>
                <a:spLocks/>
              </p:cNvSpPr>
              <p:nvPr/>
            </p:nvSpPr>
            <p:spPr bwMode="gray">
              <a:xfrm>
                <a:off x="1658" y="2934"/>
                <a:ext cx="27" cy="49"/>
              </a:xfrm>
              <a:custGeom>
                <a:avLst/>
                <a:gdLst>
                  <a:gd name="T0" fmla="*/ 7 w 20"/>
                  <a:gd name="T1" fmla="*/ 0 h 36"/>
                  <a:gd name="T2" fmla="*/ 20 w 20"/>
                  <a:gd name="T3" fmla="*/ 36 h 36"/>
                </a:gdLst>
                <a:ahLst/>
                <a:cxnLst>
                  <a:cxn ang="0">
                    <a:pos x="T0" y="T1"/>
                  </a:cxn>
                  <a:cxn ang="0">
                    <a:pos x="T2" y="T3"/>
                  </a:cxn>
                </a:cxnLst>
                <a:rect l="0" t="0" r="r" b="b"/>
                <a:pathLst>
                  <a:path w="20" h="36">
                    <a:moveTo>
                      <a:pt x="7" y="0"/>
                    </a:moveTo>
                    <a:cubicBezTo>
                      <a:pt x="3" y="9"/>
                      <a:pt x="0" y="30"/>
                      <a:pt x="20" y="36"/>
                    </a:cubicBezTo>
                  </a:path>
                </a:pathLst>
              </a:custGeom>
              <a:noFill/>
              <a:ln w="6350" cap="flat" cmpd="sng">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fi-FI" sz="1013"/>
              </a:p>
            </p:txBody>
          </p:sp>
          <p:sp>
            <p:nvSpPr>
              <p:cNvPr id="191" name="Freeform 407">
                <a:extLst>
                  <a:ext uri="{FF2B5EF4-FFF2-40B4-BE49-F238E27FC236}">
                    <a16:creationId xmlns:a16="http://schemas.microsoft.com/office/drawing/2014/main" id="{DB67516B-9722-90AD-CDCF-3516F5893D7D}"/>
                  </a:ext>
                </a:extLst>
              </p:cNvPr>
              <p:cNvSpPr>
                <a:spLocks/>
              </p:cNvSpPr>
              <p:nvPr/>
            </p:nvSpPr>
            <p:spPr bwMode="gray">
              <a:xfrm>
                <a:off x="1712" y="2949"/>
                <a:ext cx="26" cy="47"/>
              </a:xfrm>
              <a:custGeom>
                <a:avLst/>
                <a:gdLst>
                  <a:gd name="T0" fmla="*/ 7 w 19"/>
                  <a:gd name="T1" fmla="*/ 0 h 35"/>
                  <a:gd name="T2" fmla="*/ 19 w 19"/>
                  <a:gd name="T3" fmla="*/ 35 h 35"/>
                </a:gdLst>
                <a:ahLst/>
                <a:cxnLst>
                  <a:cxn ang="0">
                    <a:pos x="T0" y="T1"/>
                  </a:cxn>
                  <a:cxn ang="0">
                    <a:pos x="T2" y="T3"/>
                  </a:cxn>
                </a:cxnLst>
                <a:rect l="0" t="0" r="r" b="b"/>
                <a:pathLst>
                  <a:path w="19" h="35">
                    <a:moveTo>
                      <a:pt x="7" y="0"/>
                    </a:moveTo>
                    <a:cubicBezTo>
                      <a:pt x="3" y="8"/>
                      <a:pt x="0" y="29"/>
                      <a:pt x="19" y="35"/>
                    </a:cubicBezTo>
                  </a:path>
                </a:pathLst>
              </a:custGeom>
              <a:solidFill>
                <a:srgbClr val="5F5F5F"/>
              </a:solidFill>
              <a:ln w="6350" cap="flat" cmpd="sng">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92" name="Freeform 408">
                <a:extLst>
                  <a:ext uri="{FF2B5EF4-FFF2-40B4-BE49-F238E27FC236}">
                    <a16:creationId xmlns:a16="http://schemas.microsoft.com/office/drawing/2014/main" id="{17B7B7B4-D643-7EC2-27CE-8579D1D38893}"/>
                  </a:ext>
                </a:extLst>
              </p:cNvPr>
              <p:cNvSpPr>
                <a:spLocks/>
              </p:cNvSpPr>
              <p:nvPr/>
            </p:nvSpPr>
            <p:spPr bwMode="gray">
              <a:xfrm>
                <a:off x="1664" y="2774"/>
                <a:ext cx="139" cy="118"/>
              </a:xfrm>
              <a:custGeom>
                <a:avLst/>
                <a:gdLst>
                  <a:gd name="T0" fmla="*/ 88 w 103"/>
                  <a:gd name="T1" fmla="*/ 60 h 87"/>
                  <a:gd name="T2" fmla="*/ 58 w 103"/>
                  <a:gd name="T3" fmla="*/ 6 h 87"/>
                  <a:gd name="T4" fmla="*/ 10 w 103"/>
                  <a:gd name="T5" fmla="*/ 39 h 87"/>
                  <a:gd name="T6" fmla="*/ 9 w 103"/>
                  <a:gd name="T7" fmla="*/ 39 h 87"/>
                  <a:gd name="T8" fmla="*/ 0 w 103"/>
                  <a:gd name="T9" fmla="*/ 59 h 87"/>
                  <a:gd name="T10" fmla="*/ 17 w 103"/>
                  <a:gd name="T11" fmla="*/ 61 h 87"/>
                  <a:gd name="T12" fmla="*/ 12 w 103"/>
                  <a:gd name="T13" fmla="*/ 38 h 87"/>
                  <a:gd name="T14" fmla="*/ 30 w 103"/>
                  <a:gd name="T15" fmla="*/ 26 h 87"/>
                  <a:gd name="T16" fmla="*/ 57 w 103"/>
                  <a:gd name="T17" fmla="*/ 58 h 87"/>
                  <a:gd name="T18" fmla="*/ 92 w 103"/>
                  <a:gd name="T19" fmla="*/ 75 h 87"/>
                  <a:gd name="T20" fmla="*/ 88 w 103"/>
                  <a:gd name="T21" fmla="*/ 60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3" h="87">
                    <a:moveTo>
                      <a:pt x="88" y="60"/>
                    </a:moveTo>
                    <a:cubicBezTo>
                      <a:pt x="88" y="34"/>
                      <a:pt x="82" y="13"/>
                      <a:pt x="58" y="6"/>
                    </a:cubicBezTo>
                    <a:cubicBezTo>
                      <a:pt x="36" y="0"/>
                      <a:pt x="8" y="13"/>
                      <a:pt x="10" y="39"/>
                    </a:cubicBezTo>
                    <a:cubicBezTo>
                      <a:pt x="9" y="39"/>
                      <a:pt x="9" y="39"/>
                      <a:pt x="9" y="39"/>
                    </a:cubicBezTo>
                    <a:cubicBezTo>
                      <a:pt x="9" y="45"/>
                      <a:pt x="9" y="61"/>
                      <a:pt x="0" y="59"/>
                    </a:cubicBezTo>
                    <a:cubicBezTo>
                      <a:pt x="0" y="62"/>
                      <a:pt x="24" y="69"/>
                      <a:pt x="17" y="61"/>
                    </a:cubicBezTo>
                    <a:cubicBezTo>
                      <a:pt x="14" y="58"/>
                      <a:pt x="10" y="44"/>
                      <a:pt x="12" y="38"/>
                    </a:cubicBezTo>
                    <a:cubicBezTo>
                      <a:pt x="15" y="28"/>
                      <a:pt x="20" y="26"/>
                      <a:pt x="30" y="26"/>
                    </a:cubicBezTo>
                    <a:cubicBezTo>
                      <a:pt x="41" y="26"/>
                      <a:pt x="68" y="38"/>
                      <a:pt x="57" y="58"/>
                    </a:cubicBezTo>
                    <a:cubicBezTo>
                      <a:pt x="46" y="77"/>
                      <a:pt x="80" y="87"/>
                      <a:pt x="92" y="75"/>
                    </a:cubicBezTo>
                    <a:cubicBezTo>
                      <a:pt x="103" y="64"/>
                      <a:pt x="88" y="70"/>
                      <a:pt x="88" y="60"/>
                    </a:cubicBezTo>
                    <a:close/>
                  </a:path>
                </a:pathLst>
              </a:custGeom>
              <a:solidFill>
                <a:schemeClr val="bg1"/>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grpSp>
        <p:grpSp>
          <p:nvGrpSpPr>
            <p:cNvPr id="178" name="Group 157">
              <a:extLst>
                <a:ext uri="{FF2B5EF4-FFF2-40B4-BE49-F238E27FC236}">
                  <a16:creationId xmlns:a16="http://schemas.microsoft.com/office/drawing/2014/main" id="{31EC8B4B-D1B5-3574-9E1B-76BB4E0CA1E1}"/>
                </a:ext>
              </a:extLst>
            </p:cNvPr>
            <p:cNvGrpSpPr>
              <a:grpSpLocks/>
            </p:cNvGrpSpPr>
            <p:nvPr/>
          </p:nvGrpSpPr>
          <p:grpSpPr bwMode="auto">
            <a:xfrm>
              <a:off x="1878473" y="1865266"/>
              <a:ext cx="254156" cy="657287"/>
              <a:chOff x="940" y="1053"/>
              <a:chExt cx="266" cy="635"/>
            </a:xfrm>
          </p:grpSpPr>
          <p:sp>
            <p:nvSpPr>
              <p:cNvPr id="179" name="Freeform 158">
                <a:extLst>
                  <a:ext uri="{FF2B5EF4-FFF2-40B4-BE49-F238E27FC236}">
                    <a16:creationId xmlns:a16="http://schemas.microsoft.com/office/drawing/2014/main" id="{7EEDCB6A-EB37-F0A0-B3A0-AF2B394F7C72}"/>
                  </a:ext>
                </a:extLst>
              </p:cNvPr>
              <p:cNvSpPr>
                <a:spLocks/>
              </p:cNvSpPr>
              <p:nvPr/>
            </p:nvSpPr>
            <p:spPr bwMode="gray">
              <a:xfrm>
                <a:off x="1007" y="1359"/>
                <a:ext cx="121" cy="329"/>
              </a:xfrm>
              <a:custGeom>
                <a:avLst/>
                <a:gdLst>
                  <a:gd name="T0" fmla="*/ 89 w 90"/>
                  <a:gd name="T1" fmla="*/ 156 h 245"/>
                  <a:gd name="T2" fmla="*/ 90 w 90"/>
                  <a:gd name="T3" fmla="*/ 7 h 245"/>
                  <a:gd name="T4" fmla="*/ 89 w 90"/>
                  <a:gd name="T5" fmla="*/ 5 h 245"/>
                  <a:gd name="T6" fmla="*/ 63 w 90"/>
                  <a:gd name="T7" fmla="*/ 20 h 245"/>
                  <a:gd name="T8" fmla="*/ 12 w 90"/>
                  <a:gd name="T9" fmla="*/ 10 h 245"/>
                  <a:gd name="T10" fmla="*/ 3 w 90"/>
                  <a:gd name="T11" fmla="*/ 0 h 245"/>
                  <a:gd name="T12" fmla="*/ 3 w 90"/>
                  <a:gd name="T13" fmla="*/ 36 h 245"/>
                  <a:gd name="T14" fmla="*/ 2 w 90"/>
                  <a:gd name="T15" fmla="*/ 205 h 245"/>
                  <a:gd name="T16" fmla="*/ 44 w 90"/>
                  <a:gd name="T17" fmla="*/ 204 h 245"/>
                  <a:gd name="T18" fmla="*/ 45 w 90"/>
                  <a:gd name="T19" fmla="*/ 51 h 245"/>
                  <a:gd name="T20" fmla="*/ 36 w 90"/>
                  <a:gd name="T21" fmla="*/ 39 h 245"/>
                  <a:gd name="T22" fmla="*/ 45 w 90"/>
                  <a:gd name="T23" fmla="*/ 51 h 245"/>
                  <a:gd name="T24" fmla="*/ 44 w 90"/>
                  <a:gd name="T25" fmla="*/ 204 h 245"/>
                  <a:gd name="T26" fmla="*/ 44 w 90"/>
                  <a:gd name="T27" fmla="*/ 211 h 245"/>
                  <a:gd name="T28" fmla="*/ 88 w 90"/>
                  <a:gd name="T29" fmla="*/ 218 h 245"/>
                  <a:gd name="T30" fmla="*/ 89 w 90"/>
                  <a:gd name="T31" fmla="*/ 156 h 2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0" h="245">
                    <a:moveTo>
                      <a:pt x="89" y="156"/>
                    </a:moveTo>
                    <a:cubicBezTo>
                      <a:pt x="89" y="140"/>
                      <a:pt x="90" y="47"/>
                      <a:pt x="90" y="7"/>
                    </a:cubicBezTo>
                    <a:cubicBezTo>
                      <a:pt x="89" y="6"/>
                      <a:pt x="89" y="6"/>
                      <a:pt x="89" y="5"/>
                    </a:cubicBezTo>
                    <a:cubicBezTo>
                      <a:pt x="87" y="16"/>
                      <a:pt x="71" y="22"/>
                      <a:pt x="63" y="20"/>
                    </a:cubicBezTo>
                    <a:cubicBezTo>
                      <a:pt x="55" y="19"/>
                      <a:pt x="24" y="13"/>
                      <a:pt x="12" y="10"/>
                    </a:cubicBezTo>
                    <a:cubicBezTo>
                      <a:pt x="6" y="9"/>
                      <a:pt x="4" y="4"/>
                      <a:pt x="3" y="0"/>
                    </a:cubicBezTo>
                    <a:cubicBezTo>
                      <a:pt x="2" y="18"/>
                      <a:pt x="3" y="32"/>
                      <a:pt x="3" y="36"/>
                    </a:cubicBezTo>
                    <a:cubicBezTo>
                      <a:pt x="3" y="49"/>
                      <a:pt x="0" y="181"/>
                      <a:pt x="2" y="205"/>
                    </a:cubicBezTo>
                    <a:cubicBezTo>
                      <a:pt x="3" y="228"/>
                      <a:pt x="43" y="224"/>
                      <a:pt x="44" y="204"/>
                    </a:cubicBezTo>
                    <a:cubicBezTo>
                      <a:pt x="43" y="170"/>
                      <a:pt x="46" y="55"/>
                      <a:pt x="45" y="51"/>
                    </a:cubicBezTo>
                    <a:cubicBezTo>
                      <a:pt x="45" y="47"/>
                      <a:pt x="36" y="46"/>
                      <a:pt x="36" y="39"/>
                    </a:cubicBezTo>
                    <a:cubicBezTo>
                      <a:pt x="36" y="46"/>
                      <a:pt x="45" y="47"/>
                      <a:pt x="45" y="51"/>
                    </a:cubicBezTo>
                    <a:cubicBezTo>
                      <a:pt x="46" y="55"/>
                      <a:pt x="43" y="170"/>
                      <a:pt x="44" y="204"/>
                    </a:cubicBezTo>
                    <a:cubicBezTo>
                      <a:pt x="44" y="206"/>
                      <a:pt x="44" y="211"/>
                      <a:pt x="44" y="211"/>
                    </a:cubicBezTo>
                    <a:cubicBezTo>
                      <a:pt x="46" y="245"/>
                      <a:pt x="87" y="235"/>
                      <a:pt x="88" y="218"/>
                    </a:cubicBezTo>
                    <a:cubicBezTo>
                      <a:pt x="90" y="201"/>
                      <a:pt x="88" y="171"/>
                      <a:pt x="89" y="156"/>
                    </a:cubicBezTo>
                    <a:close/>
                  </a:path>
                </a:pathLst>
              </a:custGeom>
              <a:solidFill>
                <a:srgbClr val="5190C9"/>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80" name="Freeform 159">
                <a:extLst>
                  <a:ext uri="{FF2B5EF4-FFF2-40B4-BE49-F238E27FC236}">
                    <a16:creationId xmlns:a16="http://schemas.microsoft.com/office/drawing/2014/main" id="{A9A00062-C8BA-23B5-0522-FBB6E79B8EF8}"/>
                  </a:ext>
                </a:extLst>
              </p:cNvPr>
              <p:cNvSpPr>
                <a:spLocks/>
              </p:cNvSpPr>
              <p:nvPr/>
            </p:nvSpPr>
            <p:spPr bwMode="gray">
              <a:xfrm>
                <a:off x="940" y="1139"/>
                <a:ext cx="266" cy="310"/>
              </a:xfrm>
              <a:custGeom>
                <a:avLst/>
                <a:gdLst>
                  <a:gd name="T0" fmla="*/ 192 w 198"/>
                  <a:gd name="T1" fmla="*/ 194 h 231"/>
                  <a:gd name="T2" fmla="*/ 169 w 198"/>
                  <a:gd name="T3" fmla="*/ 49 h 231"/>
                  <a:gd name="T4" fmla="*/ 143 w 198"/>
                  <a:gd name="T5" fmla="*/ 24 h 231"/>
                  <a:gd name="T6" fmla="*/ 100 w 198"/>
                  <a:gd name="T7" fmla="*/ 12 h 231"/>
                  <a:gd name="T8" fmla="*/ 60 w 198"/>
                  <a:gd name="T9" fmla="*/ 2 h 231"/>
                  <a:gd name="T10" fmla="*/ 30 w 198"/>
                  <a:gd name="T11" fmla="*/ 11 h 231"/>
                  <a:gd name="T12" fmla="*/ 4 w 198"/>
                  <a:gd name="T13" fmla="*/ 159 h 231"/>
                  <a:gd name="T14" fmla="*/ 36 w 198"/>
                  <a:gd name="T15" fmla="*/ 168 h 231"/>
                  <a:gd name="T16" fmla="*/ 54 w 198"/>
                  <a:gd name="T17" fmla="*/ 47 h 231"/>
                  <a:gd name="T18" fmla="*/ 53 w 198"/>
                  <a:gd name="T19" fmla="*/ 164 h 231"/>
                  <a:gd name="T20" fmla="*/ 62 w 198"/>
                  <a:gd name="T21" fmla="*/ 174 h 231"/>
                  <a:gd name="T22" fmla="*/ 113 w 198"/>
                  <a:gd name="T23" fmla="*/ 188 h 231"/>
                  <a:gd name="T24" fmla="*/ 140 w 198"/>
                  <a:gd name="T25" fmla="*/ 169 h 231"/>
                  <a:gd name="T26" fmla="*/ 140 w 198"/>
                  <a:gd name="T27" fmla="*/ 169 h 231"/>
                  <a:gd name="T28" fmla="*/ 138 w 198"/>
                  <a:gd name="T29" fmla="*/ 87 h 231"/>
                  <a:gd name="T30" fmla="*/ 136 w 198"/>
                  <a:gd name="T31" fmla="*/ 70 h 231"/>
                  <a:gd name="T32" fmla="*/ 136 w 198"/>
                  <a:gd name="T33" fmla="*/ 69 h 231"/>
                  <a:gd name="T34" fmla="*/ 136 w 198"/>
                  <a:gd name="T35" fmla="*/ 70 h 231"/>
                  <a:gd name="T36" fmla="*/ 138 w 198"/>
                  <a:gd name="T37" fmla="*/ 87 h 231"/>
                  <a:gd name="T38" fmla="*/ 159 w 198"/>
                  <a:gd name="T39" fmla="*/ 203 h 231"/>
                  <a:gd name="T40" fmla="*/ 192 w 198"/>
                  <a:gd name="T41" fmla="*/ 194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98" h="231">
                    <a:moveTo>
                      <a:pt x="192" y="194"/>
                    </a:moveTo>
                    <a:cubicBezTo>
                      <a:pt x="189" y="184"/>
                      <a:pt x="172" y="67"/>
                      <a:pt x="169" y="49"/>
                    </a:cubicBezTo>
                    <a:cubicBezTo>
                      <a:pt x="166" y="32"/>
                      <a:pt x="151" y="26"/>
                      <a:pt x="143" y="24"/>
                    </a:cubicBezTo>
                    <a:cubicBezTo>
                      <a:pt x="135" y="21"/>
                      <a:pt x="113" y="16"/>
                      <a:pt x="100" y="12"/>
                    </a:cubicBezTo>
                    <a:cubicBezTo>
                      <a:pt x="88" y="9"/>
                      <a:pt x="69" y="3"/>
                      <a:pt x="60" y="2"/>
                    </a:cubicBezTo>
                    <a:cubicBezTo>
                      <a:pt x="51" y="0"/>
                      <a:pt x="33" y="3"/>
                      <a:pt x="30" y="11"/>
                    </a:cubicBezTo>
                    <a:cubicBezTo>
                      <a:pt x="28" y="17"/>
                      <a:pt x="8" y="139"/>
                      <a:pt x="4" y="159"/>
                    </a:cubicBezTo>
                    <a:cubicBezTo>
                      <a:pt x="0" y="180"/>
                      <a:pt x="31" y="184"/>
                      <a:pt x="36" y="168"/>
                    </a:cubicBezTo>
                    <a:cubicBezTo>
                      <a:pt x="40" y="157"/>
                      <a:pt x="55" y="38"/>
                      <a:pt x="54" y="47"/>
                    </a:cubicBezTo>
                    <a:cubicBezTo>
                      <a:pt x="54" y="53"/>
                      <a:pt x="53" y="121"/>
                      <a:pt x="53" y="164"/>
                    </a:cubicBezTo>
                    <a:cubicBezTo>
                      <a:pt x="54" y="169"/>
                      <a:pt x="56" y="173"/>
                      <a:pt x="62" y="174"/>
                    </a:cubicBezTo>
                    <a:cubicBezTo>
                      <a:pt x="74" y="177"/>
                      <a:pt x="106" y="187"/>
                      <a:pt x="113" y="188"/>
                    </a:cubicBezTo>
                    <a:cubicBezTo>
                      <a:pt x="121" y="190"/>
                      <a:pt x="137" y="180"/>
                      <a:pt x="140" y="169"/>
                    </a:cubicBezTo>
                    <a:cubicBezTo>
                      <a:pt x="140" y="169"/>
                      <a:pt x="140" y="169"/>
                      <a:pt x="140" y="169"/>
                    </a:cubicBezTo>
                    <a:cubicBezTo>
                      <a:pt x="140" y="141"/>
                      <a:pt x="140" y="110"/>
                      <a:pt x="138" y="87"/>
                    </a:cubicBezTo>
                    <a:cubicBezTo>
                      <a:pt x="137" y="78"/>
                      <a:pt x="137" y="73"/>
                      <a:pt x="136" y="70"/>
                    </a:cubicBezTo>
                    <a:cubicBezTo>
                      <a:pt x="136" y="69"/>
                      <a:pt x="136" y="69"/>
                      <a:pt x="136" y="69"/>
                    </a:cubicBezTo>
                    <a:cubicBezTo>
                      <a:pt x="136" y="69"/>
                      <a:pt x="136" y="69"/>
                      <a:pt x="136" y="70"/>
                    </a:cubicBezTo>
                    <a:cubicBezTo>
                      <a:pt x="137" y="75"/>
                      <a:pt x="138" y="81"/>
                      <a:pt x="138" y="87"/>
                    </a:cubicBezTo>
                    <a:cubicBezTo>
                      <a:pt x="141" y="109"/>
                      <a:pt x="148" y="149"/>
                      <a:pt x="159" y="203"/>
                    </a:cubicBezTo>
                    <a:cubicBezTo>
                      <a:pt x="165" y="231"/>
                      <a:pt x="198" y="218"/>
                      <a:pt x="192" y="194"/>
                    </a:cubicBezTo>
                  </a:path>
                </a:pathLst>
              </a:custGeom>
              <a:solidFill>
                <a:srgbClr val="F8F8F8"/>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81" name="Freeform 160">
                <a:extLst>
                  <a:ext uri="{FF2B5EF4-FFF2-40B4-BE49-F238E27FC236}">
                    <a16:creationId xmlns:a16="http://schemas.microsoft.com/office/drawing/2014/main" id="{0766AD69-8346-69D2-43D9-04F9C1F67938}"/>
                  </a:ext>
                </a:extLst>
              </p:cNvPr>
              <p:cNvSpPr>
                <a:spLocks/>
              </p:cNvSpPr>
              <p:nvPr/>
            </p:nvSpPr>
            <p:spPr bwMode="gray">
              <a:xfrm>
                <a:off x="1026" y="1122"/>
                <a:ext cx="88" cy="55"/>
              </a:xfrm>
              <a:custGeom>
                <a:avLst/>
                <a:gdLst>
                  <a:gd name="T0" fmla="*/ 29 w 66"/>
                  <a:gd name="T1" fmla="*/ 39 h 41"/>
                  <a:gd name="T2" fmla="*/ 9 w 66"/>
                  <a:gd name="T3" fmla="*/ 23 h 41"/>
                  <a:gd name="T4" fmla="*/ 15 w 66"/>
                  <a:gd name="T5" fmla="*/ 13 h 41"/>
                  <a:gd name="T6" fmla="*/ 53 w 66"/>
                  <a:gd name="T7" fmla="*/ 16 h 41"/>
                  <a:gd name="T8" fmla="*/ 57 w 66"/>
                  <a:gd name="T9" fmla="*/ 30 h 41"/>
                  <a:gd name="T10" fmla="*/ 29 w 66"/>
                  <a:gd name="T11" fmla="*/ 39 h 41"/>
                </a:gdLst>
                <a:ahLst/>
                <a:cxnLst>
                  <a:cxn ang="0">
                    <a:pos x="T0" y="T1"/>
                  </a:cxn>
                  <a:cxn ang="0">
                    <a:pos x="T2" y="T3"/>
                  </a:cxn>
                  <a:cxn ang="0">
                    <a:pos x="T4" y="T5"/>
                  </a:cxn>
                  <a:cxn ang="0">
                    <a:pos x="T6" y="T7"/>
                  </a:cxn>
                  <a:cxn ang="0">
                    <a:pos x="T8" y="T9"/>
                  </a:cxn>
                  <a:cxn ang="0">
                    <a:pos x="T10" y="T11"/>
                  </a:cxn>
                </a:cxnLst>
                <a:rect l="0" t="0" r="r" b="b"/>
                <a:pathLst>
                  <a:path w="66" h="41">
                    <a:moveTo>
                      <a:pt x="29" y="39"/>
                    </a:moveTo>
                    <a:cubicBezTo>
                      <a:pt x="14" y="37"/>
                      <a:pt x="0" y="25"/>
                      <a:pt x="9" y="23"/>
                    </a:cubicBezTo>
                    <a:cubicBezTo>
                      <a:pt x="16" y="21"/>
                      <a:pt x="13" y="16"/>
                      <a:pt x="15" y="13"/>
                    </a:cubicBezTo>
                    <a:cubicBezTo>
                      <a:pt x="18" y="10"/>
                      <a:pt x="53" y="0"/>
                      <a:pt x="53" y="16"/>
                    </a:cubicBezTo>
                    <a:cubicBezTo>
                      <a:pt x="53" y="21"/>
                      <a:pt x="47" y="25"/>
                      <a:pt x="57" y="30"/>
                    </a:cubicBezTo>
                    <a:cubicBezTo>
                      <a:pt x="66" y="33"/>
                      <a:pt x="46" y="41"/>
                      <a:pt x="29" y="39"/>
                    </a:cubicBez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182" name="Oval 161">
                <a:extLst>
                  <a:ext uri="{FF2B5EF4-FFF2-40B4-BE49-F238E27FC236}">
                    <a16:creationId xmlns:a16="http://schemas.microsoft.com/office/drawing/2014/main" id="{F56C381D-6C23-0E1D-BC46-57EE1A0E0911}"/>
                  </a:ext>
                </a:extLst>
              </p:cNvPr>
              <p:cNvSpPr>
                <a:spLocks noChangeArrowheads="1"/>
              </p:cNvSpPr>
              <p:nvPr/>
            </p:nvSpPr>
            <p:spPr bwMode="gray">
              <a:xfrm flipH="1">
                <a:off x="1014" y="1053"/>
                <a:ext cx="106" cy="105"/>
              </a:xfrm>
              <a:prstGeom prst="ellipse">
                <a:avLst/>
              </a:prstGeom>
              <a:solidFill>
                <a:schemeClr val="bg1"/>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83" name="Freeform 162">
                <a:extLst>
                  <a:ext uri="{FF2B5EF4-FFF2-40B4-BE49-F238E27FC236}">
                    <a16:creationId xmlns:a16="http://schemas.microsoft.com/office/drawing/2014/main" id="{547F93B7-00CA-1351-6460-A9812F941019}"/>
                  </a:ext>
                </a:extLst>
              </p:cNvPr>
              <p:cNvSpPr>
                <a:spLocks/>
              </p:cNvSpPr>
              <p:nvPr/>
            </p:nvSpPr>
            <p:spPr bwMode="gray">
              <a:xfrm>
                <a:off x="1043" y="1166"/>
                <a:ext cx="32" cy="153"/>
              </a:xfrm>
              <a:custGeom>
                <a:avLst/>
                <a:gdLst>
                  <a:gd name="T0" fmla="*/ 0 w 55"/>
                  <a:gd name="T1" fmla="*/ 0 h 265"/>
                  <a:gd name="T2" fmla="*/ 14 w 55"/>
                  <a:gd name="T3" fmla="*/ 22 h 265"/>
                  <a:gd name="T4" fmla="*/ 5 w 55"/>
                  <a:gd name="T5" fmla="*/ 239 h 265"/>
                  <a:gd name="T6" fmla="*/ 29 w 55"/>
                  <a:gd name="T7" fmla="*/ 265 h 265"/>
                  <a:gd name="T8" fmla="*/ 52 w 55"/>
                  <a:gd name="T9" fmla="*/ 253 h 265"/>
                  <a:gd name="T10" fmla="*/ 38 w 55"/>
                  <a:gd name="T11" fmla="*/ 29 h 265"/>
                  <a:gd name="T12" fmla="*/ 55 w 55"/>
                  <a:gd name="T13" fmla="*/ 15 h 265"/>
                  <a:gd name="T14" fmla="*/ 0 w 55"/>
                  <a:gd name="T15" fmla="*/ 0 h 26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265">
                    <a:moveTo>
                      <a:pt x="0" y="0"/>
                    </a:moveTo>
                    <a:lnTo>
                      <a:pt x="14" y="22"/>
                    </a:lnTo>
                    <a:lnTo>
                      <a:pt x="5" y="239"/>
                    </a:lnTo>
                    <a:lnTo>
                      <a:pt x="29" y="265"/>
                    </a:lnTo>
                    <a:lnTo>
                      <a:pt x="52" y="253"/>
                    </a:lnTo>
                    <a:lnTo>
                      <a:pt x="38" y="29"/>
                    </a:lnTo>
                    <a:lnTo>
                      <a:pt x="55" y="15"/>
                    </a:lnTo>
                    <a:lnTo>
                      <a:pt x="0" y="0"/>
                    </a:lnTo>
                    <a:close/>
                  </a:path>
                </a:pathLst>
              </a:custGeom>
              <a:solidFill>
                <a:srgbClr val="5190C9"/>
              </a:solidFill>
              <a:ln>
                <a:noFill/>
              </a:ln>
              <a:effectLst/>
              <a:extLst>
                <a:ext uri="{91240B29-F687-4F45-9708-019B960494DF}">
                  <a14:hiddenLine xmlns:a14="http://schemas.microsoft.com/office/drawing/2010/main" w="6350" cap="flat" cmpd="sng">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grpSp>
      </p:grpSp>
      <p:grpSp>
        <p:nvGrpSpPr>
          <p:cNvPr id="193" name="Group 192">
            <a:extLst>
              <a:ext uri="{FF2B5EF4-FFF2-40B4-BE49-F238E27FC236}">
                <a16:creationId xmlns:a16="http://schemas.microsoft.com/office/drawing/2014/main" id="{ED89619D-F028-9161-2F33-27FAB0CB9D37}"/>
              </a:ext>
            </a:extLst>
          </p:cNvPr>
          <p:cNvGrpSpPr/>
          <p:nvPr/>
        </p:nvGrpSpPr>
        <p:grpSpPr>
          <a:xfrm>
            <a:off x="6324401" y="3009121"/>
            <a:ext cx="237954" cy="336536"/>
            <a:chOff x="1878473" y="1865266"/>
            <a:chExt cx="464746" cy="657287"/>
          </a:xfrm>
        </p:grpSpPr>
        <p:grpSp>
          <p:nvGrpSpPr>
            <p:cNvPr id="194" name="Group 399">
              <a:extLst>
                <a:ext uri="{FF2B5EF4-FFF2-40B4-BE49-F238E27FC236}">
                  <a16:creationId xmlns:a16="http://schemas.microsoft.com/office/drawing/2014/main" id="{D1FCACBB-EEC0-E2B8-0C98-FD34EB68ECE1}"/>
                </a:ext>
              </a:extLst>
            </p:cNvPr>
            <p:cNvGrpSpPr>
              <a:grpSpLocks/>
            </p:cNvGrpSpPr>
            <p:nvPr/>
          </p:nvGrpSpPr>
          <p:grpSpPr bwMode="auto">
            <a:xfrm>
              <a:off x="2114984" y="1865266"/>
              <a:ext cx="228235" cy="657287"/>
              <a:chOff x="1608" y="2774"/>
              <a:chExt cx="240" cy="638"/>
            </a:xfrm>
          </p:grpSpPr>
          <p:sp>
            <p:nvSpPr>
              <p:cNvPr id="201" name="Freeform 400">
                <a:extLst>
                  <a:ext uri="{FF2B5EF4-FFF2-40B4-BE49-F238E27FC236}">
                    <a16:creationId xmlns:a16="http://schemas.microsoft.com/office/drawing/2014/main" id="{E696DE6E-B97B-889A-7CD7-BA3545BC5242}"/>
                  </a:ext>
                </a:extLst>
              </p:cNvPr>
              <p:cNvSpPr>
                <a:spLocks/>
              </p:cNvSpPr>
              <p:nvPr/>
            </p:nvSpPr>
            <p:spPr bwMode="gray">
              <a:xfrm>
                <a:off x="1668" y="3065"/>
                <a:ext cx="124" cy="347"/>
              </a:xfrm>
              <a:custGeom>
                <a:avLst/>
                <a:gdLst>
                  <a:gd name="T0" fmla="*/ 81 w 92"/>
                  <a:gd name="T1" fmla="*/ 2 h 256"/>
                  <a:gd name="T2" fmla="*/ 81 w 92"/>
                  <a:gd name="T3" fmla="*/ 2 h 256"/>
                  <a:gd name="T4" fmla="*/ 4 w 92"/>
                  <a:gd name="T5" fmla="*/ 0 h 256"/>
                  <a:gd name="T6" fmla="*/ 1 w 92"/>
                  <a:gd name="T7" fmla="*/ 29 h 256"/>
                  <a:gd name="T8" fmla="*/ 11 w 92"/>
                  <a:gd name="T9" fmla="*/ 216 h 256"/>
                  <a:gd name="T10" fmla="*/ 45 w 92"/>
                  <a:gd name="T11" fmla="*/ 215 h 256"/>
                  <a:gd name="T12" fmla="*/ 42 w 92"/>
                  <a:gd name="T13" fmla="*/ 54 h 256"/>
                  <a:gd name="T14" fmla="*/ 33 w 92"/>
                  <a:gd name="T15" fmla="*/ 42 h 256"/>
                  <a:gd name="T16" fmla="*/ 42 w 92"/>
                  <a:gd name="T17" fmla="*/ 54 h 256"/>
                  <a:gd name="T18" fmla="*/ 45 w 92"/>
                  <a:gd name="T19" fmla="*/ 215 h 256"/>
                  <a:gd name="T20" fmla="*/ 45 w 92"/>
                  <a:gd name="T21" fmla="*/ 222 h 256"/>
                  <a:gd name="T22" fmla="*/ 82 w 92"/>
                  <a:gd name="T23" fmla="*/ 229 h 256"/>
                  <a:gd name="T24" fmla="*/ 87 w 92"/>
                  <a:gd name="T25" fmla="*/ 52 h 256"/>
                  <a:gd name="T26" fmla="*/ 81 w 92"/>
                  <a:gd name="T27" fmla="*/ 2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2" h="256">
                    <a:moveTo>
                      <a:pt x="81" y="2"/>
                    </a:moveTo>
                    <a:cubicBezTo>
                      <a:pt x="81" y="3"/>
                      <a:pt x="81" y="3"/>
                      <a:pt x="81" y="2"/>
                    </a:cubicBezTo>
                    <a:cubicBezTo>
                      <a:pt x="78" y="13"/>
                      <a:pt x="3" y="5"/>
                      <a:pt x="4" y="0"/>
                    </a:cubicBezTo>
                    <a:cubicBezTo>
                      <a:pt x="0" y="18"/>
                      <a:pt x="0" y="25"/>
                      <a:pt x="1" y="29"/>
                    </a:cubicBezTo>
                    <a:cubicBezTo>
                      <a:pt x="3" y="48"/>
                      <a:pt x="11" y="129"/>
                      <a:pt x="11" y="216"/>
                    </a:cubicBezTo>
                    <a:cubicBezTo>
                      <a:pt x="11" y="239"/>
                      <a:pt x="44" y="235"/>
                      <a:pt x="45" y="215"/>
                    </a:cubicBezTo>
                    <a:cubicBezTo>
                      <a:pt x="44" y="181"/>
                      <a:pt x="43" y="58"/>
                      <a:pt x="42" y="54"/>
                    </a:cubicBezTo>
                    <a:cubicBezTo>
                      <a:pt x="42" y="50"/>
                      <a:pt x="33" y="49"/>
                      <a:pt x="33" y="42"/>
                    </a:cubicBezTo>
                    <a:cubicBezTo>
                      <a:pt x="33" y="49"/>
                      <a:pt x="42" y="50"/>
                      <a:pt x="42" y="54"/>
                    </a:cubicBezTo>
                    <a:cubicBezTo>
                      <a:pt x="43" y="58"/>
                      <a:pt x="44" y="181"/>
                      <a:pt x="45" y="215"/>
                    </a:cubicBezTo>
                    <a:cubicBezTo>
                      <a:pt x="45" y="217"/>
                      <a:pt x="45" y="222"/>
                      <a:pt x="45" y="222"/>
                    </a:cubicBezTo>
                    <a:cubicBezTo>
                      <a:pt x="47" y="256"/>
                      <a:pt x="82" y="246"/>
                      <a:pt x="82" y="229"/>
                    </a:cubicBezTo>
                    <a:cubicBezTo>
                      <a:pt x="82" y="161"/>
                      <a:pt x="84" y="67"/>
                      <a:pt x="87" y="52"/>
                    </a:cubicBezTo>
                    <a:cubicBezTo>
                      <a:pt x="92" y="27"/>
                      <a:pt x="83" y="5"/>
                      <a:pt x="81" y="2"/>
                    </a:cubicBezTo>
                    <a:close/>
                  </a:path>
                </a:pathLst>
              </a:custGeom>
              <a:solidFill>
                <a:schemeClr val="bg1">
                  <a:lumMod val="65000"/>
                </a:schemeClr>
              </a:solidFill>
              <a:ln w="6350" cap="flat" cmpd="sng">
                <a:solidFill>
                  <a:srgbClr val="5F5F5F"/>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202" name="Freeform 401">
                <a:extLst>
                  <a:ext uri="{FF2B5EF4-FFF2-40B4-BE49-F238E27FC236}">
                    <a16:creationId xmlns:a16="http://schemas.microsoft.com/office/drawing/2014/main" id="{82CDB0A6-1CAC-5556-F06C-80B1BDC99573}"/>
                  </a:ext>
                </a:extLst>
              </p:cNvPr>
              <p:cNvSpPr>
                <a:spLocks noEditPoints="1"/>
              </p:cNvSpPr>
              <p:nvPr/>
            </p:nvSpPr>
            <p:spPr bwMode="gray">
              <a:xfrm>
                <a:off x="1608" y="2862"/>
                <a:ext cx="240" cy="291"/>
              </a:xfrm>
              <a:custGeom>
                <a:avLst/>
                <a:gdLst>
                  <a:gd name="T0" fmla="*/ 172 w 177"/>
                  <a:gd name="T1" fmla="*/ 191 h 215"/>
                  <a:gd name="T2" fmla="*/ 151 w 177"/>
                  <a:gd name="T3" fmla="*/ 43 h 215"/>
                  <a:gd name="T4" fmla="*/ 125 w 177"/>
                  <a:gd name="T5" fmla="*/ 18 h 215"/>
                  <a:gd name="T6" fmla="*/ 91 w 177"/>
                  <a:gd name="T7" fmla="*/ 9 h 215"/>
                  <a:gd name="T8" fmla="*/ 61 w 177"/>
                  <a:gd name="T9" fmla="*/ 1 h 215"/>
                  <a:gd name="T10" fmla="*/ 31 w 177"/>
                  <a:gd name="T11" fmla="*/ 11 h 215"/>
                  <a:gd name="T12" fmla="*/ 4 w 177"/>
                  <a:gd name="T13" fmla="*/ 156 h 215"/>
                  <a:gd name="T14" fmla="*/ 26 w 177"/>
                  <a:gd name="T15" fmla="*/ 165 h 215"/>
                  <a:gd name="T16" fmla="*/ 41 w 177"/>
                  <a:gd name="T17" fmla="*/ 69 h 215"/>
                  <a:gd name="T18" fmla="*/ 49 w 177"/>
                  <a:gd name="T19" fmla="*/ 84 h 215"/>
                  <a:gd name="T20" fmla="*/ 48 w 177"/>
                  <a:gd name="T21" fmla="*/ 150 h 215"/>
                  <a:gd name="T22" fmla="*/ 58 w 177"/>
                  <a:gd name="T23" fmla="*/ 161 h 215"/>
                  <a:gd name="T24" fmla="*/ 102 w 177"/>
                  <a:gd name="T25" fmla="*/ 172 h 215"/>
                  <a:gd name="T26" fmla="*/ 125 w 177"/>
                  <a:gd name="T27" fmla="*/ 152 h 215"/>
                  <a:gd name="T28" fmla="*/ 127 w 177"/>
                  <a:gd name="T29" fmla="*/ 66 h 215"/>
                  <a:gd name="T30" fmla="*/ 129 w 177"/>
                  <a:gd name="T31" fmla="*/ 84 h 215"/>
                  <a:gd name="T32" fmla="*/ 150 w 177"/>
                  <a:gd name="T33" fmla="*/ 200 h 215"/>
                  <a:gd name="T34" fmla="*/ 172 w 177"/>
                  <a:gd name="T35" fmla="*/ 191 h 215"/>
                  <a:gd name="T36" fmla="*/ 43 w 177"/>
                  <a:gd name="T37" fmla="*/ 55 h 215"/>
                  <a:gd name="T38" fmla="*/ 45 w 177"/>
                  <a:gd name="T39" fmla="*/ 44 h 215"/>
                  <a:gd name="T40" fmla="*/ 44 w 177"/>
                  <a:gd name="T41" fmla="*/ 54 h 215"/>
                  <a:gd name="T42" fmla="*/ 44 w 177"/>
                  <a:gd name="T43" fmla="*/ 53 h 215"/>
                  <a:gd name="T44" fmla="*/ 43 w 177"/>
                  <a:gd name="T45" fmla="*/ 55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77" h="215">
                    <a:moveTo>
                      <a:pt x="172" y="191"/>
                    </a:moveTo>
                    <a:cubicBezTo>
                      <a:pt x="168" y="170"/>
                      <a:pt x="154" y="61"/>
                      <a:pt x="151" y="43"/>
                    </a:cubicBezTo>
                    <a:cubicBezTo>
                      <a:pt x="148" y="26"/>
                      <a:pt x="133" y="21"/>
                      <a:pt x="125" y="18"/>
                    </a:cubicBezTo>
                    <a:cubicBezTo>
                      <a:pt x="118" y="16"/>
                      <a:pt x="104" y="13"/>
                      <a:pt x="91" y="9"/>
                    </a:cubicBezTo>
                    <a:cubicBezTo>
                      <a:pt x="80" y="6"/>
                      <a:pt x="70" y="3"/>
                      <a:pt x="61" y="1"/>
                    </a:cubicBezTo>
                    <a:cubicBezTo>
                      <a:pt x="52" y="0"/>
                      <a:pt x="34" y="3"/>
                      <a:pt x="31" y="11"/>
                    </a:cubicBezTo>
                    <a:cubicBezTo>
                      <a:pt x="30" y="16"/>
                      <a:pt x="9" y="136"/>
                      <a:pt x="4" y="156"/>
                    </a:cubicBezTo>
                    <a:cubicBezTo>
                      <a:pt x="0" y="175"/>
                      <a:pt x="22" y="179"/>
                      <a:pt x="26" y="165"/>
                    </a:cubicBezTo>
                    <a:cubicBezTo>
                      <a:pt x="28" y="158"/>
                      <a:pt x="37" y="103"/>
                      <a:pt x="41" y="69"/>
                    </a:cubicBezTo>
                    <a:cubicBezTo>
                      <a:pt x="42" y="75"/>
                      <a:pt x="44" y="80"/>
                      <a:pt x="49" y="84"/>
                    </a:cubicBezTo>
                    <a:cubicBezTo>
                      <a:pt x="52" y="99"/>
                      <a:pt x="54" y="118"/>
                      <a:pt x="48" y="150"/>
                    </a:cubicBezTo>
                    <a:cubicBezTo>
                      <a:pt x="48" y="155"/>
                      <a:pt x="52" y="160"/>
                      <a:pt x="58" y="161"/>
                    </a:cubicBezTo>
                    <a:cubicBezTo>
                      <a:pt x="70" y="163"/>
                      <a:pt x="95" y="170"/>
                      <a:pt x="102" y="172"/>
                    </a:cubicBezTo>
                    <a:cubicBezTo>
                      <a:pt x="111" y="173"/>
                      <a:pt x="129" y="161"/>
                      <a:pt x="125" y="152"/>
                    </a:cubicBezTo>
                    <a:cubicBezTo>
                      <a:pt x="114" y="132"/>
                      <a:pt x="125" y="78"/>
                      <a:pt x="127" y="66"/>
                    </a:cubicBezTo>
                    <a:cubicBezTo>
                      <a:pt x="127" y="66"/>
                      <a:pt x="129" y="78"/>
                      <a:pt x="129" y="84"/>
                    </a:cubicBezTo>
                    <a:cubicBezTo>
                      <a:pt x="132" y="106"/>
                      <a:pt x="140" y="146"/>
                      <a:pt x="150" y="200"/>
                    </a:cubicBezTo>
                    <a:cubicBezTo>
                      <a:pt x="153" y="215"/>
                      <a:pt x="177" y="214"/>
                      <a:pt x="172" y="191"/>
                    </a:cubicBezTo>
                    <a:close/>
                    <a:moveTo>
                      <a:pt x="43" y="55"/>
                    </a:moveTo>
                    <a:cubicBezTo>
                      <a:pt x="45" y="47"/>
                      <a:pt x="45" y="42"/>
                      <a:pt x="45" y="44"/>
                    </a:cubicBezTo>
                    <a:cubicBezTo>
                      <a:pt x="44" y="47"/>
                      <a:pt x="44" y="51"/>
                      <a:pt x="44" y="54"/>
                    </a:cubicBezTo>
                    <a:cubicBezTo>
                      <a:pt x="44" y="53"/>
                      <a:pt x="44" y="53"/>
                      <a:pt x="44" y="53"/>
                    </a:cubicBezTo>
                    <a:cubicBezTo>
                      <a:pt x="44" y="54"/>
                      <a:pt x="44" y="55"/>
                      <a:pt x="43" y="55"/>
                    </a:cubicBezTo>
                    <a:close/>
                  </a:path>
                </a:pathLst>
              </a:custGeom>
              <a:solidFill>
                <a:schemeClr val="accent3">
                  <a:lumMod val="20000"/>
                  <a:lumOff val="80000"/>
                </a:schemeClr>
              </a:solidFill>
              <a:ln w="6350" cap="flat" cmpd="sng">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203" name="Freeform 402">
                <a:extLst>
                  <a:ext uri="{FF2B5EF4-FFF2-40B4-BE49-F238E27FC236}">
                    <a16:creationId xmlns:a16="http://schemas.microsoft.com/office/drawing/2014/main" id="{4AB3F65D-3003-A7D1-E179-016EBB7B8217}"/>
                  </a:ext>
                </a:extLst>
              </p:cNvPr>
              <p:cNvSpPr>
                <a:spLocks/>
              </p:cNvSpPr>
              <p:nvPr/>
            </p:nvSpPr>
            <p:spPr bwMode="gray">
              <a:xfrm>
                <a:off x="1699" y="2877"/>
                <a:ext cx="61" cy="71"/>
              </a:xfrm>
              <a:custGeom>
                <a:avLst/>
                <a:gdLst>
                  <a:gd name="T0" fmla="*/ 0 w 45"/>
                  <a:gd name="T1" fmla="*/ 0 h 52"/>
                  <a:gd name="T2" fmla="*/ 3 w 45"/>
                  <a:gd name="T3" fmla="*/ 52 h 52"/>
                  <a:gd name="T4" fmla="*/ 45 w 45"/>
                  <a:gd name="T5" fmla="*/ 7 h 52"/>
                  <a:gd name="T6" fmla="*/ 0 w 45"/>
                  <a:gd name="T7" fmla="*/ 0 h 52"/>
                </a:gdLst>
                <a:ahLst/>
                <a:cxnLst>
                  <a:cxn ang="0">
                    <a:pos x="T0" y="T1"/>
                  </a:cxn>
                  <a:cxn ang="0">
                    <a:pos x="T2" y="T3"/>
                  </a:cxn>
                  <a:cxn ang="0">
                    <a:pos x="T4" y="T5"/>
                  </a:cxn>
                  <a:cxn ang="0">
                    <a:pos x="T6" y="T7"/>
                  </a:cxn>
                </a:cxnLst>
                <a:rect l="0" t="0" r="r" b="b"/>
                <a:pathLst>
                  <a:path w="45" h="52">
                    <a:moveTo>
                      <a:pt x="0" y="0"/>
                    </a:moveTo>
                    <a:cubicBezTo>
                      <a:pt x="3" y="52"/>
                      <a:pt x="3" y="52"/>
                      <a:pt x="3" y="52"/>
                    </a:cubicBezTo>
                    <a:cubicBezTo>
                      <a:pt x="6" y="40"/>
                      <a:pt x="45" y="7"/>
                      <a:pt x="45" y="7"/>
                    </a:cubicBezTo>
                    <a:lnTo>
                      <a:pt x="0" y="0"/>
                    </a:ln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204" name="Freeform 403">
                <a:extLst>
                  <a:ext uri="{FF2B5EF4-FFF2-40B4-BE49-F238E27FC236}">
                    <a16:creationId xmlns:a16="http://schemas.microsoft.com/office/drawing/2014/main" id="{7453D756-F863-98BF-9139-5A97D804F52E}"/>
                  </a:ext>
                </a:extLst>
              </p:cNvPr>
              <p:cNvSpPr>
                <a:spLocks/>
              </p:cNvSpPr>
              <p:nvPr/>
            </p:nvSpPr>
            <p:spPr bwMode="gray">
              <a:xfrm>
                <a:off x="1691" y="2847"/>
                <a:ext cx="78" cy="48"/>
              </a:xfrm>
              <a:custGeom>
                <a:avLst/>
                <a:gdLst>
                  <a:gd name="T0" fmla="*/ 26 w 58"/>
                  <a:gd name="T1" fmla="*/ 34 h 35"/>
                  <a:gd name="T2" fmla="*/ 9 w 58"/>
                  <a:gd name="T3" fmla="*/ 20 h 35"/>
                  <a:gd name="T4" fmla="*/ 14 w 58"/>
                  <a:gd name="T5" fmla="*/ 11 h 35"/>
                  <a:gd name="T6" fmla="*/ 47 w 58"/>
                  <a:gd name="T7" fmla="*/ 14 h 35"/>
                  <a:gd name="T8" fmla="*/ 50 w 58"/>
                  <a:gd name="T9" fmla="*/ 25 h 35"/>
                  <a:gd name="T10" fmla="*/ 26 w 58"/>
                  <a:gd name="T11" fmla="*/ 34 h 35"/>
                </a:gdLst>
                <a:ahLst/>
                <a:cxnLst>
                  <a:cxn ang="0">
                    <a:pos x="T0" y="T1"/>
                  </a:cxn>
                  <a:cxn ang="0">
                    <a:pos x="T2" y="T3"/>
                  </a:cxn>
                  <a:cxn ang="0">
                    <a:pos x="T4" y="T5"/>
                  </a:cxn>
                  <a:cxn ang="0">
                    <a:pos x="T6" y="T7"/>
                  </a:cxn>
                  <a:cxn ang="0">
                    <a:pos x="T8" y="T9"/>
                  </a:cxn>
                  <a:cxn ang="0">
                    <a:pos x="T10" y="T11"/>
                  </a:cxn>
                </a:cxnLst>
                <a:rect l="0" t="0" r="r" b="b"/>
                <a:pathLst>
                  <a:path w="58" h="35">
                    <a:moveTo>
                      <a:pt x="26" y="34"/>
                    </a:moveTo>
                    <a:cubicBezTo>
                      <a:pt x="12" y="32"/>
                      <a:pt x="0" y="22"/>
                      <a:pt x="9" y="20"/>
                    </a:cubicBezTo>
                    <a:cubicBezTo>
                      <a:pt x="15" y="18"/>
                      <a:pt x="12" y="13"/>
                      <a:pt x="14" y="11"/>
                    </a:cubicBezTo>
                    <a:cubicBezTo>
                      <a:pt x="16" y="8"/>
                      <a:pt x="47" y="0"/>
                      <a:pt x="47" y="14"/>
                    </a:cubicBezTo>
                    <a:cubicBezTo>
                      <a:pt x="47" y="18"/>
                      <a:pt x="42" y="22"/>
                      <a:pt x="50" y="25"/>
                    </a:cubicBezTo>
                    <a:cubicBezTo>
                      <a:pt x="58" y="29"/>
                      <a:pt x="40" y="35"/>
                      <a:pt x="26" y="34"/>
                    </a:cubicBez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205" name="Freeform 404">
                <a:extLst>
                  <a:ext uri="{FF2B5EF4-FFF2-40B4-BE49-F238E27FC236}">
                    <a16:creationId xmlns:a16="http://schemas.microsoft.com/office/drawing/2014/main" id="{E6AC09C6-91D5-6F9F-C9F6-D5A14E0406F5}"/>
                  </a:ext>
                </a:extLst>
              </p:cNvPr>
              <p:cNvSpPr>
                <a:spLocks/>
              </p:cNvSpPr>
              <p:nvPr/>
            </p:nvSpPr>
            <p:spPr bwMode="gray">
              <a:xfrm>
                <a:off x="1679" y="2781"/>
                <a:ext cx="98" cy="99"/>
              </a:xfrm>
              <a:custGeom>
                <a:avLst/>
                <a:gdLst>
                  <a:gd name="T0" fmla="*/ 35 w 73"/>
                  <a:gd name="T1" fmla="*/ 1 h 73"/>
                  <a:gd name="T2" fmla="*/ 0 w 73"/>
                  <a:gd name="T3" fmla="*/ 38 h 73"/>
                  <a:gd name="T4" fmla="*/ 38 w 73"/>
                  <a:gd name="T5" fmla="*/ 72 h 73"/>
                  <a:gd name="T6" fmla="*/ 72 w 73"/>
                  <a:gd name="T7" fmla="*/ 35 h 73"/>
                  <a:gd name="T8" fmla="*/ 35 w 73"/>
                  <a:gd name="T9" fmla="*/ 1 h 73"/>
                </a:gdLst>
                <a:ahLst/>
                <a:cxnLst>
                  <a:cxn ang="0">
                    <a:pos x="T0" y="T1"/>
                  </a:cxn>
                  <a:cxn ang="0">
                    <a:pos x="T2" y="T3"/>
                  </a:cxn>
                  <a:cxn ang="0">
                    <a:pos x="T4" y="T5"/>
                  </a:cxn>
                  <a:cxn ang="0">
                    <a:pos x="T6" y="T7"/>
                  </a:cxn>
                  <a:cxn ang="0">
                    <a:pos x="T8" y="T9"/>
                  </a:cxn>
                </a:cxnLst>
                <a:rect l="0" t="0" r="r" b="b"/>
                <a:pathLst>
                  <a:path w="73" h="73">
                    <a:moveTo>
                      <a:pt x="35" y="1"/>
                    </a:moveTo>
                    <a:cubicBezTo>
                      <a:pt x="15" y="2"/>
                      <a:pt x="0" y="19"/>
                      <a:pt x="0" y="38"/>
                    </a:cubicBezTo>
                    <a:cubicBezTo>
                      <a:pt x="1" y="58"/>
                      <a:pt x="18" y="73"/>
                      <a:pt x="38" y="72"/>
                    </a:cubicBezTo>
                    <a:cubicBezTo>
                      <a:pt x="58" y="71"/>
                      <a:pt x="73" y="55"/>
                      <a:pt x="72" y="35"/>
                    </a:cubicBezTo>
                    <a:cubicBezTo>
                      <a:pt x="71" y="16"/>
                      <a:pt x="54" y="0"/>
                      <a:pt x="35" y="1"/>
                    </a:cubicBezTo>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206" name="Freeform 405">
                <a:extLst>
                  <a:ext uri="{FF2B5EF4-FFF2-40B4-BE49-F238E27FC236}">
                    <a16:creationId xmlns:a16="http://schemas.microsoft.com/office/drawing/2014/main" id="{FED309BC-C0AA-0F85-A5C1-DE06A2CA521F}"/>
                  </a:ext>
                </a:extLst>
              </p:cNvPr>
              <p:cNvSpPr>
                <a:spLocks/>
              </p:cNvSpPr>
              <p:nvPr/>
            </p:nvSpPr>
            <p:spPr bwMode="gray">
              <a:xfrm>
                <a:off x="1679" y="2781"/>
                <a:ext cx="98" cy="99"/>
              </a:xfrm>
              <a:custGeom>
                <a:avLst/>
                <a:gdLst>
                  <a:gd name="T0" fmla="*/ 35 w 73"/>
                  <a:gd name="T1" fmla="*/ 1 h 73"/>
                  <a:gd name="T2" fmla="*/ 0 w 73"/>
                  <a:gd name="T3" fmla="*/ 38 h 73"/>
                  <a:gd name="T4" fmla="*/ 38 w 73"/>
                  <a:gd name="T5" fmla="*/ 72 h 73"/>
                  <a:gd name="T6" fmla="*/ 72 w 73"/>
                  <a:gd name="T7" fmla="*/ 35 h 73"/>
                  <a:gd name="T8" fmla="*/ 35 w 73"/>
                  <a:gd name="T9" fmla="*/ 1 h 73"/>
                </a:gdLst>
                <a:ahLst/>
                <a:cxnLst>
                  <a:cxn ang="0">
                    <a:pos x="T0" y="T1"/>
                  </a:cxn>
                  <a:cxn ang="0">
                    <a:pos x="T2" y="T3"/>
                  </a:cxn>
                  <a:cxn ang="0">
                    <a:pos x="T4" y="T5"/>
                  </a:cxn>
                  <a:cxn ang="0">
                    <a:pos x="T6" y="T7"/>
                  </a:cxn>
                  <a:cxn ang="0">
                    <a:pos x="T8" y="T9"/>
                  </a:cxn>
                </a:cxnLst>
                <a:rect l="0" t="0" r="r" b="b"/>
                <a:pathLst>
                  <a:path w="73" h="73">
                    <a:moveTo>
                      <a:pt x="35" y="1"/>
                    </a:moveTo>
                    <a:cubicBezTo>
                      <a:pt x="15" y="2"/>
                      <a:pt x="0" y="19"/>
                      <a:pt x="0" y="38"/>
                    </a:cubicBezTo>
                    <a:cubicBezTo>
                      <a:pt x="1" y="58"/>
                      <a:pt x="18" y="73"/>
                      <a:pt x="38" y="72"/>
                    </a:cubicBezTo>
                    <a:cubicBezTo>
                      <a:pt x="58" y="71"/>
                      <a:pt x="73" y="55"/>
                      <a:pt x="72" y="35"/>
                    </a:cubicBezTo>
                    <a:cubicBezTo>
                      <a:pt x="71" y="16"/>
                      <a:pt x="54" y="0"/>
                      <a:pt x="35" y="1"/>
                    </a:cubicBezTo>
                  </a:path>
                </a:pathLst>
              </a:custGeom>
              <a:noFill/>
              <a:ln w="6350" cap="flat" cmpd="sng">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fi-FI" sz="1013"/>
              </a:p>
            </p:txBody>
          </p:sp>
          <p:sp>
            <p:nvSpPr>
              <p:cNvPr id="207" name="Freeform 406">
                <a:extLst>
                  <a:ext uri="{FF2B5EF4-FFF2-40B4-BE49-F238E27FC236}">
                    <a16:creationId xmlns:a16="http://schemas.microsoft.com/office/drawing/2014/main" id="{B9C7B2BA-C0A1-9043-305F-A973D970ABE6}"/>
                  </a:ext>
                </a:extLst>
              </p:cNvPr>
              <p:cNvSpPr>
                <a:spLocks/>
              </p:cNvSpPr>
              <p:nvPr/>
            </p:nvSpPr>
            <p:spPr bwMode="gray">
              <a:xfrm>
                <a:off x="1658" y="2934"/>
                <a:ext cx="27" cy="49"/>
              </a:xfrm>
              <a:custGeom>
                <a:avLst/>
                <a:gdLst>
                  <a:gd name="T0" fmla="*/ 7 w 20"/>
                  <a:gd name="T1" fmla="*/ 0 h 36"/>
                  <a:gd name="T2" fmla="*/ 20 w 20"/>
                  <a:gd name="T3" fmla="*/ 36 h 36"/>
                </a:gdLst>
                <a:ahLst/>
                <a:cxnLst>
                  <a:cxn ang="0">
                    <a:pos x="T0" y="T1"/>
                  </a:cxn>
                  <a:cxn ang="0">
                    <a:pos x="T2" y="T3"/>
                  </a:cxn>
                </a:cxnLst>
                <a:rect l="0" t="0" r="r" b="b"/>
                <a:pathLst>
                  <a:path w="20" h="36">
                    <a:moveTo>
                      <a:pt x="7" y="0"/>
                    </a:moveTo>
                    <a:cubicBezTo>
                      <a:pt x="3" y="9"/>
                      <a:pt x="0" y="30"/>
                      <a:pt x="20" y="36"/>
                    </a:cubicBezTo>
                  </a:path>
                </a:pathLst>
              </a:custGeom>
              <a:noFill/>
              <a:ln w="6350" cap="flat" cmpd="sng">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fi-FI" sz="1013"/>
              </a:p>
            </p:txBody>
          </p:sp>
          <p:sp>
            <p:nvSpPr>
              <p:cNvPr id="208" name="Freeform 407">
                <a:extLst>
                  <a:ext uri="{FF2B5EF4-FFF2-40B4-BE49-F238E27FC236}">
                    <a16:creationId xmlns:a16="http://schemas.microsoft.com/office/drawing/2014/main" id="{05FD1423-80A5-782D-0D46-878283CD4938}"/>
                  </a:ext>
                </a:extLst>
              </p:cNvPr>
              <p:cNvSpPr>
                <a:spLocks/>
              </p:cNvSpPr>
              <p:nvPr/>
            </p:nvSpPr>
            <p:spPr bwMode="gray">
              <a:xfrm>
                <a:off x="1712" y="2949"/>
                <a:ext cx="26" cy="47"/>
              </a:xfrm>
              <a:custGeom>
                <a:avLst/>
                <a:gdLst>
                  <a:gd name="T0" fmla="*/ 7 w 19"/>
                  <a:gd name="T1" fmla="*/ 0 h 35"/>
                  <a:gd name="T2" fmla="*/ 19 w 19"/>
                  <a:gd name="T3" fmla="*/ 35 h 35"/>
                </a:gdLst>
                <a:ahLst/>
                <a:cxnLst>
                  <a:cxn ang="0">
                    <a:pos x="T0" y="T1"/>
                  </a:cxn>
                  <a:cxn ang="0">
                    <a:pos x="T2" y="T3"/>
                  </a:cxn>
                </a:cxnLst>
                <a:rect l="0" t="0" r="r" b="b"/>
                <a:pathLst>
                  <a:path w="19" h="35">
                    <a:moveTo>
                      <a:pt x="7" y="0"/>
                    </a:moveTo>
                    <a:cubicBezTo>
                      <a:pt x="3" y="8"/>
                      <a:pt x="0" y="29"/>
                      <a:pt x="19" y="35"/>
                    </a:cubicBezTo>
                  </a:path>
                </a:pathLst>
              </a:custGeom>
              <a:solidFill>
                <a:srgbClr val="5F5F5F"/>
              </a:solidFill>
              <a:ln w="6350" cap="flat" cmpd="sng">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209" name="Freeform 408">
                <a:extLst>
                  <a:ext uri="{FF2B5EF4-FFF2-40B4-BE49-F238E27FC236}">
                    <a16:creationId xmlns:a16="http://schemas.microsoft.com/office/drawing/2014/main" id="{9A160E81-5A8A-51E1-4D60-2A086DFC8294}"/>
                  </a:ext>
                </a:extLst>
              </p:cNvPr>
              <p:cNvSpPr>
                <a:spLocks/>
              </p:cNvSpPr>
              <p:nvPr/>
            </p:nvSpPr>
            <p:spPr bwMode="gray">
              <a:xfrm>
                <a:off x="1664" y="2774"/>
                <a:ext cx="139" cy="118"/>
              </a:xfrm>
              <a:custGeom>
                <a:avLst/>
                <a:gdLst>
                  <a:gd name="T0" fmla="*/ 88 w 103"/>
                  <a:gd name="T1" fmla="*/ 60 h 87"/>
                  <a:gd name="T2" fmla="*/ 58 w 103"/>
                  <a:gd name="T3" fmla="*/ 6 h 87"/>
                  <a:gd name="T4" fmla="*/ 10 w 103"/>
                  <a:gd name="T5" fmla="*/ 39 h 87"/>
                  <a:gd name="T6" fmla="*/ 9 w 103"/>
                  <a:gd name="T7" fmla="*/ 39 h 87"/>
                  <a:gd name="T8" fmla="*/ 0 w 103"/>
                  <a:gd name="T9" fmla="*/ 59 h 87"/>
                  <a:gd name="T10" fmla="*/ 17 w 103"/>
                  <a:gd name="T11" fmla="*/ 61 h 87"/>
                  <a:gd name="T12" fmla="*/ 12 w 103"/>
                  <a:gd name="T13" fmla="*/ 38 h 87"/>
                  <a:gd name="T14" fmla="*/ 30 w 103"/>
                  <a:gd name="T15" fmla="*/ 26 h 87"/>
                  <a:gd name="T16" fmla="*/ 57 w 103"/>
                  <a:gd name="T17" fmla="*/ 58 h 87"/>
                  <a:gd name="T18" fmla="*/ 92 w 103"/>
                  <a:gd name="T19" fmla="*/ 75 h 87"/>
                  <a:gd name="T20" fmla="*/ 88 w 103"/>
                  <a:gd name="T21" fmla="*/ 60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3" h="87">
                    <a:moveTo>
                      <a:pt x="88" y="60"/>
                    </a:moveTo>
                    <a:cubicBezTo>
                      <a:pt x="88" y="34"/>
                      <a:pt x="82" y="13"/>
                      <a:pt x="58" y="6"/>
                    </a:cubicBezTo>
                    <a:cubicBezTo>
                      <a:pt x="36" y="0"/>
                      <a:pt x="8" y="13"/>
                      <a:pt x="10" y="39"/>
                    </a:cubicBezTo>
                    <a:cubicBezTo>
                      <a:pt x="9" y="39"/>
                      <a:pt x="9" y="39"/>
                      <a:pt x="9" y="39"/>
                    </a:cubicBezTo>
                    <a:cubicBezTo>
                      <a:pt x="9" y="45"/>
                      <a:pt x="9" y="61"/>
                      <a:pt x="0" y="59"/>
                    </a:cubicBezTo>
                    <a:cubicBezTo>
                      <a:pt x="0" y="62"/>
                      <a:pt x="24" y="69"/>
                      <a:pt x="17" y="61"/>
                    </a:cubicBezTo>
                    <a:cubicBezTo>
                      <a:pt x="14" y="58"/>
                      <a:pt x="10" y="44"/>
                      <a:pt x="12" y="38"/>
                    </a:cubicBezTo>
                    <a:cubicBezTo>
                      <a:pt x="15" y="28"/>
                      <a:pt x="20" y="26"/>
                      <a:pt x="30" y="26"/>
                    </a:cubicBezTo>
                    <a:cubicBezTo>
                      <a:pt x="41" y="26"/>
                      <a:pt x="68" y="38"/>
                      <a:pt x="57" y="58"/>
                    </a:cubicBezTo>
                    <a:cubicBezTo>
                      <a:pt x="46" y="77"/>
                      <a:pt x="80" y="87"/>
                      <a:pt x="92" y="75"/>
                    </a:cubicBezTo>
                    <a:cubicBezTo>
                      <a:pt x="103" y="64"/>
                      <a:pt x="88" y="70"/>
                      <a:pt x="88" y="60"/>
                    </a:cubicBezTo>
                    <a:close/>
                  </a:path>
                </a:pathLst>
              </a:custGeom>
              <a:solidFill>
                <a:schemeClr val="bg1"/>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grpSp>
        <p:grpSp>
          <p:nvGrpSpPr>
            <p:cNvPr id="195" name="Group 157">
              <a:extLst>
                <a:ext uri="{FF2B5EF4-FFF2-40B4-BE49-F238E27FC236}">
                  <a16:creationId xmlns:a16="http://schemas.microsoft.com/office/drawing/2014/main" id="{A5646F67-7EB2-8E1A-DEE9-3546ABA4BC0C}"/>
                </a:ext>
              </a:extLst>
            </p:cNvPr>
            <p:cNvGrpSpPr>
              <a:grpSpLocks/>
            </p:cNvGrpSpPr>
            <p:nvPr/>
          </p:nvGrpSpPr>
          <p:grpSpPr bwMode="auto">
            <a:xfrm>
              <a:off x="1878473" y="1865266"/>
              <a:ext cx="254156" cy="657287"/>
              <a:chOff x="940" y="1053"/>
              <a:chExt cx="266" cy="635"/>
            </a:xfrm>
          </p:grpSpPr>
          <p:sp>
            <p:nvSpPr>
              <p:cNvPr id="196" name="Freeform 158">
                <a:extLst>
                  <a:ext uri="{FF2B5EF4-FFF2-40B4-BE49-F238E27FC236}">
                    <a16:creationId xmlns:a16="http://schemas.microsoft.com/office/drawing/2014/main" id="{A779ABB6-FEB1-44B7-C5B5-6DA38F6FC2CD}"/>
                  </a:ext>
                </a:extLst>
              </p:cNvPr>
              <p:cNvSpPr>
                <a:spLocks/>
              </p:cNvSpPr>
              <p:nvPr/>
            </p:nvSpPr>
            <p:spPr bwMode="gray">
              <a:xfrm>
                <a:off x="1007" y="1359"/>
                <a:ext cx="121" cy="329"/>
              </a:xfrm>
              <a:custGeom>
                <a:avLst/>
                <a:gdLst>
                  <a:gd name="T0" fmla="*/ 89 w 90"/>
                  <a:gd name="T1" fmla="*/ 156 h 245"/>
                  <a:gd name="T2" fmla="*/ 90 w 90"/>
                  <a:gd name="T3" fmla="*/ 7 h 245"/>
                  <a:gd name="T4" fmla="*/ 89 w 90"/>
                  <a:gd name="T5" fmla="*/ 5 h 245"/>
                  <a:gd name="T6" fmla="*/ 63 w 90"/>
                  <a:gd name="T7" fmla="*/ 20 h 245"/>
                  <a:gd name="T8" fmla="*/ 12 w 90"/>
                  <a:gd name="T9" fmla="*/ 10 h 245"/>
                  <a:gd name="T10" fmla="*/ 3 w 90"/>
                  <a:gd name="T11" fmla="*/ 0 h 245"/>
                  <a:gd name="T12" fmla="*/ 3 w 90"/>
                  <a:gd name="T13" fmla="*/ 36 h 245"/>
                  <a:gd name="T14" fmla="*/ 2 w 90"/>
                  <a:gd name="T15" fmla="*/ 205 h 245"/>
                  <a:gd name="T16" fmla="*/ 44 w 90"/>
                  <a:gd name="T17" fmla="*/ 204 h 245"/>
                  <a:gd name="T18" fmla="*/ 45 w 90"/>
                  <a:gd name="T19" fmla="*/ 51 h 245"/>
                  <a:gd name="T20" fmla="*/ 36 w 90"/>
                  <a:gd name="T21" fmla="*/ 39 h 245"/>
                  <a:gd name="T22" fmla="*/ 45 w 90"/>
                  <a:gd name="T23" fmla="*/ 51 h 245"/>
                  <a:gd name="T24" fmla="*/ 44 w 90"/>
                  <a:gd name="T25" fmla="*/ 204 h 245"/>
                  <a:gd name="T26" fmla="*/ 44 w 90"/>
                  <a:gd name="T27" fmla="*/ 211 h 245"/>
                  <a:gd name="T28" fmla="*/ 88 w 90"/>
                  <a:gd name="T29" fmla="*/ 218 h 245"/>
                  <a:gd name="T30" fmla="*/ 89 w 90"/>
                  <a:gd name="T31" fmla="*/ 156 h 2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0" h="245">
                    <a:moveTo>
                      <a:pt x="89" y="156"/>
                    </a:moveTo>
                    <a:cubicBezTo>
                      <a:pt x="89" y="140"/>
                      <a:pt x="90" y="47"/>
                      <a:pt x="90" y="7"/>
                    </a:cubicBezTo>
                    <a:cubicBezTo>
                      <a:pt x="89" y="6"/>
                      <a:pt x="89" y="6"/>
                      <a:pt x="89" y="5"/>
                    </a:cubicBezTo>
                    <a:cubicBezTo>
                      <a:pt x="87" y="16"/>
                      <a:pt x="71" y="22"/>
                      <a:pt x="63" y="20"/>
                    </a:cubicBezTo>
                    <a:cubicBezTo>
                      <a:pt x="55" y="19"/>
                      <a:pt x="24" y="13"/>
                      <a:pt x="12" y="10"/>
                    </a:cubicBezTo>
                    <a:cubicBezTo>
                      <a:pt x="6" y="9"/>
                      <a:pt x="4" y="4"/>
                      <a:pt x="3" y="0"/>
                    </a:cubicBezTo>
                    <a:cubicBezTo>
                      <a:pt x="2" y="18"/>
                      <a:pt x="3" y="32"/>
                      <a:pt x="3" y="36"/>
                    </a:cubicBezTo>
                    <a:cubicBezTo>
                      <a:pt x="3" y="49"/>
                      <a:pt x="0" y="181"/>
                      <a:pt x="2" y="205"/>
                    </a:cubicBezTo>
                    <a:cubicBezTo>
                      <a:pt x="3" y="228"/>
                      <a:pt x="43" y="224"/>
                      <a:pt x="44" y="204"/>
                    </a:cubicBezTo>
                    <a:cubicBezTo>
                      <a:pt x="43" y="170"/>
                      <a:pt x="46" y="55"/>
                      <a:pt x="45" y="51"/>
                    </a:cubicBezTo>
                    <a:cubicBezTo>
                      <a:pt x="45" y="47"/>
                      <a:pt x="36" y="46"/>
                      <a:pt x="36" y="39"/>
                    </a:cubicBezTo>
                    <a:cubicBezTo>
                      <a:pt x="36" y="46"/>
                      <a:pt x="45" y="47"/>
                      <a:pt x="45" y="51"/>
                    </a:cubicBezTo>
                    <a:cubicBezTo>
                      <a:pt x="46" y="55"/>
                      <a:pt x="43" y="170"/>
                      <a:pt x="44" y="204"/>
                    </a:cubicBezTo>
                    <a:cubicBezTo>
                      <a:pt x="44" y="206"/>
                      <a:pt x="44" y="211"/>
                      <a:pt x="44" y="211"/>
                    </a:cubicBezTo>
                    <a:cubicBezTo>
                      <a:pt x="46" y="245"/>
                      <a:pt x="87" y="235"/>
                      <a:pt x="88" y="218"/>
                    </a:cubicBezTo>
                    <a:cubicBezTo>
                      <a:pt x="90" y="201"/>
                      <a:pt x="88" y="171"/>
                      <a:pt x="89" y="156"/>
                    </a:cubicBezTo>
                    <a:close/>
                  </a:path>
                </a:pathLst>
              </a:custGeom>
              <a:solidFill>
                <a:srgbClr val="5190C9"/>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97" name="Freeform 159">
                <a:extLst>
                  <a:ext uri="{FF2B5EF4-FFF2-40B4-BE49-F238E27FC236}">
                    <a16:creationId xmlns:a16="http://schemas.microsoft.com/office/drawing/2014/main" id="{44627471-CCC4-31CB-F36E-23E584ADD044}"/>
                  </a:ext>
                </a:extLst>
              </p:cNvPr>
              <p:cNvSpPr>
                <a:spLocks/>
              </p:cNvSpPr>
              <p:nvPr/>
            </p:nvSpPr>
            <p:spPr bwMode="gray">
              <a:xfrm>
                <a:off x="940" y="1139"/>
                <a:ext cx="266" cy="310"/>
              </a:xfrm>
              <a:custGeom>
                <a:avLst/>
                <a:gdLst>
                  <a:gd name="T0" fmla="*/ 192 w 198"/>
                  <a:gd name="T1" fmla="*/ 194 h 231"/>
                  <a:gd name="T2" fmla="*/ 169 w 198"/>
                  <a:gd name="T3" fmla="*/ 49 h 231"/>
                  <a:gd name="T4" fmla="*/ 143 w 198"/>
                  <a:gd name="T5" fmla="*/ 24 h 231"/>
                  <a:gd name="T6" fmla="*/ 100 w 198"/>
                  <a:gd name="T7" fmla="*/ 12 h 231"/>
                  <a:gd name="T8" fmla="*/ 60 w 198"/>
                  <a:gd name="T9" fmla="*/ 2 h 231"/>
                  <a:gd name="T10" fmla="*/ 30 w 198"/>
                  <a:gd name="T11" fmla="*/ 11 h 231"/>
                  <a:gd name="T12" fmla="*/ 4 w 198"/>
                  <a:gd name="T13" fmla="*/ 159 h 231"/>
                  <a:gd name="T14" fmla="*/ 36 w 198"/>
                  <a:gd name="T15" fmla="*/ 168 h 231"/>
                  <a:gd name="T16" fmla="*/ 54 w 198"/>
                  <a:gd name="T17" fmla="*/ 47 h 231"/>
                  <a:gd name="T18" fmla="*/ 53 w 198"/>
                  <a:gd name="T19" fmla="*/ 164 h 231"/>
                  <a:gd name="T20" fmla="*/ 62 w 198"/>
                  <a:gd name="T21" fmla="*/ 174 h 231"/>
                  <a:gd name="T22" fmla="*/ 113 w 198"/>
                  <a:gd name="T23" fmla="*/ 188 h 231"/>
                  <a:gd name="T24" fmla="*/ 140 w 198"/>
                  <a:gd name="T25" fmla="*/ 169 h 231"/>
                  <a:gd name="T26" fmla="*/ 140 w 198"/>
                  <a:gd name="T27" fmla="*/ 169 h 231"/>
                  <a:gd name="T28" fmla="*/ 138 w 198"/>
                  <a:gd name="T29" fmla="*/ 87 h 231"/>
                  <a:gd name="T30" fmla="*/ 136 w 198"/>
                  <a:gd name="T31" fmla="*/ 70 h 231"/>
                  <a:gd name="T32" fmla="*/ 136 w 198"/>
                  <a:gd name="T33" fmla="*/ 69 h 231"/>
                  <a:gd name="T34" fmla="*/ 136 w 198"/>
                  <a:gd name="T35" fmla="*/ 70 h 231"/>
                  <a:gd name="T36" fmla="*/ 138 w 198"/>
                  <a:gd name="T37" fmla="*/ 87 h 231"/>
                  <a:gd name="T38" fmla="*/ 159 w 198"/>
                  <a:gd name="T39" fmla="*/ 203 h 231"/>
                  <a:gd name="T40" fmla="*/ 192 w 198"/>
                  <a:gd name="T41" fmla="*/ 194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98" h="231">
                    <a:moveTo>
                      <a:pt x="192" y="194"/>
                    </a:moveTo>
                    <a:cubicBezTo>
                      <a:pt x="189" y="184"/>
                      <a:pt x="172" y="67"/>
                      <a:pt x="169" y="49"/>
                    </a:cubicBezTo>
                    <a:cubicBezTo>
                      <a:pt x="166" y="32"/>
                      <a:pt x="151" y="26"/>
                      <a:pt x="143" y="24"/>
                    </a:cubicBezTo>
                    <a:cubicBezTo>
                      <a:pt x="135" y="21"/>
                      <a:pt x="113" y="16"/>
                      <a:pt x="100" y="12"/>
                    </a:cubicBezTo>
                    <a:cubicBezTo>
                      <a:pt x="88" y="9"/>
                      <a:pt x="69" y="3"/>
                      <a:pt x="60" y="2"/>
                    </a:cubicBezTo>
                    <a:cubicBezTo>
                      <a:pt x="51" y="0"/>
                      <a:pt x="33" y="3"/>
                      <a:pt x="30" y="11"/>
                    </a:cubicBezTo>
                    <a:cubicBezTo>
                      <a:pt x="28" y="17"/>
                      <a:pt x="8" y="139"/>
                      <a:pt x="4" y="159"/>
                    </a:cubicBezTo>
                    <a:cubicBezTo>
                      <a:pt x="0" y="180"/>
                      <a:pt x="31" y="184"/>
                      <a:pt x="36" y="168"/>
                    </a:cubicBezTo>
                    <a:cubicBezTo>
                      <a:pt x="40" y="157"/>
                      <a:pt x="55" y="38"/>
                      <a:pt x="54" y="47"/>
                    </a:cubicBezTo>
                    <a:cubicBezTo>
                      <a:pt x="54" y="53"/>
                      <a:pt x="53" y="121"/>
                      <a:pt x="53" y="164"/>
                    </a:cubicBezTo>
                    <a:cubicBezTo>
                      <a:pt x="54" y="169"/>
                      <a:pt x="56" y="173"/>
                      <a:pt x="62" y="174"/>
                    </a:cubicBezTo>
                    <a:cubicBezTo>
                      <a:pt x="74" y="177"/>
                      <a:pt x="106" y="187"/>
                      <a:pt x="113" y="188"/>
                    </a:cubicBezTo>
                    <a:cubicBezTo>
                      <a:pt x="121" y="190"/>
                      <a:pt x="137" y="180"/>
                      <a:pt x="140" y="169"/>
                    </a:cubicBezTo>
                    <a:cubicBezTo>
                      <a:pt x="140" y="169"/>
                      <a:pt x="140" y="169"/>
                      <a:pt x="140" y="169"/>
                    </a:cubicBezTo>
                    <a:cubicBezTo>
                      <a:pt x="140" y="141"/>
                      <a:pt x="140" y="110"/>
                      <a:pt x="138" y="87"/>
                    </a:cubicBezTo>
                    <a:cubicBezTo>
                      <a:pt x="137" y="78"/>
                      <a:pt x="137" y="73"/>
                      <a:pt x="136" y="70"/>
                    </a:cubicBezTo>
                    <a:cubicBezTo>
                      <a:pt x="136" y="69"/>
                      <a:pt x="136" y="69"/>
                      <a:pt x="136" y="69"/>
                    </a:cubicBezTo>
                    <a:cubicBezTo>
                      <a:pt x="136" y="69"/>
                      <a:pt x="136" y="69"/>
                      <a:pt x="136" y="70"/>
                    </a:cubicBezTo>
                    <a:cubicBezTo>
                      <a:pt x="137" y="75"/>
                      <a:pt x="138" y="81"/>
                      <a:pt x="138" y="87"/>
                    </a:cubicBezTo>
                    <a:cubicBezTo>
                      <a:pt x="141" y="109"/>
                      <a:pt x="148" y="149"/>
                      <a:pt x="159" y="203"/>
                    </a:cubicBezTo>
                    <a:cubicBezTo>
                      <a:pt x="165" y="231"/>
                      <a:pt x="198" y="218"/>
                      <a:pt x="192" y="194"/>
                    </a:cubicBezTo>
                  </a:path>
                </a:pathLst>
              </a:custGeom>
              <a:solidFill>
                <a:srgbClr val="F8F8F8"/>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98" name="Freeform 160">
                <a:extLst>
                  <a:ext uri="{FF2B5EF4-FFF2-40B4-BE49-F238E27FC236}">
                    <a16:creationId xmlns:a16="http://schemas.microsoft.com/office/drawing/2014/main" id="{3E5F3BFA-773F-8429-DD9F-B46FD046C6FD}"/>
                  </a:ext>
                </a:extLst>
              </p:cNvPr>
              <p:cNvSpPr>
                <a:spLocks/>
              </p:cNvSpPr>
              <p:nvPr/>
            </p:nvSpPr>
            <p:spPr bwMode="gray">
              <a:xfrm>
                <a:off x="1026" y="1122"/>
                <a:ext cx="88" cy="55"/>
              </a:xfrm>
              <a:custGeom>
                <a:avLst/>
                <a:gdLst>
                  <a:gd name="T0" fmla="*/ 29 w 66"/>
                  <a:gd name="T1" fmla="*/ 39 h 41"/>
                  <a:gd name="T2" fmla="*/ 9 w 66"/>
                  <a:gd name="T3" fmla="*/ 23 h 41"/>
                  <a:gd name="T4" fmla="*/ 15 w 66"/>
                  <a:gd name="T5" fmla="*/ 13 h 41"/>
                  <a:gd name="T6" fmla="*/ 53 w 66"/>
                  <a:gd name="T7" fmla="*/ 16 h 41"/>
                  <a:gd name="T8" fmla="*/ 57 w 66"/>
                  <a:gd name="T9" fmla="*/ 30 h 41"/>
                  <a:gd name="T10" fmla="*/ 29 w 66"/>
                  <a:gd name="T11" fmla="*/ 39 h 41"/>
                </a:gdLst>
                <a:ahLst/>
                <a:cxnLst>
                  <a:cxn ang="0">
                    <a:pos x="T0" y="T1"/>
                  </a:cxn>
                  <a:cxn ang="0">
                    <a:pos x="T2" y="T3"/>
                  </a:cxn>
                  <a:cxn ang="0">
                    <a:pos x="T4" y="T5"/>
                  </a:cxn>
                  <a:cxn ang="0">
                    <a:pos x="T6" y="T7"/>
                  </a:cxn>
                  <a:cxn ang="0">
                    <a:pos x="T8" y="T9"/>
                  </a:cxn>
                  <a:cxn ang="0">
                    <a:pos x="T10" y="T11"/>
                  </a:cxn>
                </a:cxnLst>
                <a:rect l="0" t="0" r="r" b="b"/>
                <a:pathLst>
                  <a:path w="66" h="41">
                    <a:moveTo>
                      <a:pt x="29" y="39"/>
                    </a:moveTo>
                    <a:cubicBezTo>
                      <a:pt x="14" y="37"/>
                      <a:pt x="0" y="25"/>
                      <a:pt x="9" y="23"/>
                    </a:cubicBezTo>
                    <a:cubicBezTo>
                      <a:pt x="16" y="21"/>
                      <a:pt x="13" y="16"/>
                      <a:pt x="15" y="13"/>
                    </a:cubicBezTo>
                    <a:cubicBezTo>
                      <a:pt x="18" y="10"/>
                      <a:pt x="53" y="0"/>
                      <a:pt x="53" y="16"/>
                    </a:cubicBezTo>
                    <a:cubicBezTo>
                      <a:pt x="53" y="21"/>
                      <a:pt x="47" y="25"/>
                      <a:pt x="57" y="30"/>
                    </a:cubicBezTo>
                    <a:cubicBezTo>
                      <a:pt x="66" y="33"/>
                      <a:pt x="46" y="41"/>
                      <a:pt x="29" y="39"/>
                    </a:cubicBez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199" name="Oval 161">
                <a:extLst>
                  <a:ext uri="{FF2B5EF4-FFF2-40B4-BE49-F238E27FC236}">
                    <a16:creationId xmlns:a16="http://schemas.microsoft.com/office/drawing/2014/main" id="{638AAD98-4301-6059-3410-5C75A73DEB8A}"/>
                  </a:ext>
                </a:extLst>
              </p:cNvPr>
              <p:cNvSpPr>
                <a:spLocks noChangeArrowheads="1"/>
              </p:cNvSpPr>
              <p:nvPr/>
            </p:nvSpPr>
            <p:spPr bwMode="gray">
              <a:xfrm flipH="1">
                <a:off x="1014" y="1053"/>
                <a:ext cx="106" cy="105"/>
              </a:xfrm>
              <a:prstGeom prst="ellipse">
                <a:avLst/>
              </a:prstGeom>
              <a:solidFill>
                <a:schemeClr val="bg1"/>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200" name="Freeform 162">
                <a:extLst>
                  <a:ext uri="{FF2B5EF4-FFF2-40B4-BE49-F238E27FC236}">
                    <a16:creationId xmlns:a16="http://schemas.microsoft.com/office/drawing/2014/main" id="{05B4C6C5-FEFC-339A-62A8-5746018E773B}"/>
                  </a:ext>
                </a:extLst>
              </p:cNvPr>
              <p:cNvSpPr>
                <a:spLocks/>
              </p:cNvSpPr>
              <p:nvPr/>
            </p:nvSpPr>
            <p:spPr bwMode="gray">
              <a:xfrm>
                <a:off x="1043" y="1166"/>
                <a:ext cx="32" cy="153"/>
              </a:xfrm>
              <a:custGeom>
                <a:avLst/>
                <a:gdLst>
                  <a:gd name="T0" fmla="*/ 0 w 55"/>
                  <a:gd name="T1" fmla="*/ 0 h 265"/>
                  <a:gd name="T2" fmla="*/ 14 w 55"/>
                  <a:gd name="T3" fmla="*/ 22 h 265"/>
                  <a:gd name="T4" fmla="*/ 5 w 55"/>
                  <a:gd name="T5" fmla="*/ 239 h 265"/>
                  <a:gd name="T6" fmla="*/ 29 w 55"/>
                  <a:gd name="T7" fmla="*/ 265 h 265"/>
                  <a:gd name="T8" fmla="*/ 52 w 55"/>
                  <a:gd name="T9" fmla="*/ 253 h 265"/>
                  <a:gd name="T10" fmla="*/ 38 w 55"/>
                  <a:gd name="T11" fmla="*/ 29 h 265"/>
                  <a:gd name="T12" fmla="*/ 55 w 55"/>
                  <a:gd name="T13" fmla="*/ 15 h 265"/>
                  <a:gd name="T14" fmla="*/ 0 w 55"/>
                  <a:gd name="T15" fmla="*/ 0 h 26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265">
                    <a:moveTo>
                      <a:pt x="0" y="0"/>
                    </a:moveTo>
                    <a:lnTo>
                      <a:pt x="14" y="22"/>
                    </a:lnTo>
                    <a:lnTo>
                      <a:pt x="5" y="239"/>
                    </a:lnTo>
                    <a:lnTo>
                      <a:pt x="29" y="265"/>
                    </a:lnTo>
                    <a:lnTo>
                      <a:pt x="52" y="253"/>
                    </a:lnTo>
                    <a:lnTo>
                      <a:pt x="38" y="29"/>
                    </a:lnTo>
                    <a:lnTo>
                      <a:pt x="55" y="15"/>
                    </a:lnTo>
                    <a:lnTo>
                      <a:pt x="0" y="0"/>
                    </a:lnTo>
                    <a:close/>
                  </a:path>
                </a:pathLst>
              </a:custGeom>
              <a:solidFill>
                <a:srgbClr val="5190C9"/>
              </a:solidFill>
              <a:ln>
                <a:noFill/>
              </a:ln>
              <a:effectLst/>
              <a:extLst>
                <a:ext uri="{91240B29-F687-4F45-9708-019B960494DF}">
                  <a14:hiddenLine xmlns:a14="http://schemas.microsoft.com/office/drawing/2010/main" w="6350" cap="flat" cmpd="sng">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grpSp>
      </p:grpSp>
      <p:grpSp>
        <p:nvGrpSpPr>
          <p:cNvPr id="210" name="Group 209">
            <a:extLst>
              <a:ext uri="{FF2B5EF4-FFF2-40B4-BE49-F238E27FC236}">
                <a16:creationId xmlns:a16="http://schemas.microsoft.com/office/drawing/2014/main" id="{A0F32FAC-DE73-2859-4783-B3E7D89183ED}"/>
              </a:ext>
            </a:extLst>
          </p:cNvPr>
          <p:cNvGrpSpPr/>
          <p:nvPr/>
        </p:nvGrpSpPr>
        <p:grpSpPr>
          <a:xfrm>
            <a:off x="2619917" y="3933114"/>
            <a:ext cx="237954" cy="336536"/>
            <a:chOff x="1878473" y="1865266"/>
            <a:chExt cx="464746" cy="657287"/>
          </a:xfrm>
        </p:grpSpPr>
        <p:grpSp>
          <p:nvGrpSpPr>
            <p:cNvPr id="211" name="Group 399">
              <a:extLst>
                <a:ext uri="{FF2B5EF4-FFF2-40B4-BE49-F238E27FC236}">
                  <a16:creationId xmlns:a16="http://schemas.microsoft.com/office/drawing/2014/main" id="{AFB55876-3619-BF2D-1010-CB0C0A3D7B69}"/>
                </a:ext>
              </a:extLst>
            </p:cNvPr>
            <p:cNvGrpSpPr>
              <a:grpSpLocks/>
            </p:cNvGrpSpPr>
            <p:nvPr/>
          </p:nvGrpSpPr>
          <p:grpSpPr bwMode="auto">
            <a:xfrm>
              <a:off x="2114984" y="1865266"/>
              <a:ext cx="228235" cy="657287"/>
              <a:chOff x="1608" y="2774"/>
              <a:chExt cx="240" cy="638"/>
            </a:xfrm>
          </p:grpSpPr>
          <p:sp>
            <p:nvSpPr>
              <p:cNvPr id="218" name="Freeform 400">
                <a:extLst>
                  <a:ext uri="{FF2B5EF4-FFF2-40B4-BE49-F238E27FC236}">
                    <a16:creationId xmlns:a16="http://schemas.microsoft.com/office/drawing/2014/main" id="{8E56FF6E-9B75-0D76-5A1E-221BC7C6D8DF}"/>
                  </a:ext>
                </a:extLst>
              </p:cNvPr>
              <p:cNvSpPr>
                <a:spLocks/>
              </p:cNvSpPr>
              <p:nvPr/>
            </p:nvSpPr>
            <p:spPr bwMode="gray">
              <a:xfrm>
                <a:off x="1668" y="3065"/>
                <a:ext cx="124" cy="347"/>
              </a:xfrm>
              <a:custGeom>
                <a:avLst/>
                <a:gdLst>
                  <a:gd name="T0" fmla="*/ 81 w 92"/>
                  <a:gd name="T1" fmla="*/ 2 h 256"/>
                  <a:gd name="T2" fmla="*/ 81 w 92"/>
                  <a:gd name="T3" fmla="*/ 2 h 256"/>
                  <a:gd name="T4" fmla="*/ 4 w 92"/>
                  <a:gd name="T5" fmla="*/ 0 h 256"/>
                  <a:gd name="T6" fmla="*/ 1 w 92"/>
                  <a:gd name="T7" fmla="*/ 29 h 256"/>
                  <a:gd name="T8" fmla="*/ 11 w 92"/>
                  <a:gd name="T9" fmla="*/ 216 h 256"/>
                  <a:gd name="T10" fmla="*/ 45 w 92"/>
                  <a:gd name="T11" fmla="*/ 215 h 256"/>
                  <a:gd name="T12" fmla="*/ 42 w 92"/>
                  <a:gd name="T13" fmla="*/ 54 h 256"/>
                  <a:gd name="T14" fmla="*/ 33 w 92"/>
                  <a:gd name="T15" fmla="*/ 42 h 256"/>
                  <a:gd name="T16" fmla="*/ 42 w 92"/>
                  <a:gd name="T17" fmla="*/ 54 h 256"/>
                  <a:gd name="T18" fmla="*/ 45 w 92"/>
                  <a:gd name="T19" fmla="*/ 215 h 256"/>
                  <a:gd name="T20" fmla="*/ 45 w 92"/>
                  <a:gd name="T21" fmla="*/ 222 h 256"/>
                  <a:gd name="T22" fmla="*/ 82 w 92"/>
                  <a:gd name="T23" fmla="*/ 229 h 256"/>
                  <a:gd name="T24" fmla="*/ 87 w 92"/>
                  <a:gd name="T25" fmla="*/ 52 h 256"/>
                  <a:gd name="T26" fmla="*/ 81 w 92"/>
                  <a:gd name="T27" fmla="*/ 2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2" h="256">
                    <a:moveTo>
                      <a:pt x="81" y="2"/>
                    </a:moveTo>
                    <a:cubicBezTo>
                      <a:pt x="81" y="3"/>
                      <a:pt x="81" y="3"/>
                      <a:pt x="81" y="2"/>
                    </a:cubicBezTo>
                    <a:cubicBezTo>
                      <a:pt x="78" y="13"/>
                      <a:pt x="3" y="5"/>
                      <a:pt x="4" y="0"/>
                    </a:cubicBezTo>
                    <a:cubicBezTo>
                      <a:pt x="0" y="18"/>
                      <a:pt x="0" y="25"/>
                      <a:pt x="1" y="29"/>
                    </a:cubicBezTo>
                    <a:cubicBezTo>
                      <a:pt x="3" y="48"/>
                      <a:pt x="11" y="129"/>
                      <a:pt x="11" y="216"/>
                    </a:cubicBezTo>
                    <a:cubicBezTo>
                      <a:pt x="11" y="239"/>
                      <a:pt x="44" y="235"/>
                      <a:pt x="45" y="215"/>
                    </a:cubicBezTo>
                    <a:cubicBezTo>
                      <a:pt x="44" y="181"/>
                      <a:pt x="43" y="58"/>
                      <a:pt x="42" y="54"/>
                    </a:cubicBezTo>
                    <a:cubicBezTo>
                      <a:pt x="42" y="50"/>
                      <a:pt x="33" y="49"/>
                      <a:pt x="33" y="42"/>
                    </a:cubicBezTo>
                    <a:cubicBezTo>
                      <a:pt x="33" y="49"/>
                      <a:pt x="42" y="50"/>
                      <a:pt x="42" y="54"/>
                    </a:cubicBezTo>
                    <a:cubicBezTo>
                      <a:pt x="43" y="58"/>
                      <a:pt x="44" y="181"/>
                      <a:pt x="45" y="215"/>
                    </a:cubicBezTo>
                    <a:cubicBezTo>
                      <a:pt x="45" y="217"/>
                      <a:pt x="45" y="222"/>
                      <a:pt x="45" y="222"/>
                    </a:cubicBezTo>
                    <a:cubicBezTo>
                      <a:pt x="47" y="256"/>
                      <a:pt x="82" y="246"/>
                      <a:pt x="82" y="229"/>
                    </a:cubicBezTo>
                    <a:cubicBezTo>
                      <a:pt x="82" y="161"/>
                      <a:pt x="84" y="67"/>
                      <a:pt x="87" y="52"/>
                    </a:cubicBezTo>
                    <a:cubicBezTo>
                      <a:pt x="92" y="27"/>
                      <a:pt x="83" y="5"/>
                      <a:pt x="81" y="2"/>
                    </a:cubicBezTo>
                    <a:close/>
                  </a:path>
                </a:pathLst>
              </a:custGeom>
              <a:solidFill>
                <a:schemeClr val="bg1">
                  <a:lumMod val="65000"/>
                </a:schemeClr>
              </a:solidFill>
              <a:ln w="6350" cap="flat" cmpd="sng">
                <a:solidFill>
                  <a:srgbClr val="5F5F5F"/>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219" name="Freeform 401">
                <a:extLst>
                  <a:ext uri="{FF2B5EF4-FFF2-40B4-BE49-F238E27FC236}">
                    <a16:creationId xmlns:a16="http://schemas.microsoft.com/office/drawing/2014/main" id="{9169BE81-1065-E19F-B9F2-62C361678EB8}"/>
                  </a:ext>
                </a:extLst>
              </p:cNvPr>
              <p:cNvSpPr>
                <a:spLocks noEditPoints="1"/>
              </p:cNvSpPr>
              <p:nvPr/>
            </p:nvSpPr>
            <p:spPr bwMode="gray">
              <a:xfrm>
                <a:off x="1608" y="2862"/>
                <a:ext cx="240" cy="291"/>
              </a:xfrm>
              <a:custGeom>
                <a:avLst/>
                <a:gdLst>
                  <a:gd name="T0" fmla="*/ 172 w 177"/>
                  <a:gd name="T1" fmla="*/ 191 h 215"/>
                  <a:gd name="T2" fmla="*/ 151 w 177"/>
                  <a:gd name="T3" fmla="*/ 43 h 215"/>
                  <a:gd name="T4" fmla="*/ 125 w 177"/>
                  <a:gd name="T5" fmla="*/ 18 h 215"/>
                  <a:gd name="T6" fmla="*/ 91 w 177"/>
                  <a:gd name="T7" fmla="*/ 9 h 215"/>
                  <a:gd name="T8" fmla="*/ 61 w 177"/>
                  <a:gd name="T9" fmla="*/ 1 h 215"/>
                  <a:gd name="T10" fmla="*/ 31 w 177"/>
                  <a:gd name="T11" fmla="*/ 11 h 215"/>
                  <a:gd name="T12" fmla="*/ 4 w 177"/>
                  <a:gd name="T13" fmla="*/ 156 h 215"/>
                  <a:gd name="T14" fmla="*/ 26 w 177"/>
                  <a:gd name="T15" fmla="*/ 165 h 215"/>
                  <a:gd name="T16" fmla="*/ 41 w 177"/>
                  <a:gd name="T17" fmla="*/ 69 h 215"/>
                  <a:gd name="T18" fmla="*/ 49 w 177"/>
                  <a:gd name="T19" fmla="*/ 84 h 215"/>
                  <a:gd name="T20" fmla="*/ 48 w 177"/>
                  <a:gd name="T21" fmla="*/ 150 h 215"/>
                  <a:gd name="T22" fmla="*/ 58 w 177"/>
                  <a:gd name="T23" fmla="*/ 161 h 215"/>
                  <a:gd name="T24" fmla="*/ 102 w 177"/>
                  <a:gd name="T25" fmla="*/ 172 h 215"/>
                  <a:gd name="T26" fmla="*/ 125 w 177"/>
                  <a:gd name="T27" fmla="*/ 152 h 215"/>
                  <a:gd name="T28" fmla="*/ 127 w 177"/>
                  <a:gd name="T29" fmla="*/ 66 h 215"/>
                  <a:gd name="T30" fmla="*/ 129 w 177"/>
                  <a:gd name="T31" fmla="*/ 84 h 215"/>
                  <a:gd name="T32" fmla="*/ 150 w 177"/>
                  <a:gd name="T33" fmla="*/ 200 h 215"/>
                  <a:gd name="T34" fmla="*/ 172 w 177"/>
                  <a:gd name="T35" fmla="*/ 191 h 215"/>
                  <a:gd name="T36" fmla="*/ 43 w 177"/>
                  <a:gd name="T37" fmla="*/ 55 h 215"/>
                  <a:gd name="T38" fmla="*/ 45 w 177"/>
                  <a:gd name="T39" fmla="*/ 44 h 215"/>
                  <a:gd name="T40" fmla="*/ 44 w 177"/>
                  <a:gd name="T41" fmla="*/ 54 h 215"/>
                  <a:gd name="T42" fmla="*/ 44 w 177"/>
                  <a:gd name="T43" fmla="*/ 53 h 215"/>
                  <a:gd name="T44" fmla="*/ 43 w 177"/>
                  <a:gd name="T45" fmla="*/ 55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77" h="215">
                    <a:moveTo>
                      <a:pt x="172" y="191"/>
                    </a:moveTo>
                    <a:cubicBezTo>
                      <a:pt x="168" y="170"/>
                      <a:pt x="154" y="61"/>
                      <a:pt x="151" y="43"/>
                    </a:cubicBezTo>
                    <a:cubicBezTo>
                      <a:pt x="148" y="26"/>
                      <a:pt x="133" y="21"/>
                      <a:pt x="125" y="18"/>
                    </a:cubicBezTo>
                    <a:cubicBezTo>
                      <a:pt x="118" y="16"/>
                      <a:pt x="104" y="13"/>
                      <a:pt x="91" y="9"/>
                    </a:cubicBezTo>
                    <a:cubicBezTo>
                      <a:pt x="80" y="6"/>
                      <a:pt x="70" y="3"/>
                      <a:pt x="61" y="1"/>
                    </a:cubicBezTo>
                    <a:cubicBezTo>
                      <a:pt x="52" y="0"/>
                      <a:pt x="34" y="3"/>
                      <a:pt x="31" y="11"/>
                    </a:cubicBezTo>
                    <a:cubicBezTo>
                      <a:pt x="30" y="16"/>
                      <a:pt x="9" y="136"/>
                      <a:pt x="4" y="156"/>
                    </a:cubicBezTo>
                    <a:cubicBezTo>
                      <a:pt x="0" y="175"/>
                      <a:pt x="22" y="179"/>
                      <a:pt x="26" y="165"/>
                    </a:cubicBezTo>
                    <a:cubicBezTo>
                      <a:pt x="28" y="158"/>
                      <a:pt x="37" y="103"/>
                      <a:pt x="41" y="69"/>
                    </a:cubicBezTo>
                    <a:cubicBezTo>
                      <a:pt x="42" y="75"/>
                      <a:pt x="44" y="80"/>
                      <a:pt x="49" y="84"/>
                    </a:cubicBezTo>
                    <a:cubicBezTo>
                      <a:pt x="52" y="99"/>
                      <a:pt x="54" y="118"/>
                      <a:pt x="48" y="150"/>
                    </a:cubicBezTo>
                    <a:cubicBezTo>
                      <a:pt x="48" y="155"/>
                      <a:pt x="52" y="160"/>
                      <a:pt x="58" y="161"/>
                    </a:cubicBezTo>
                    <a:cubicBezTo>
                      <a:pt x="70" y="163"/>
                      <a:pt x="95" y="170"/>
                      <a:pt x="102" y="172"/>
                    </a:cubicBezTo>
                    <a:cubicBezTo>
                      <a:pt x="111" y="173"/>
                      <a:pt x="129" y="161"/>
                      <a:pt x="125" y="152"/>
                    </a:cubicBezTo>
                    <a:cubicBezTo>
                      <a:pt x="114" y="132"/>
                      <a:pt x="125" y="78"/>
                      <a:pt x="127" y="66"/>
                    </a:cubicBezTo>
                    <a:cubicBezTo>
                      <a:pt x="127" y="66"/>
                      <a:pt x="129" y="78"/>
                      <a:pt x="129" y="84"/>
                    </a:cubicBezTo>
                    <a:cubicBezTo>
                      <a:pt x="132" y="106"/>
                      <a:pt x="140" y="146"/>
                      <a:pt x="150" y="200"/>
                    </a:cubicBezTo>
                    <a:cubicBezTo>
                      <a:pt x="153" y="215"/>
                      <a:pt x="177" y="214"/>
                      <a:pt x="172" y="191"/>
                    </a:cubicBezTo>
                    <a:close/>
                    <a:moveTo>
                      <a:pt x="43" y="55"/>
                    </a:moveTo>
                    <a:cubicBezTo>
                      <a:pt x="45" y="47"/>
                      <a:pt x="45" y="42"/>
                      <a:pt x="45" y="44"/>
                    </a:cubicBezTo>
                    <a:cubicBezTo>
                      <a:pt x="44" y="47"/>
                      <a:pt x="44" y="51"/>
                      <a:pt x="44" y="54"/>
                    </a:cubicBezTo>
                    <a:cubicBezTo>
                      <a:pt x="44" y="53"/>
                      <a:pt x="44" y="53"/>
                      <a:pt x="44" y="53"/>
                    </a:cubicBezTo>
                    <a:cubicBezTo>
                      <a:pt x="44" y="54"/>
                      <a:pt x="44" y="55"/>
                      <a:pt x="43" y="55"/>
                    </a:cubicBezTo>
                    <a:close/>
                  </a:path>
                </a:pathLst>
              </a:custGeom>
              <a:solidFill>
                <a:schemeClr val="accent3">
                  <a:lumMod val="20000"/>
                  <a:lumOff val="80000"/>
                </a:schemeClr>
              </a:solidFill>
              <a:ln w="6350" cap="flat" cmpd="sng">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220" name="Freeform 402">
                <a:extLst>
                  <a:ext uri="{FF2B5EF4-FFF2-40B4-BE49-F238E27FC236}">
                    <a16:creationId xmlns:a16="http://schemas.microsoft.com/office/drawing/2014/main" id="{55E212DC-4C5A-3EFB-97E0-94A37FA91469}"/>
                  </a:ext>
                </a:extLst>
              </p:cNvPr>
              <p:cNvSpPr>
                <a:spLocks/>
              </p:cNvSpPr>
              <p:nvPr/>
            </p:nvSpPr>
            <p:spPr bwMode="gray">
              <a:xfrm>
                <a:off x="1699" y="2877"/>
                <a:ext cx="61" cy="71"/>
              </a:xfrm>
              <a:custGeom>
                <a:avLst/>
                <a:gdLst>
                  <a:gd name="T0" fmla="*/ 0 w 45"/>
                  <a:gd name="T1" fmla="*/ 0 h 52"/>
                  <a:gd name="T2" fmla="*/ 3 w 45"/>
                  <a:gd name="T3" fmla="*/ 52 h 52"/>
                  <a:gd name="T4" fmla="*/ 45 w 45"/>
                  <a:gd name="T5" fmla="*/ 7 h 52"/>
                  <a:gd name="T6" fmla="*/ 0 w 45"/>
                  <a:gd name="T7" fmla="*/ 0 h 52"/>
                </a:gdLst>
                <a:ahLst/>
                <a:cxnLst>
                  <a:cxn ang="0">
                    <a:pos x="T0" y="T1"/>
                  </a:cxn>
                  <a:cxn ang="0">
                    <a:pos x="T2" y="T3"/>
                  </a:cxn>
                  <a:cxn ang="0">
                    <a:pos x="T4" y="T5"/>
                  </a:cxn>
                  <a:cxn ang="0">
                    <a:pos x="T6" y="T7"/>
                  </a:cxn>
                </a:cxnLst>
                <a:rect l="0" t="0" r="r" b="b"/>
                <a:pathLst>
                  <a:path w="45" h="52">
                    <a:moveTo>
                      <a:pt x="0" y="0"/>
                    </a:moveTo>
                    <a:cubicBezTo>
                      <a:pt x="3" y="52"/>
                      <a:pt x="3" y="52"/>
                      <a:pt x="3" y="52"/>
                    </a:cubicBezTo>
                    <a:cubicBezTo>
                      <a:pt x="6" y="40"/>
                      <a:pt x="45" y="7"/>
                      <a:pt x="45" y="7"/>
                    </a:cubicBezTo>
                    <a:lnTo>
                      <a:pt x="0" y="0"/>
                    </a:ln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221" name="Freeform 403">
                <a:extLst>
                  <a:ext uri="{FF2B5EF4-FFF2-40B4-BE49-F238E27FC236}">
                    <a16:creationId xmlns:a16="http://schemas.microsoft.com/office/drawing/2014/main" id="{752C950E-1536-4217-AA9F-2AA37AD2BD74}"/>
                  </a:ext>
                </a:extLst>
              </p:cNvPr>
              <p:cNvSpPr>
                <a:spLocks/>
              </p:cNvSpPr>
              <p:nvPr/>
            </p:nvSpPr>
            <p:spPr bwMode="gray">
              <a:xfrm>
                <a:off x="1691" y="2847"/>
                <a:ext cx="78" cy="48"/>
              </a:xfrm>
              <a:custGeom>
                <a:avLst/>
                <a:gdLst>
                  <a:gd name="T0" fmla="*/ 26 w 58"/>
                  <a:gd name="T1" fmla="*/ 34 h 35"/>
                  <a:gd name="T2" fmla="*/ 9 w 58"/>
                  <a:gd name="T3" fmla="*/ 20 h 35"/>
                  <a:gd name="T4" fmla="*/ 14 w 58"/>
                  <a:gd name="T5" fmla="*/ 11 h 35"/>
                  <a:gd name="T6" fmla="*/ 47 w 58"/>
                  <a:gd name="T7" fmla="*/ 14 h 35"/>
                  <a:gd name="T8" fmla="*/ 50 w 58"/>
                  <a:gd name="T9" fmla="*/ 25 h 35"/>
                  <a:gd name="T10" fmla="*/ 26 w 58"/>
                  <a:gd name="T11" fmla="*/ 34 h 35"/>
                </a:gdLst>
                <a:ahLst/>
                <a:cxnLst>
                  <a:cxn ang="0">
                    <a:pos x="T0" y="T1"/>
                  </a:cxn>
                  <a:cxn ang="0">
                    <a:pos x="T2" y="T3"/>
                  </a:cxn>
                  <a:cxn ang="0">
                    <a:pos x="T4" y="T5"/>
                  </a:cxn>
                  <a:cxn ang="0">
                    <a:pos x="T6" y="T7"/>
                  </a:cxn>
                  <a:cxn ang="0">
                    <a:pos x="T8" y="T9"/>
                  </a:cxn>
                  <a:cxn ang="0">
                    <a:pos x="T10" y="T11"/>
                  </a:cxn>
                </a:cxnLst>
                <a:rect l="0" t="0" r="r" b="b"/>
                <a:pathLst>
                  <a:path w="58" h="35">
                    <a:moveTo>
                      <a:pt x="26" y="34"/>
                    </a:moveTo>
                    <a:cubicBezTo>
                      <a:pt x="12" y="32"/>
                      <a:pt x="0" y="22"/>
                      <a:pt x="9" y="20"/>
                    </a:cubicBezTo>
                    <a:cubicBezTo>
                      <a:pt x="15" y="18"/>
                      <a:pt x="12" y="13"/>
                      <a:pt x="14" y="11"/>
                    </a:cubicBezTo>
                    <a:cubicBezTo>
                      <a:pt x="16" y="8"/>
                      <a:pt x="47" y="0"/>
                      <a:pt x="47" y="14"/>
                    </a:cubicBezTo>
                    <a:cubicBezTo>
                      <a:pt x="47" y="18"/>
                      <a:pt x="42" y="22"/>
                      <a:pt x="50" y="25"/>
                    </a:cubicBezTo>
                    <a:cubicBezTo>
                      <a:pt x="58" y="29"/>
                      <a:pt x="40" y="35"/>
                      <a:pt x="26" y="34"/>
                    </a:cubicBez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222" name="Freeform 404">
                <a:extLst>
                  <a:ext uri="{FF2B5EF4-FFF2-40B4-BE49-F238E27FC236}">
                    <a16:creationId xmlns:a16="http://schemas.microsoft.com/office/drawing/2014/main" id="{B0D7EF10-F296-E1EE-F9C2-8EA3F5D72BAC}"/>
                  </a:ext>
                </a:extLst>
              </p:cNvPr>
              <p:cNvSpPr>
                <a:spLocks/>
              </p:cNvSpPr>
              <p:nvPr/>
            </p:nvSpPr>
            <p:spPr bwMode="gray">
              <a:xfrm>
                <a:off x="1679" y="2781"/>
                <a:ext cx="98" cy="99"/>
              </a:xfrm>
              <a:custGeom>
                <a:avLst/>
                <a:gdLst>
                  <a:gd name="T0" fmla="*/ 35 w 73"/>
                  <a:gd name="T1" fmla="*/ 1 h 73"/>
                  <a:gd name="T2" fmla="*/ 0 w 73"/>
                  <a:gd name="T3" fmla="*/ 38 h 73"/>
                  <a:gd name="T4" fmla="*/ 38 w 73"/>
                  <a:gd name="T5" fmla="*/ 72 h 73"/>
                  <a:gd name="T6" fmla="*/ 72 w 73"/>
                  <a:gd name="T7" fmla="*/ 35 h 73"/>
                  <a:gd name="T8" fmla="*/ 35 w 73"/>
                  <a:gd name="T9" fmla="*/ 1 h 73"/>
                </a:gdLst>
                <a:ahLst/>
                <a:cxnLst>
                  <a:cxn ang="0">
                    <a:pos x="T0" y="T1"/>
                  </a:cxn>
                  <a:cxn ang="0">
                    <a:pos x="T2" y="T3"/>
                  </a:cxn>
                  <a:cxn ang="0">
                    <a:pos x="T4" y="T5"/>
                  </a:cxn>
                  <a:cxn ang="0">
                    <a:pos x="T6" y="T7"/>
                  </a:cxn>
                  <a:cxn ang="0">
                    <a:pos x="T8" y="T9"/>
                  </a:cxn>
                </a:cxnLst>
                <a:rect l="0" t="0" r="r" b="b"/>
                <a:pathLst>
                  <a:path w="73" h="73">
                    <a:moveTo>
                      <a:pt x="35" y="1"/>
                    </a:moveTo>
                    <a:cubicBezTo>
                      <a:pt x="15" y="2"/>
                      <a:pt x="0" y="19"/>
                      <a:pt x="0" y="38"/>
                    </a:cubicBezTo>
                    <a:cubicBezTo>
                      <a:pt x="1" y="58"/>
                      <a:pt x="18" y="73"/>
                      <a:pt x="38" y="72"/>
                    </a:cubicBezTo>
                    <a:cubicBezTo>
                      <a:pt x="58" y="71"/>
                      <a:pt x="73" y="55"/>
                      <a:pt x="72" y="35"/>
                    </a:cubicBezTo>
                    <a:cubicBezTo>
                      <a:pt x="71" y="16"/>
                      <a:pt x="54" y="0"/>
                      <a:pt x="35" y="1"/>
                    </a:cubicBezTo>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223" name="Freeform 405">
                <a:extLst>
                  <a:ext uri="{FF2B5EF4-FFF2-40B4-BE49-F238E27FC236}">
                    <a16:creationId xmlns:a16="http://schemas.microsoft.com/office/drawing/2014/main" id="{25D1B6C8-5128-13B7-CBDC-B26959AD7F2C}"/>
                  </a:ext>
                </a:extLst>
              </p:cNvPr>
              <p:cNvSpPr>
                <a:spLocks/>
              </p:cNvSpPr>
              <p:nvPr/>
            </p:nvSpPr>
            <p:spPr bwMode="gray">
              <a:xfrm>
                <a:off x="1679" y="2781"/>
                <a:ext cx="98" cy="99"/>
              </a:xfrm>
              <a:custGeom>
                <a:avLst/>
                <a:gdLst>
                  <a:gd name="T0" fmla="*/ 35 w 73"/>
                  <a:gd name="T1" fmla="*/ 1 h 73"/>
                  <a:gd name="T2" fmla="*/ 0 w 73"/>
                  <a:gd name="T3" fmla="*/ 38 h 73"/>
                  <a:gd name="T4" fmla="*/ 38 w 73"/>
                  <a:gd name="T5" fmla="*/ 72 h 73"/>
                  <a:gd name="T6" fmla="*/ 72 w 73"/>
                  <a:gd name="T7" fmla="*/ 35 h 73"/>
                  <a:gd name="T8" fmla="*/ 35 w 73"/>
                  <a:gd name="T9" fmla="*/ 1 h 73"/>
                </a:gdLst>
                <a:ahLst/>
                <a:cxnLst>
                  <a:cxn ang="0">
                    <a:pos x="T0" y="T1"/>
                  </a:cxn>
                  <a:cxn ang="0">
                    <a:pos x="T2" y="T3"/>
                  </a:cxn>
                  <a:cxn ang="0">
                    <a:pos x="T4" y="T5"/>
                  </a:cxn>
                  <a:cxn ang="0">
                    <a:pos x="T6" y="T7"/>
                  </a:cxn>
                  <a:cxn ang="0">
                    <a:pos x="T8" y="T9"/>
                  </a:cxn>
                </a:cxnLst>
                <a:rect l="0" t="0" r="r" b="b"/>
                <a:pathLst>
                  <a:path w="73" h="73">
                    <a:moveTo>
                      <a:pt x="35" y="1"/>
                    </a:moveTo>
                    <a:cubicBezTo>
                      <a:pt x="15" y="2"/>
                      <a:pt x="0" y="19"/>
                      <a:pt x="0" y="38"/>
                    </a:cubicBezTo>
                    <a:cubicBezTo>
                      <a:pt x="1" y="58"/>
                      <a:pt x="18" y="73"/>
                      <a:pt x="38" y="72"/>
                    </a:cubicBezTo>
                    <a:cubicBezTo>
                      <a:pt x="58" y="71"/>
                      <a:pt x="73" y="55"/>
                      <a:pt x="72" y="35"/>
                    </a:cubicBezTo>
                    <a:cubicBezTo>
                      <a:pt x="71" y="16"/>
                      <a:pt x="54" y="0"/>
                      <a:pt x="35" y="1"/>
                    </a:cubicBezTo>
                  </a:path>
                </a:pathLst>
              </a:custGeom>
              <a:noFill/>
              <a:ln w="6350" cap="flat" cmpd="sng">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fi-FI" sz="1013"/>
              </a:p>
            </p:txBody>
          </p:sp>
          <p:sp>
            <p:nvSpPr>
              <p:cNvPr id="224" name="Freeform 406">
                <a:extLst>
                  <a:ext uri="{FF2B5EF4-FFF2-40B4-BE49-F238E27FC236}">
                    <a16:creationId xmlns:a16="http://schemas.microsoft.com/office/drawing/2014/main" id="{7EAA1063-A420-4234-1C46-02D352D5F8BA}"/>
                  </a:ext>
                </a:extLst>
              </p:cNvPr>
              <p:cNvSpPr>
                <a:spLocks/>
              </p:cNvSpPr>
              <p:nvPr/>
            </p:nvSpPr>
            <p:spPr bwMode="gray">
              <a:xfrm>
                <a:off x="1658" y="2934"/>
                <a:ext cx="27" cy="49"/>
              </a:xfrm>
              <a:custGeom>
                <a:avLst/>
                <a:gdLst>
                  <a:gd name="T0" fmla="*/ 7 w 20"/>
                  <a:gd name="T1" fmla="*/ 0 h 36"/>
                  <a:gd name="T2" fmla="*/ 20 w 20"/>
                  <a:gd name="T3" fmla="*/ 36 h 36"/>
                </a:gdLst>
                <a:ahLst/>
                <a:cxnLst>
                  <a:cxn ang="0">
                    <a:pos x="T0" y="T1"/>
                  </a:cxn>
                  <a:cxn ang="0">
                    <a:pos x="T2" y="T3"/>
                  </a:cxn>
                </a:cxnLst>
                <a:rect l="0" t="0" r="r" b="b"/>
                <a:pathLst>
                  <a:path w="20" h="36">
                    <a:moveTo>
                      <a:pt x="7" y="0"/>
                    </a:moveTo>
                    <a:cubicBezTo>
                      <a:pt x="3" y="9"/>
                      <a:pt x="0" y="30"/>
                      <a:pt x="20" y="36"/>
                    </a:cubicBezTo>
                  </a:path>
                </a:pathLst>
              </a:custGeom>
              <a:noFill/>
              <a:ln w="6350" cap="flat" cmpd="sng">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fi-FI" sz="1013"/>
              </a:p>
            </p:txBody>
          </p:sp>
          <p:sp>
            <p:nvSpPr>
              <p:cNvPr id="225" name="Freeform 407">
                <a:extLst>
                  <a:ext uri="{FF2B5EF4-FFF2-40B4-BE49-F238E27FC236}">
                    <a16:creationId xmlns:a16="http://schemas.microsoft.com/office/drawing/2014/main" id="{8E1FE944-94B2-6323-7E15-BA91857439DF}"/>
                  </a:ext>
                </a:extLst>
              </p:cNvPr>
              <p:cNvSpPr>
                <a:spLocks/>
              </p:cNvSpPr>
              <p:nvPr/>
            </p:nvSpPr>
            <p:spPr bwMode="gray">
              <a:xfrm>
                <a:off x="1712" y="2949"/>
                <a:ext cx="26" cy="47"/>
              </a:xfrm>
              <a:custGeom>
                <a:avLst/>
                <a:gdLst>
                  <a:gd name="T0" fmla="*/ 7 w 19"/>
                  <a:gd name="T1" fmla="*/ 0 h 35"/>
                  <a:gd name="T2" fmla="*/ 19 w 19"/>
                  <a:gd name="T3" fmla="*/ 35 h 35"/>
                </a:gdLst>
                <a:ahLst/>
                <a:cxnLst>
                  <a:cxn ang="0">
                    <a:pos x="T0" y="T1"/>
                  </a:cxn>
                  <a:cxn ang="0">
                    <a:pos x="T2" y="T3"/>
                  </a:cxn>
                </a:cxnLst>
                <a:rect l="0" t="0" r="r" b="b"/>
                <a:pathLst>
                  <a:path w="19" h="35">
                    <a:moveTo>
                      <a:pt x="7" y="0"/>
                    </a:moveTo>
                    <a:cubicBezTo>
                      <a:pt x="3" y="8"/>
                      <a:pt x="0" y="29"/>
                      <a:pt x="19" y="35"/>
                    </a:cubicBezTo>
                  </a:path>
                </a:pathLst>
              </a:custGeom>
              <a:solidFill>
                <a:srgbClr val="5F5F5F"/>
              </a:solidFill>
              <a:ln w="6350" cap="flat" cmpd="sng">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226" name="Freeform 408">
                <a:extLst>
                  <a:ext uri="{FF2B5EF4-FFF2-40B4-BE49-F238E27FC236}">
                    <a16:creationId xmlns:a16="http://schemas.microsoft.com/office/drawing/2014/main" id="{C6208644-CBE6-05B2-285C-032AEB599098}"/>
                  </a:ext>
                </a:extLst>
              </p:cNvPr>
              <p:cNvSpPr>
                <a:spLocks/>
              </p:cNvSpPr>
              <p:nvPr/>
            </p:nvSpPr>
            <p:spPr bwMode="gray">
              <a:xfrm>
                <a:off x="1664" y="2774"/>
                <a:ext cx="139" cy="118"/>
              </a:xfrm>
              <a:custGeom>
                <a:avLst/>
                <a:gdLst>
                  <a:gd name="T0" fmla="*/ 88 w 103"/>
                  <a:gd name="T1" fmla="*/ 60 h 87"/>
                  <a:gd name="T2" fmla="*/ 58 w 103"/>
                  <a:gd name="T3" fmla="*/ 6 h 87"/>
                  <a:gd name="T4" fmla="*/ 10 w 103"/>
                  <a:gd name="T5" fmla="*/ 39 h 87"/>
                  <a:gd name="T6" fmla="*/ 9 w 103"/>
                  <a:gd name="T7" fmla="*/ 39 h 87"/>
                  <a:gd name="T8" fmla="*/ 0 w 103"/>
                  <a:gd name="T9" fmla="*/ 59 h 87"/>
                  <a:gd name="T10" fmla="*/ 17 w 103"/>
                  <a:gd name="T11" fmla="*/ 61 h 87"/>
                  <a:gd name="T12" fmla="*/ 12 w 103"/>
                  <a:gd name="T13" fmla="*/ 38 h 87"/>
                  <a:gd name="T14" fmla="*/ 30 w 103"/>
                  <a:gd name="T15" fmla="*/ 26 h 87"/>
                  <a:gd name="T16" fmla="*/ 57 w 103"/>
                  <a:gd name="T17" fmla="*/ 58 h 87"/>
                  <a:gd name="T18" fmla="*/ 92 w 103"/>
                  <a:gd name="T19" fmla="*/ 75 h 87"/>
                  <a:gd name="T20" fmla="*/ 88 w 103"/>
                  <a:gd name="T21" fmla="*/ 60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3" h="87">
                    <a:moveTo>
                      <a:pt x="88" y="60"/>
                    </a:moveTo>
                    <a:cubicBezTo>
                      <a:pt x="88" y="34"/>
                      <a:pt x="82" y="13"/>
                      <a:pt x="58" y="6"/>
                    </a:cubicBezTo>
                    <a:cubicBezTo>
                      <a:pt x="36" y="0"/>
                      <a:pt x="8" y="13"/>
                      <a:pt x="10" y="39"/>
                    </a:cubicBezTo>
                    <a:cubicBezTo>
                      <a:pt x="9" y="39"/>
                      <a:pt x="9" y="39"/>
                      <a:pt x="9" y="39"/>
                    </a:cubicBezTo>
                    <a:cubicBezTo>
                      <a:pt x="9" y="45"/>
                      <a:pt x="9" y="61"/>
                      <a:pt x="0" y="59"/>
                    </a:cubicBezTo>
                    <a:cubicBezTo>
                      <a:pt x="0" y="62"/>
                      <a:pt x="24" y="69"/>
                      <a:pt x="17" y="61"/>
                    </a:cubicBezTo>
                    <a:cubicBezTo>
                      <a:pt x="14" y="58"/>
                      <a:pt x="10" y="44"/>
                      <a:pt x="12" y="38"/>
                    </a:cubicBezTo>
                    <a:cubicBezTo>
                      <a:pt x="15" y="28"/>
                      <a:pt x="20" y="26"/>
                      <a:pt x="30" y="26"/>
                    </a:cubicBezTo>
                    <a:cubicBezTo>
                      <a:pt x="41" y="26"/>
                      <a:pt x="68" y="38"/>
                      <a:pt x="57" y="58"/>
                    </a:cubicBezTo>
                    <a:cubicBezTo>
                      <a:pt x="46" y="77"/>
                      <a:pt x="80" y="87"/>
                      <a:pt x="92" y="75"/>
                    </a:cubicBezTo>
                    <a:cubicBezTo>
                      <a:pt x="103" y="64"/>
                      <a:pt x="88" y="70"/>
                      <a:pt x="88" y="60"/>
                    </a:cubicBezTo>
                    <a:close/>
                  </a:path>
                </a:pathLst>
              </a:custGeom>
              <a:solidFill>
                <a:schemeClr val="bg1"/>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grpSp>
        <p:grpSp>
          <p:nvGrpSpPr>
            <p:cNvPr id="212" name="Group 157">
              <a:extLst>
                <a:ext uri="{FF2B5EF4-FFF2-40B4-BE49-F238E27FC236}">
                  <a16:creationId xmlns:a16="http://schemas.microsoft.com/office/drawing/2014/main" id="{3A6A1DA6-53D6-2F3C-4008-917939B18141}"/>
                </a:ext>
              </a:extLst>
            </p:cNvPr>
            <p:cNvGrpSpPr>
              <a:grpSpLocks/>
            </p:cNvGrpSpPr>
            <p:nvPr/>
          </p:nvGrpSpPr>
          <p:grpSpPr bwMode="auto">
            <a:xfrm>
              <a:off x="1878473" y="1865266"/>
              <a:ext cx="254156" cy="657287"/>
              <a:chOff x="940" y="1053"/>
              <a:chExt cx="266" cy="635"/>
            </a:xfrm>
          </p:grpSpPr>
          <p:sp>
            <p:nvSpPr>
              <p:cNvPr id="213" name="Freeform 158">
                <a:extLst>
                  <a:ext uri="{FF2B5EF4-FFF2-40B4-BE49-F238E27FC236}">
                    <a16:creationId xmlns:a16="http://schemas.microsoft.com/office/drawing/2014/main" id="{92299C76-3B42-D0D1-C7EC-7CF256DD37DA}"/>
                  </a:ext>
                </a:extLst>
              </p:cNvPr>
              <p:cNvSpPr>
                <a:spLocks/>
              </p:cNvSpPr>
              <p:nvPr/>
            </p:nvSpPr>
            <p:spPr bwMode="gray">
              <a:xfrm>
                <a:off x="1007" y="1359"/>
                <a:ext cx="121" cy="329"/>
              </a:xfrm>
              <a:custGeom>
                <a:avLst/>
                <a:gdLst>
                  <a:gd name="T0" fmla="*/ 89 w 90"/>
                  <a:gd name="T1" fmla="*/ 156 h 245"/>
                  <a:gd name="T2" fmla="*/ 90 w 90"/>
                  <a:gd name="T3" fmla="*/ 7 h 245"/>
                  <a:gd name="T4" fmla="*/ 89 w 90"/>
                  <a:gd name="T5" fmla="*/ 5 h 245"/>
                  <a:gd name="T6" fmla="*/ 63 w 90"/>
                  <a:gd name="T7" fmla="*/ 20 h 245"/>
                  <a:gd name="T8" fmla="*/ 12 w 90"/>
                  <a:gd name="T9" fmla="*/ 10 h 245"/>
                  <a:gd name="T10" fmla="*/ 3 w 90"/>
                  <a:gd name="T11" fmla="*/ 0 h 245"/>
                  <a:gd name="T12" fmla="*/ 3 w 90"/>
                  <a:gd name="T13" fmla="*/ 36 h 245"/>
                  <a:gd name="T14" fmla="*/ 2 w 90"/>
                  <a:gd name="T15" fmla="*/ 205 h 245"/>
                  <a:gd name="T16" fmla="*/ 44 w 90"/>
                  <a:gd name="T17" fmla="*/ 204 h 245"/>
                  <a:gd name="T18" fmla="*/ 45 w 90"/>
                  <a:gd name="T19" fmla="*/ 51 h 245"/>
                  <a:gd name="T20" fmla="*/ 36 w 90"/>
                  <a:gd name="T21" fmla="*/ 39 h 245"/>
                  <a:gd name="T22" fmla="*/ 45 w 90"/>
                  <a:gd name="T23" fmla="*/ 51 h 245"/>
                  <a:gd name="T24" fmla="*/ 44 w 90"/>
                  <a:gd name="T25" fmla="*/ 204 h 245"/>
                  <a:gd name="T26" fmla="*/ 44 w 90"/>
                  <a:gd name="T27" fmla="*/ 211 h 245"/>
                  <a:gd name="T28" fmla="*/ 88 w 90"/>
                  <a:gd name="T29" fmla="*/ 218 h 245"/>
                  <a:gd name="T30" fmla="*/ 89 w 90"/>
                  <a:gd name="T31" fmla="*/ 156 h 2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0" h="245">
                    <a:moveTo>
                      <a:pt x="89" y="156"/>
                    </a:moveTo>
                    <a:cubicBezTo>
                      <a:pt x="89" y="140"/>
                      <a:pt x="90" y="47"/>
                      <a:pt x="90" y="7"/>
                    </a:cubicBezTo>
                    <a:cubicBezTo>
                      <a:pt x="89" y="6"/>
                      <a:pt x="89" y="6"/>
                      <a:pt x="89" y="5"/>
                    </a:cubicBezTo>
                    <a:cubicBezTo>
                      <a:pt x="87" y="16"/>
                      <a:pt x="71" y="22"/>
                      <a:pt x="63" y="20"/>
                    </a:cubicBezTo>
                    <a:cubicBezTo>
                      <a:pt x="55" y="19"/>
                      <a:pt x="24" y="13"/>
                      <a:pt x="12" y="10"/>
                    </a:cubicBezTo>
                    <a:cubicBezTo>
                      <a:pt x="6" y="9"/>
                      <a:pt x="4" y="4"/>
                      <a:pt x="3" y="0"/>
                    </a:cubicBezTo>
                    <a:cubicBezTo>
                      <a:pt x="2" y="18"/>
                      <a:pt x="3" y="32"/>
                      <a:pt x="3" y="36"/>
                    </a:cubicBezTo>
                    <a:cubicBezTo>
                      <a:pt x="3" y="49"/>
                      <a:pt x="0" y="181"/>
                      <a:pt x="2" y="205"/>
                    </a:cubicBezTo>
                    <a:cubicBezTo>
                      <a:pt x="3" y="228"/>
                      <a:pt x="43" y="224"/>
                      <a:pt x="44" y="204"/>
                    </a:cubicBezTo>
                    <a:cubicBezTo>
                      <a:pt x="43" y="170"/>
                      <a:pt x="46" y="55"/>
                      <a:pt x="45" y="51"/>
                    </a:cubicBezTo>
                    <a:cubicBezTo>
                      <a:pt x="45" y="47"/>
                      <a:pt x="36" y="46"/>
                      <a:pt x="36" y="39"/>
                    </a:cubicBezTo>
                    <a:cubicBezTo>
                      <a:pt x="36" y="46"/>
                      <a:pt x="45" y="47"/>
                      <a:pt x="45" y="51"/>
                    </a:cubicBezTo>
                    <a:cubicBezTo>
                      <a:pt x="46" y="55"/>
                      <a:pt x="43" y="170"/>
                      <a:pt x="44" y="204"/>
                    </a:cubicBezTo>
                    <a:cubicBezTo>
                      <a:pt x="44" y="206"/>
                      <a:pt x="44" y="211"/>
                      <a:pt x="44" y="211"/>
                    </a:cubicBezTo>
                    <a:cubicBezTo>
                      <a:pt x="46" y="245"/>
                      <a:pt x="87" y="235"/>
                      <a:pt x="88" y="218"/>
                    </a:cubicBezTo>
                    <a:cubicBezTo>
                      <a:pt x="90" y="201"/>
                      <a:pt x="88" y="171"/>
                      <a:pt x="89" y="156"/>
                    </a:cubicBezTo>
                    <a:close/>
                  </a:path>
                </a:pathLst>
              </a:custGeom>
              <a:solidFill>
                <a:srgbClr val="5190C9"/>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214" name="Freeform 159">
                <a:extLst>
                  <a:ext uri="{FF2B5EF4-FFF2-40B4-BE49-F238E27FC236}">
                    <a16:creationId xmlns:a16="http://schemas.microsoft.com/office/drawing/2014/main" id="{7EF47D6C-85B4-7D97-587B-4303B216F706}"/>
                  </a:ext>
                </a:extLst>
              </p:cNvPr>
              <p:cNvSpPr>
                <a:spLocks/>
              </p:cNvSpPr>
              <p:nvPr/>
            </p:nvSpPr>
            <p:spPr bwMode="gray">
              <a:xfrm>
                <a:off x="940" y="1139"/>
                <a:ext cx="266" cy="310"/>
              </a:xfrm>
              <a:custGeom>
                <a:avLst/>
                <a:gdLst>
                  <a:gd name="T0" fmla="*/ 192 w 198"/>
                  <a:gd name="T1" fmla="*/ 194 h 231"/>
                  <a:gd name="T2" fmla="*/ 169 w 198"/>
                  <a:gd name="T3" fmla="*/ 49 h 231"/>
                  <a:gd name="T4" fmla="*/ 143 w 198"/>
                  <a:gd name="T5" fmla="*/ 24 h 231"/>
                  <a:gd name="T6" fmla="*/ 100 w 198"/>
                  <a:gd name="T7" fmla="*/ 12 h 231"/>
                  <a:gd name="T8" fmla="*/ 60 w 198"/>
                  <a:gd name="T9" fmla="*/ 2 h 231"/>
                  <a:gd name="T10" fmla="*/ 30 w 198"/>
                  <a:gd name="T11" fmla="*/ 11 h 231"/>
                  <a:gd name="T12" fmla="*/ 4 w 198"/>
                  <a:gd name="T13" fmla="*/ 159 h 231"/>
                  <a:gd name="T14" fmla="*/ 36 w 198"/>
                  <a:gd name="T15" fmla="*/ 168 h 231"/>
                  <a:gd name="T16" fmla="*/ 54 w 198"/>
                  <a:gd name="T17" fmla="*/ 47 h 231"/>
                  <a:gd name="T18" fmla="*/ 53 w 198"/>
                  <a:gd name="T19" fmla="*/ 164 h 231"/>
                  <a:gd name="T20" fmla="*/ 62 w 198"/>
                  <a:gd name="T21" fmla="*/ 174 h 231"/>
                  <a:gd name="T22" fmla="*/ 113 w 198"/>
                  <a:gd name="T23" fmla="*/ 188 h 231"/>
                  <a:gd name="T24" fmla="*/ 140 w 198"/>
                  <a:gd name="T25" fmla="*/ 169 h 231"/>
                  <a:gd name="T26" fmla="*/ 140 w 198"/>
                  <a:gd name="T27" fmla="*/ 169 h 231"/>
                  <a:gd name="T28" fmla="*/ 138 w 198"/>
                  <a:gd name="T29" fmla="*/ 87 h 231"/>
                  <a:gd name="T30" fmla="*/ 136 w 198"/>
                  <a:gd name="T31" fmla="*/ 70 h 231"/>
                  <a:gd name="T32" fmla="*/ 136 w 198"/>
                  <a:gd name="T33" fmla="*/ 69 h 231"/>
                  <a:gd name="T34" fmla="*/ 136 w 198"/>
                  <a:gd name="T35" fmla="*/ 70 h 231"/>
                  <a:gd name="T36" fmla="*/ 138 w 198"/>
                  <a:gd name="T37" fmla="*/ 87 h 231"/>
                  <a:gd name="T38" fmla="*/ 159 w 198"/>
                  <a:gd name="T39" fmla="*/ 203 h 231"/>
                  <a:gd name="T40" fmla="*/ 192 w 198"/>
                  <a:gd name="T41" fmla="*/ 194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98" h="231">
                    <a:moveTo>
                      <a:pt x="192" y="194"/>
                    </a:moveTo>
                    <a:cubicBezTo>
                      <a:pt x="189" y="184"/>
                      <a:pt x="172" y="67"/>
                      <a:pt x="169" y="49"/>
                    </a:cubicBezTo>
                    <a:cubicBezTo>
                      <a:pt x="166" y="32"/>
                      <a:pt x="151" y="26"/>
                      <a:pt x="143" y="24"/>
                    </a:cubicBezTo>
                    <a:cubicBezTo>
                      <a:pt x="135" y="21"/>
                      <a:pt x="113" y="16"/>
                      <a:pt x="100" y="12"/>
                    </a:cubicBezTo>
                    <a:cubicBezTo>
                      <a:pt x="88" y="9"/>
                      <a:pt x="69" y="3"/>
                      <a:pt x="60" y="2"/>
                    </a:cubicBezTo>
                    <a:cubicBezTo>
                      <a:pt x="51" y="0"/>
                      <a:pt x="33" y="3"/>
                      <a:pt x="30" y="11"/>
                    </a:cubicBezTo>
                    <a:cubicBezTo>
                      <a:pt x="28" y="17"/>
                      <a:pt x="8" y="139"/>
                      <a:pt x="4" y="159"/>
                    </a:cubicBezTo>
                    <a:cubicBezTo>
                      <a:pt x="0" y="180"/>
                      <a:pt x="31" y="184"/>
                      <a:pt x="36" y="168"/>
                    </a:cubicBezTo>
                    <a:cubicBezTo>
                      <a:pt x="40" y="157"/>
                      <a:pt x="55" y="38"/>
                      <a:pt x="54" y="47"/>
                    </a:cubicBezTo>
                    <a:cubicBezTo>
                      <a:pt x="54" y="53"/>
                      <a:pt x="53" y="121"/>
                      <a:pt x="53" y="164"/>
                    </a:cubicBezTo>
                    <a:cubicBezTo>
                      <a:pt x="54" y="169"/>
                      <a:pt x="56" y="173"/>
                      <a:pt x="62" y="174"/>
                    </a:cubicBezTo>
                    <a:cubicBezTo>
                      <a:pt x="74" y="177"/>
                      <a:pt x="106" y="187"/>
                      <a:pt x="113" y="188"/>
                    </a:cubicBezTo>
                    <a:cubicBezTo>
                      <a:pt x="121" y="190"/>
                      <a:pt x="137" y="180"/>
                      <a:pt x="140" y="169"/>
                    </a:cubicBezTo>
                    <a:cubicBezTo>
                      <a:pt x="140" y="169"/>
                      <a:pt x="140" y="169"/>
                      <a:pt x="140" y="169"/>
                    </a:cubicBezTo>
                    <a:cubicBezTo>
                      <a:pt x="140" y="141"/>
                      <a:pt x="140" y="110"/>
                      <a:pt x="138" y="87"/>
                    </a:cubicBezTo>
                    <a:cubicBezTo>
                      <a:pt x="137" y="78"/>
                      <a:pt x="137" y="73"/>
                      <a:pt x="136" y="70"/>
                    </a:cubicBezTo>
                    <a:cubicBezTo>
                      <a:pt x="136" y="69"/>
                      <a:pt x="136" y="69"/>
                      <a:pt x="136" y="69"/>
                    </a:cubicBezTo>
                    <a:cubicBezTo>
                      <a:pt x="136" y="69"/>
                      <a:pt x="136" y="69"/>
                      <a:pt x="136" y="70"/>
                    </a:cubicBezTo>
                    <a:cubicBezTo>
                      <a:pt x="137" y="75"/>
                      <a:pt x="138" y="81"/>
                      <a:pt x="138" y="87"/>
                    </a:cubicBezTo>
                    <a:cubicBezTo>
                      <a:pt x="141" y="109"/>
                      <a:pt x="148" y="149"/>
                      <a:pt x="159" y="203"/>
                    </a:cubicBezTo>
                    <a:cubicBezTo>
                      <a:pt x="165" y="231"/>
                      <a:pt x="198" y="218"/>
                      <a:pt x="192" y="194"/>
                    </a:cubicBezTo>
                  </a:path>
                </a:pathLst>
              </a:custGeom>
              <a:solidFill>
                <a:srgbClr val="F8F8F8"/>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215" name="Freeform 160">
                <a:extLst>
                  <a:ext uri="{FF2B5EF4-FFF2-40B4-BE49-F238E27FC236}">
                    <a16:creationId xmlns:a16="http://schemas.microsoft.com/office/drawing/2014/main" id="{5B05CBAB-5093-6034-A08B-9D07F29E05F1}"/>
                  </a:ext>
                </a:extLst>
              </p:cNvPr>
              <p:cNvSpPr>
                <a:spLocks/>
              </p:cNvSpPr>
              <p:nvPr/>
            </p:nvSpPr>
            <p:spPr bwMode="gray">
              <a:xfrm>
                <a:off x="1026" y="1122"/>
                <a:ext cx="88" cy="55"/>
              </a:xfrm>
              <a:custGeom>
                <a:avLst/>
                <a:gdLst>
                  <a:gd name="T0" fmla="*/ 29 w 66"/>
                  <a:gd name="T1" fmla="*/ 39 h 41"/>
                  <a:gd name="T2" fmla="*/ 9 w 66"/>
                  <a:gd name="T3" fmla="*/ 23 h 41"/>
                  <a:gd name="T4" fmla="*/ 15 w 66"/>
                  <a:gd name="T5" fmla="*/ 13 h 41"/>
                  <a:gd name="T6" fmla="*/ 53 w 66"/>
                  <a:gd name="T7" fmla="*/ 16 h 41"/>
                  <a:gd name="T8" fmla="*/ 57 w 66"/>
                  <a:gd name="T9" fmla="*/ 30 h 41"/>
                  <a:gd name="T10" fmla="*/ 29 w 66"/>
                  <a:gd name="T11" fmla="*/ 39 h 41"/>
                </a:gdLst>
                <a:ahLst/>
                <a:cxnLst>
                  <a:cxn ang="0">
                    <a:pos x="T0" y="T1"/>
                  </a:cxn>
                  <a:cxn ang="0">
                    <a:pos x="T2" y="T3"/>
                  </a:cxn>
                  <a:cxn ang="0">
                    <a:pos x="T4" y="T5"/>
                  </a:cxn>
                  <a:cxn ang="0">
                    <a:pos x="T6" y="T7"/>
                  </a:cxn>
                  <a:cxn ang="0">
                    <a:pos x="T8" y="T9"/>
                  </a:cxn>
                  <a:cxn ang="0">
                    <a:pos x="T10" y="T11"/>
                  </a:cxn>
                </a:cxnLst>
                <a:rect l="0" t="0" r="r" b="b"/>
                <a:pathLst>
                  <a:path w="66" h="41">
                    <a:moveTo>
                      <a:pt x="29" y="39"/>
                    </a:moveTo>
                    <a:cubicBezTo>
                      <a:pt x="14" y="37"/>
                      <a:pt x="0" y="25"/>
                      <a:pt x="9" y="23"/>
                    </a:cubicBezTo>
                    <a:cubicBezTo>
                      <a:pt x="16" y="21"/>
                      <a:pt x="13" y="16"/>
                      <a:pt x="15" y="13"/>
                    </a:cubicBezTo>
                    <a:cubicBezTo>
                      <a:pt x="18" y="10"/>
                      <a:pt x="53" y="0"/>
                      <a:pt x="53" y="16"/>
                    </a:cubicBezTo>
                    <a:cubicBezTo>
                      <a:pt x="53" y="21"/>
                      <a:pt x="47" y="25"/>
                      <a:pt x="57" y="30"/>
                    </a:cubicBezTo>
                    <a:cubicBezTo>
                      <a:pt x="66" y="33"/>
                      <a:pt x="46" y="41"/>
                      <a:pt x="29" y="39"/>
                    </a:cubicBez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216" name="Oval 161">
                <a:extLst>
                  <a:ext uri="{FF2B5EF4-FFF2-40B4-BE49-F238E27FC236}">
                    <a16:creationId xmlns:a16="http://schemas.microsoft.com/office/drawing/2014/main" id="{30E7D5D8-8BB9-BFD9-76CE-1C40FA76928C}"/>
                  </a:ext>
                </a:extLst>
              </p:cNvPr>
              <p:cNvSpPr>
                <a:spLocks noChangeArrowheads="1"/>
              </p:cNvSpPr>
              <p:nvPr/>
            </p:nvSpPr>
            <p:spPr bwMode="gray">
              <a:xfrm flipH="1">
                <a:off x="1014" y="1053"/>
                <a:ext cx="106" cy="105"/>
              </a:xfrm>
              <a:prstGeom prst="ellipse">
                <a:avLst/>
              </a:prstGeom>
              <a:solidFill>
                <a:schemeClr val="bg1"/>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217" name="Freeform 162">
                <a:extLst>
                  <a:ext uri="{FF2B5EF4-FFF2-40B4-BE49-F238E27FC236}">
                    <a16:creationId xmlns:a16="http://schemas.microsoft.com/office/drawing/2014/main" id="{39E923BB-3F36-1C5A-BE34-AEBF69D248D4}"/>
                  </a:ext>
                </a:extLst>
              </p:cNvPr>
              <p:cNvSpPr>
                <a:spLocks/>
              </p:cNvSpPr>
              <p:nvPr/>
            </p:nvSpPr>
            <p:spPr bwMode="gray">
              <a:xfrm>
                <a:off x="1043" y="1166"/>
                <a:ext cx="32" cy="153"/>
              </a:xfrm>
              <a:custGeom>
                <a:avLst/>
                <a:gdLst>
                  <a:gd name="T0" fmla="*/ 0 w 55"/>
                  <a:gd name="T1" fmla="*/ 0 h 265"/>
                  <a:gd name="T2" fmla="*/ 14 w 55"/>
                  <a:gd name="T3" fmla="*/ 22 h 265"/>
                  <a:gd name="T4" fmla="*/ 5 w 55"/>
                  <a:gd name="T5" fmla="*/ 239 h 265"/>
                  <a:gd name="T6" fmla="*/ 29 w 55"/>
                  <a:gd name="T7" fmla="*/ 265 h 265"/>
                  <a:gd name="T8" fmla="*/ 52 w 55"/>
                  <a:gd name="T9" fmla="*/ 253 h 265"/>
                  <a:gd name="T10" fmla="*/ 38 w 55"/>
                  <a:gd name="T11" fmla="*/ 29 h 265"/>
                  <a:gd name="T12" fmla="*/ 55 w 55"/>
                  <a:gd name="T13" fmla="*/ 15 h 265"/>
                  <a:gd name="T14" fmla="*/ 0 w 55"/>
                  <a:gd name="T15" fmla="*/ 0 h 26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265">
                    <a:moveTo>
                      <a:pt x="0" y="0"/>
                    </a:moveTo>
                    <a:lnTo>
                      <a:pt x="14" y="22"/>
                    </a:lnTo>
                    <a:lnTo>
                      <a:pt x="5" y="239"/>
                    </a:lnTo>
                    <a:lnTo>
                      <a:pt x="29" y="265"/>
                    </a:lnTo>
                    <a:lnTo>
                      <a:pt x="52" y="253"/>
                    </a:lnTo>
                    <a:lnTo>
                      <a:pt x="38" y="29"/>
                    </a:lnTo>
                    <a:lnTo>
                      <a:pt x="55" y="15"/>
                    </a:lnTo>
                    <a:lnTo>
                      <a:pt x="0" y="0"/>
                    </a:lnTo>
                    <a:close/>
                  </a:path>
                </a:pathLst>
              </a:custGeom>
              <a:solidFill>
                <a:srgbClr val="5190C9"/>
              </a:solidFill>
              <a:ln>
                <a:noFill/>
              </a:ln>
              <a:effectLst/>
              <a:extLst>
                <a:ext uri="{91240B29-F687-4F45-9708-019B960494DF}">
                  <a14:hiddenLine xmlns:a14="http://schemas.microsoft.com/office/drawing/2010/main" w="6350" cap="flat" cmpd="sng">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grpSp>
      </p:grpSp>
      <p:grpSp>
        <p:nvGrpSpPr>
          <p:cNvPr id="227" name="Group 226">
            <a:extLst>
              <a:ext uri="{FF2B5EF4-FFF2-40B4-BE49-F238E27FC236}">
                <a16:creationId xmlns:a16="http://schemas.microsoft.com/office/drawing/2014/main" id="{3B4CEC40-8144-F808-3CF2-9EFC3E16EB2D}"/>
              </a:ext>
            </a:extLst>
          </p:cNvPr>
          <p:cNvGrpSpPr/>
          <p:nvPr/>
        </p:nvGrpSpPr>
        <p:grpSpPr>
          <a:xfrm>
            <a:off x="4056149" y="3933114"/>
            <a:ext cx="237954" cy="336536"/>
            <a:chOff x="1878473" y="1865266"/>
            <a:chExt cx="464746" cy="657287"/>
          </a:xfrm>
        </p:grpSpPr>
        <p:grpSp>
          <p:nvGrpSpPr>
            <p:cNvPr id="228" name="Group 399">
              <a:extLst>
                <a:ext uri="{FF2B5EF4-FFF2-40B4-BE49-F238E27FC236}">
                  <a16:creationId xmlns:a16="http://schemas.microsoft.com/office/drawing/2014/main" id="{18506DB3-4032-58BE-D2C1-FEDB00C64534}"/>
                </a:ext>
              </a:extLst>
            </p:cNvPr>
            <p:cNvGrpSpPr>
              <a:grpSpLocks/>
            </p:cNvGrpSpPr>
            <p:nvPr/>
          </p:nvGrpSpPr>
          <p:grpSpPr bwMode="auto">
            <a:xfrm>
              <a:off x="2114984" y="1865266"/>
              <a:ext cx="228235" cy="657287"/>
              <a:chOff x="1608" y="2774"/>
              <a:chExt cx="240" cy="638"/>
            </a:xfrm>
          </p:grpSpPr>
          <p:sp>
            <p:nvSpPr>
              <p:cNvPr id="235" name="Freeform 400">
                <a:extLst>
                  <a:ext uri="{FF2B5EF4-FFF2-40B4-BE49-F238E27FC236}">
                    <a16:creationId xmlns:a16="http://schemas.microsoft.com/office/drawing/2014/main" id="{72E143D4-C6E4-42F2-6B92-CAE0E186DF84}"/>
                  </a:ext>
                </a:extLst>
              </p:cNvPr>
              <p:cNvSpPr>
                <a:spLocks/>
              </p:cNvSpPr>
              <p:nvPr/>
            </p:nvSpPr>
            <p:spPr bwMode="gray">
              <a:xfrm>
                <a:off x="1668" y="3065"/>
                <a:ext cx="124" cy="347"/>
              </a:xfrm>
              <a:custGeom>
                <a:avLst/>
                <a:gdLst>
                  <a:gd name="T0" fmla="*/ 81 w 92"/>
                  <a:gd name="T1" fmla="*/ 2 h 256"/>
                  <a:gd name="T2" fmla="*/ 81 w 92"/>
                  <a:gd name="T3" fmla="*/ 2 h 256"/>
                  <a:gd name="T4" fmla="*/ 4 w 92"/>
                  <a:gd name="T5" fmla="*/ 0 h 256"/>
                  <a:gd name="T6" fmla="*/ 1 w 92"/>
                  <a:gd name="T7" fmla="*/ 29 h 256"/>
                  <a:gd name="T8" fmla="*/ 11 w 92"/>
                  <a:gd name="T9" fmla="*/ 216 h 256"/>
                  <a:gd name="T10" fmla="*/ 45 w 92"/>
                  <a:gd name="T11" fmla="*/ 215 h 256"/>
                  <a:gd name="T12" fmla="*/ 42 w 92"/>
                  <a:gd name="T13" fmla="*/ 54 h 256"/>
                  <a:gd name="T14" fmla="*/ 33 w 92"/>
                  <a:gd name="T15" fmla="*/ 42 h 256"/>
                  <a:gd name="T16" fmla="*/ 42 w 92"/>
                  <a:gd name="T17" fmla="*/ 54 h 256"/>
                  <a:gd name="T18" fmla="*/ 45 w 92"/>
                  <a:gd name="T19" fmla="*/ 215 h 256"/>
                  <a:gd name="T20" fmla="*/ 45 w 92"/>
                  <a:gd name="T21" fmla="*/ 222 h 256"/>
                  <a:gd name="T22" fmla="*/ 82 w 92"/>
                  <a:gd name="T23" fmla="*/ 229 h 256"/>
                  <a:gd name="T24" fmla="*/ 87 w 92"/>
                  <a:gd name="T25" fmla="*/ 52 h 256"/>
                  <a:gd name="T26" fmla="*/ 81 w 92"/>
                  <a:gd name="T27" fmla="*/ 2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2" h="256">
                    <a:moveTo>
                      <a:pt x="81" y="2"/>
                    </a:moveTo>
                    <a:cubicBezTo>
                      <a:pt x="81" y="3"/>
                      <a:pt x="81" y="3"/>
                      <a:pt x="81" y="2"/>
                    </a:cubicBezTo>
                    <a:cubicBezTo>
                      <a:pt x="78" y="13"/>
                      <a:pt x="3" y="5"/>
                      <a:pt x="4" y="0"/>
                    </a:cubicBezTo>
                    <a:cubicBezTo>
                      <a:pt x="0" y="18"/>
                      <a:pt x="0" y="25"/>
                      <a:pt x="1" y="29"/>
                    </a:cubicBezTo>
                    <a:cubicBezTo>
                      <a:pt x="3" y="48"/>
                      <a:pt x="11" y="129"/>
                      <a:pt x="11" y="216"/>
                    </a:cubicBezTo>
                    <a:cubicBezTo>
                      <a:pt x="11" y="239"/>
                      <a:pt x="44" y="235"/>
                      <a:pt x="45" y="215"/>
                    </a:cubicBezTo>
                    <a:cubicBezTo>
                      <a:pt x="44" y="181"/>
                      <a:pt x="43" y="58"/>
                      <a:pt x="42" y="54"/>
                    </a:cubicBezTo>
                    <a:cubicBezTo>
                      <a:pt x="42" y="50"/>
                      <a:pt x="33" y="49"/>
                      <a:pt x="33" y="42"/>
                    </a:cubicBezTo>
                    <a:cubicBezTo>
                      <a:pt x="33" y="49"/>
                      <a:pt x="42" y="50"/>
                      <a:pt x="42" y="54"/>
                    </a:cubicBezTo>
                    <a:cubicBezTo>
                      <a:pt x="43" y="58"/>
                      <a:pt x="44" y="181"/>
                      <a:pt x="45" y="215"/>
                    </a:cubicBezTo>
                    <a:cubicBezTo>
                      <a:pt x="45" y="217"/>
                      <a:pt x="45" y="222"/>
                      <a:pt x="45" y="222"/>
                    </a:cubicBezTo>
                    <a:cubicBezTo>
                      <a:pt x="47" y="256"/>
                      <a:pt x="82" y="246"/>
                      <a:pt x="82" y="229"/>
                    </a:cubicBezTo>
                    <a:cubicBezTo>
                      <a:pt x="82" y="161"/>
                      <a:pt x="84" y="67"/>
                      <a:pt x="87" y="52"/>
                    </a:cubicBezTo>
                    <a:cubicBezTo>
                      <a:pt x="92" y="27"/>
                      <a:pt x="83" y="5"/>
                      <a:pt x="81" y="2"/>
                    </a:cubicBezTo>
                    <a:close/>
                  </a:path>
                </a:pathLst>
              </a:custGeom>
              <a:solidFill>
                <a:schemeClr val="bg1">
                  <a:lumMod val="65000"/>
                </a:schemeClr>
              </a:solidFill>
              <a:ln w="6350" cap="flat" cmpd="sng">
                <a:solidFill>
                  <a:srgbClr val="5F5F5F"/>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236" name="Freeform 401">
                <a:extLst>
                  <a:ext uri="{FF2B5EF4-FFF2-40B4-BE49-F238E27FC236}">
                    <a16:creationId xmlns:a16="http://schemas.microsoft.com/office/drawing/2014/main" id="{EE919229-A021-78EE-FA5E-5AAF246CA19F}"/>
                  </a:ext>
                </a:extLst>
              </p:cNvPr>
              <p:cNvSpPr>
                <a:spLocks noEditPoints="1"/>
              </p:cNvSpPr>
              <p:nvPr/>
            </p:nvSpPr>
            <p:spPr bwMode="gray">
              <a:xfrm>
                <a:off x="1608" y="2862"/>
                <a:ext cx="240" cy="291"/>
              </a:xfrm>
              <a:custGeom>
                <a:avLst/>
                <a:gdLst>
                  <a:gd name="T0" fmla="*/ 172 w 177"/>
                  <a:gd name="T1" fmla="*/ 191 h 215"/>
                  <a:gd name="T2" fmla="*/ 151 w 177"/>
                  <a:gd name="T3" fmla="*/ 43 h 215"/>
                  <a:gd name="T4" fmla="*/ 125 w 177"/>
                  <a:gd name="T5" fmla="*/ 18 h 215"/>
                  <a:gd name="T6" fmla="*/ 91 w 177"/>
                  <a:gd name="T7" fmla="*/ 9 h 215"/>
                  <a:gd name="T8" fmla="*/ 61 w 177"/>
                  <a:gd name="T9" fmla="*/ 1 h 215"/>
                  <a:gd name="T10" fmla="*/ 31 w 177"/>
                  <a:gd name="T11" fmla="*/ 11 h 215"/>
                  <a:gd name="T12" fmla="*/ 4 w 177"/>
                  <a:gd name="T13" fmla="*/ 156 h 215"/>
                  <a:gd name="T14" fmla="*/ 26 w 177"/>
                  <a:gd name="T15" fmla="*/ 165 h 215"/>
                  <a:gd name="T16" fmla="*/ 41 w 177"/>
                  <a:gd name="T17" fmla="*/ 69 h 215"/>
                  <a:gd name="T18" fmla="*/ 49 w 177"/>
                  <a:gd name="T19" fmla="*/ 84 h 215"/>
                  <a:gd name="T20" fmla="*/ 48 w 177"/>
                  <a:gd name="T21" fmla="*/ 150 h 215"/>
                  <a:gd name="T22" fmla="*/ 58 w 177"/>
                  <a:gd name="T23" fmla="*/ 161 h 215"/>
                  <a:gd name="T24" fmla="*/ 102 w 177"/>
                  <a:gd name="T25" fmla="*/ 172 h 215"/>
                  <a:gd name="T26" fmla="*/ 125 w 177"/>
                  <a:gd name="T27" fmla="*/ 152 h 215"/>
                  <a:gd name="T28" fmla="*/ 127 w 177"/>
                  <a:gd name="T29" fmla="*/ 66 h 215"/>
                  <a:gd name="T30" fmla="*/ 129 w 177"/>
                  <a:gd name="T31" fmla="*/ 84 h 215"/>
                  <a:gd name="T32" fmla="*/ 150 w 177"/>
                  <a:gd name="T33" fmla="*/ 200 h 215"/>
                  <a:gd name="T34" fmla="*/ 172 w 177"/>
                  <a:gd name="T35" fmla="*/ 191 h 215"/>
                  <a:gd name="T36" fmla="*/ 43 w 177"/>
                  <a:gd name="T37" fmla="*/ 55 h 215"/>
                  <a:gd name="T38" fmla="*/ 45 w 177"/>
                  <a:gd name="T39" fmla="*/ 44 h 215"/>
                  <a:gd name="T40" fmla="*/ 44 w 177"/>
                  <a:gd name="T41" fmla="*/ 54 h 215"/>
                  <a:gd name="T42" fmla="*/ 44 w 177"/>
                  <a:gd name="T43" fmla="*/ 53 h 215"/>
                  <a:gd name="T44" fmla="*/ 43 w 177"/>
                  <a:gd name="T45" fmla="*/ 55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77" h="215">
                    <a:moveTo>
                      <a:pt x="172" y="191"/>
                    </a:moveTo>
                    <a:cubicBezTo>
                      <a:pt x="168" y="170"/>
                      <a:pt x="154" y="61"/>
                      <a:pt x="151" y="43"/>
                    </a:cubicBezTo>
                    <a:cubicBezTo>
                      <a:pt x="148" y="26"/>
                      <a:pt x="133" y="21"/>
                      <a:pt x="125" y="18"/>
                    </a:cubicBezTo>
                    <a:cubicBezTo>
                      <a:pt x="118" y="16"/>
                      <a:pt x="104" y="13"/>
                      <a:pt x="91" y="9"/>
                    </a:cubicBezTo>
                    <a:cubicBezTo>
                      <a:pt x="80" y="6"/>
                      <a:pt x="70" y="3"/>
                      <a:pt x="61" y="1"/>
                    </a:cubicBezTo>
                    <a:cubicBezTo>
                      <a:pt x="52" y="0"/>
                      <a:pt x="34" y="3"/>
                      <a:pt x="31" y="11"/>
                    </a:cubicBezTo>
                    <a:cubicBezTo>
                      <a:pt x="30" y="16"/>
                      <a:pt x="9" y="136"/>
                      <a:pt x="4" y="156"/>
                    </a:cubicBezTo>
                    <a:cubicBezTo>
                      <a:pt x="0" y="175"/>
                      <a:pt x="22" y="179"/>
                      <a:pt x="26" y="165"/>
                    </a:cubicBezTo>
                    <a:cubicBezTo>
                      <a:pt x="28" y="158"/>
                      <a:pt x="37" y="103"/>
                      <a:pt x="41" y="69"/>
                    </a:cubicBezTo>
                    <a:cubicBezTo>
                      <a:pt x="42" y="75"/>
                      <a:pt x="44" y="80"/>
                      <a:pt x="49" y="84"/>
                    </a:cubicBezTo>
                    <a:cubicBezTo>
                      <a:pt x="52" y="99"/>
                      <a:pt x="54" y="118"/>
                      <a:pt x="48" y="150"/>
                    </a:cubicBezTo>
                    <a:cubicBezTo>
                      <a:pt x="48" y="155"/>
                      <a:pt x="52" y="160"/>
                      <a:pt x="58" y="161"/>
                    </a:cubicBezTo>
                    <a:cubicBezTo>
                      <a:pt x="70" y="163"/>
                      <a:pt x="95" y="170"/>
                      <a:pt x="102" y="172"/>
                    </a:cubicBezTo>
                    <a:cubicBezTo>
                      <a:pt x="111" y="173"/>
                      <a:pt x="129" y="161"/>
                      <a:pt x="125" y="152"/>
                    </a:cubicBezTo>
                    <a:cubicBezTo>
                      <a:pt x="114" y="132"/>
                      <a:pt x="125" y="78"/>
                      <a:pt x="127" y="66"/>
                    </a:cubicBezTo>
                    <a:cubicBezTo>
                      <a:pt x="127" y="66"/>
                      <a:pt x="129" y="78"/>
                      <a:pt x="129" y="84"/>
                    </a:cubicBezTo>
                    <a:cubicBezTo>
                      <a:pt x="132" y="106"/>
                      <a:pt x="140" y="146"/>
                      <a:pt x="150" y="200"/>
                    </a:cubicBezTo>
                    <a:cubicBezTo>
                      <a:pt x="153" y="215"/>
                      <a:pt x="177" y="214"/>
                      <a:pt x="172" y="191"/>
                    </a:cubicBezTo>
                    <a:close/>
                    <a:moveTo>
                      <a:pt x="43" y="55"/>
                    </a:moveTo>
                    <a:cubicBezTo>
                      <a:pt x="45" y="47"/>
                      <a:pt x="45" y="42"/>
                      <a:pt x="45" y="44"/>
                    </a:cubicBezTo>
                    <a:cubicBezTo>
                      <a:pt x="44" y="47"/>
                      <a:pt x="44" y="51"/>
                      <a:pt x="44" y="54"/>
                    </a:cubicBezTo>
                    <a:cubicBezTo>
                      <a:pt x="44" y="53"/>
                      <a:pt x="44" y="53"/>
                      <a:pt x="44" y="53"/>
                    </a:cubicBezTo>
                    <a:cubicBezTo>
                      <a:pt x="44" y="54"/>
                      <a:pt x="44" y="55"/>
                      <a:pt x="43" y="55"/>
                    </a:cubicBezTo>
                    <a:close/>
                  </a:path>
                </a:pathLst>
              </a:custGeom>
              <a:solidFill>
                <a:schemeClr val="accent3">
                  <a:lumMod val="20000"/>
                  <a:lumOff val="80000"/>
                </a:schemeClr>
              </a:solidFill>
              <a:ln w="6350" cap="flat" cmpd="sng">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237" name="Freeform 402">
                <a:extLst>
                  <a:ext uri="{FF2B5EF4-FFF2-40B4-BE49-F238E27FC236}">
                    <a16:creationId xmlns:a16="http://schemas.microsoft.com/office/drawing/2014/main" id="{42A003A0-6E22-7BBE-F907-C27BBECFD2CE}"/>
                  </a:ext>
                </a:extLst>
              </p:cNvPr>
              <p:cNvSpPr>
                <a:spLocks/>
              </p:cNvSpPr>
              <p:nvPr/>
            </p:nvSpPr>
            <p:spPr bwMode="gray">
              <a:xfrm>
                <a:off x="1699" y="2877"/>
                <a:ext cx="61" cy="71"/>
              </a:xfrm>
              <a:custGeom>
                <a:avLst/>
                <a:gdLst>
                  <a:gd name="T0" fmla="*/ 0 w 45"/>
                  <a:gd name="T1" fmla="*/ 0 h 52"/>
                  <a:gd name="T2" fmla="*/ 3 w 45"/>
                  <a:gd name="T3" fmla="*/ 52 h 52"/>
                  <a:gd name="T4" fmla="*/ 45 w 45"/>
                  <a:gd name="T5" fmla="*/ 7 h 52"/>
                  <a:gd name="T6" fmla="*/ 0 w 45"/>
                  <a:gd name="T7" fmla="*/ 0 h 52"/>
                </a:gdLst>
                <a:ahLst/>
                <a:cxnLst>
                  <a:cxn ang="0">
                    <a:pos x="T0" y="T1"/>
                  </a:cxn>
                  <a:cxn ang="0">
                    <a:pos x="T2" y="T3"/>
                  </a:cxn>
                  <a:cxn ang="0">
                    <a:pos x="T4" y="T5"/>
                  </a:cxn>
                  <a:cxn ang="0">
                    <a:pos x="T6" y="T7"/>
                  </a:cxn>
                </a:cxnLst>
                <a:rect l="0" t="0" r="r" b="b"/>
                <a:pathLst>
                  <a:path w="45" h="52">
                    <a:moveTo>
                      <a:pt x="0" y="0"/>
                    </a:moveTo>
                    <a:cubicBezTo>
                      <a:pt x="3" y="52"/>
                      <a:pt x="3" y="52"/>
                      <a:pt x="3" y="52"/>
                    </a:cubicBezTo>
                    <a:cubicBezTo>
                      <a:pt x="6" y="40"/>
                      <a:pt x="45" y="7"/>
                      <a:pt x="45" y="7"/>
                    </a:cubicBezTo>
                    <a:lnTo>
                      <a:pt x="0" y="0"/>
                    </a:ln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238" name="Freeform 403">
                <a:extLst>
                  <a:ext uri="{FF2B5EF4-FFF2-40B4-BE49-F238E27FC236}">
                    <a16:creationId xmlns:a16="http://schemas.microsoft.com/office/drawing/2014/main" id="{F3B65581-6259-F8F8-5D34-50347F581BE8}"/>
                  </a:ext>
                </a:extLst>
              </p:cNvPr>
              <p:cNvSpPr>
                <a:spLocks/>
              </p:cNvSpPr>
              <p:nvPr/>
            </p:nvSpPr>
            <p:spPr bwMode="gray">
              <a:xfrm>
                <a:off x="1691" y="2847"/>
                <a:ext cx="78" cy="48"/>
              </a:xfrm>
              <a:custGeom>
                <a:avLst/>
                <a:gdLst>
                  <a:gd name="T0" fmla="*/ 26 w 58"/>
                  <a:gd name="T1" fmla="*/ 34 h 35"/>
                  <a:gd name="T2" fmla="*/ 9 w 58"/>
                  <a:gd name="T3" fmla="*/ 20 h 35"/>
                  <a:gd name="T4" fmla="*/ 14 w 58"/>
                  <a:gd name="T5" fmla="*/ 11 h 35"/>
                  <a:gd name="T6" fmla="*/ 47 w 58"/>
                  <a:gd name="T7" fmla="*/ 14 h 35"/>
                  <a:gd name="T8" fmla="*/ 50 w 58"/>
                  <a:gd name="T9" fmla="*/ 25 h 35"/>
                  <a:gd name="T10" fmla="*/ 26 w 58"/>
                  <a:gd name="T11" fmla="*/ 34 h 35"/>
                </a:gdLst>
                <a:ahLst/>
                <a:cxnLst>
                  <a:cxn ang="0">
                    <a:pos x="T0" y="T1"/>
                  </a:cxn>
                  <a:cxn ang="0">
                    <a:pos x="T2" y="T3"/>
                  </a:cxn>
                  <a:cxn ang="0">
                    <a:pos x="T4" y="T5"/>
                  </a:cxn>
                  <a:cxn ang="0">
                    <a:pos x="T6" y="T7"/>
                  </a:cxn>
                  <a:cxn ang="0">
                    <a:pos x="T8" y="T9"/>
                  </a:cxn>
                  <a:cxn ang="0">
                    <a:pos x="T10" y="T11"/>
                  </a:cxn>
                </a:cxnLst>
                <a:rect l="0" t="0" r="r" b="b"/>
                <a:pathLst>
                  <a:path w="58" h="35">
                    <a:moveTo>
                      <a:pt x="26" y="34"/>
                    </a:moveTo>
                    <a:cubicBezTo>
                      <a:pt x="12" y="32"/>
                      <a:pt x="0" y="22"/>
                      <a:pt x="9" y="20"/>
                    </a:cubicBezTo>
                    <a:cubicBezTo>
                      <a:pt x="15" y="18"/>
                      <a:pt x="12" y="13"/>
                      <a:pt x="14" y="11"/>
                    </a:cubicBezTo>
                    <a:cubicBezTo>
                      <a:pt x="16" y="8"/>
                      <a:pt x="47" y="0"/>
                      <a:pt x="47" y="14"/>
                    </a:cubicBezTo>
                    <a:cubicBezTo>
                      <a:pt x="47" y="18"/>
                      <a:pt x="42" y="22"/>
                      <a:pt x="50" y="25"/>
                    </a:cubicBezTo>
                    <a:cubicBezTo>
                      <a:pt x="58" y="29"/>
                      <a:pt x="40" y="35"/>
                      <a:pt x="26" y="34"/>
                    </a:cubicBez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239" name="Freeform 404">
                <a:extLst>
                  <a:ext uri="{FF2B5EF4-FFF2-40B4-BE49-F238E27FC236}">
                    <a16:creationId xmlns:a16="http://schemas.microsoft.com/office/drawing/2014/main" id="{B9E7F2E4-0DB1-193C-1DEF-B3A5BB410F68}"/>
                  </a:ext>
                </a:extLst>
              </p:cNvPr>
              <p:cNvSpPr>
                <a:spLocks/>
              </p:cNvSpPr>
              <p:nvPr/>
            </p:nvSpPr>
            <p:spPr bwMode="gray">
              <a:xfrm>
                <a:off x="1679" y="2781"/>
                <a:ext cx="98" cy="99"/>
              </a:xfrm>
              <a:custGeom>
                <a:avLst/>
                <a:gdLst>
                  <a:gd name="T0" fmla="*/ 35 w 73"/>
                  <a:gd name="T1" fmla="*/ 1 h 73"/>
                  <a:gd name="T2" fmla="*/ 0 w 73"/>
                  <a:gd name="T3" fmla="*/ 38 h 73"/>
                  <a:gd name="T4" fmla="*/ 38 w 73"/>
                  <a:gd name="T5" fmla="*/ 72 h 73"/>
                  <a:gd name="T6" fmla="*/ 72 w 73"/>
                  <a:gd name="T7" fmla="*/ 35 h 73"/>
                  <a:gd name="T8" fmla="*/ 35 w 73"/>
                  <a:gd name="T9" fmla="*/ 1 h 73"/>
                </a:gdLst>
                <a:ahLst/>
                <a:cxnLst>
                  <a:cxn ang="0">
                    <a:pos x="T0" y="T1"/>
                  </a:cxn>
                  <a:cxn ang="0">
                    <a:pos x="T2" y="T3"/>
                  </a:cxn>
                  <a:cxn ang="0">
                    <a:pos x="T4" y="T5"/>
                  </a:cxn>
                  <a:cxn ang="0">
                    <a:pos x="T6" y="T7"/>
                  </a:cxn>
                  <a:cxn ang="0">
                    <a:pos x="T8" y="T9"/>
                  </a:cxn>
                </a:cxnLst>
                <a:rect l="0" t="0" r="r" b="b"/>
                <a:pathLst>
                  <a:path w="73" h="73">
                    <a:moveTo>
                      <a:pt x="35" y="1"/>
                    </a:moveTo>
                    <a:cubicBezTo>
                      <a:pt x="15" y="2"/>
                      <a:pt x="0" y="19"/>
                      <a:pt x="0" y="38"/>
                    </a:cubicBezTo>
                    <a:cubicBezTo>
                      <a:pt x="1" y="58"/>
                      <a:pt x="18" y="73"/>
                      <a:pt x="38" y="72"/>
                    </a:cubicBezTo>
                    <a:cubicBezTo>
                      <a:pt x="58" y="71"/>
                      <a:pt x="73" y="55"/>
                      <a:pt x="72" y="35"/>
                    </a:cubicBezTo>
                    <a:cubicBezTo>
                      <a:pt x="71" y="16"/>
                      <a:pt x="54" y="0"/>
                      <a:pt x="35" y="1"/>
                    </a:cubicBezTo>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240" name="Freeform 405">
                <a:extLst>
                  <a:ext uri="{FF2B5EF4-FFF2-40B4-BE49-F238E27FC236}">
                    <a16:creationId xmlns:a16="http://schemas.microsoft.com/office/drawing/2014/main" id="{66B6685C-40A7-AC18-CCBA-72700D64A388}"/>
                  </a:ext>
                </a:extLst>
              </p:cNvPr>
              <p:cNvSpPr>
                <a:spLocks/>
              </p:cNvSpPr>
              <p:nvPr/>
            </p:nvSpPr>
            <p:spPr bwMode="gray">
              <a:xfrm>
                <a:off x="1679" y="2781"/>
                <a:ext cx="98" cy="99"/>
              </a:xfrm>
              <a:custGeom>
                <a:avLst/>
                <a:gdLst>
                  <a:gd name="T0" fmla="*/ 35 w 73"/>
                  <a:gd name="T1" fmla="*/ 1 h 73"/>
                  <a:gd name="T2" fmla="*/ 0 w 73"/>
                  <a:gd name="T3" fmla="*/ 38 h 73"/>
                  <a:gd name="T4" fmla="*/ 38 w 73"/>
                  <a:gd name="T5" fmla="*/ 72 h 73"/>
                  <a:gd name="T6" fmla="*/ 72 w 73"/>
                  <a:gd name="T7" fmla="*/ 35 h 73"/>
                  <a:gd name="T8" fmla="*/ 35 w 73"/>
                  <a:gd name="T9" fmla="*/ 1 h 73"/>
                </a:gdLst>
                <a:ahLst/>
                <a:cxnLst>
                  <a:cxn ang="0">
                    <a:pos x="T0" y="T1"/>
                  </a:cxn>
                  <a:cxn ang="0">
                    <a:pos x="T2" y="T3"/>
                  </a:cxn>
                  <a:cxn ang="0">
                    <a:pos x="T4" y="T5"/>
                  </a:cxn>
                  <a:cxn ang="0">
                    <a:pos x="T6" y="T7"/>
                  </a:cxn>
                  <a:cxn ang="0">
                    <a:pos x="T8" y="T9"/>
                  </a:cxn>
                </a:cxnLst>
                <a:rect l="0" t="0" r="r" b="b"/>
                <a:pathLst>
                  <a:path w="73" h="73">
                    <a:moveTo>
                      <a:pt x="35" y="1"/>
                    </a:moveTo>
                    <a:cubicBezTo>
                      <a:pt x="15" y="2"/>
                      <a:pt x="0" y="19"/>
                      <a:pt x="0" y="38"/>
                    </a:cubicBezTo>
                    <a:cubicBezTo>
                      <a:pt x="1" y="58"/>
                      <a:pt x="18" y="73"/>
                      <a:pt x="38" y="72"/>
                    </a:cubicBezTo>
                    <a:cubicBezTo>
                      <a:pt x="58" y="71"/>
                      <a:pt x="73" y="55"/>
                      <a:pt x="72" y="35"/>
                    </a:cubicBezTo>
                    <a:cubicBezTo>
                      <a:pt x="71" y="16"/>
                      <a:pt x="54" y="0"/>
                      <a:pt x="35" y="1"/>
                    </a:cubicBezTo>
                  </a:path>
                </a:pathLst>
              </a:custGeom>
              <a:noFill/>
              <a:ln w="6350" cap="flat" cmpd="sng">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fi-FI" sz="1013"/>
              </a:p>
            </p:txBody>
          </p:sp>
          <p:sp>
            <p:nvSpPr>
              <p:cNvPr id="241" name="Freeform 406">
                <a:extLst>
                  <a:ext uri="{FF2B5EF4-FFF2-40B4-BE49-F238E27FC236}">
                    <a16:creationId xmlns:a16="http://schemas.microsoft.com/office/drawing/2014/main" id="{87A52CA4-FEE7-EF23-BDA7-B5FF235CD6FB}"/>
                  </a:ext>
                </a:extLst>
              </p:cNvPr>
              <p:cNvSpPr>
                <a:spLocks/>
              </p:cNvSpPr>
              <p:nvPr/>
            </p:nvSpPr>
            <p:spPr bwMode="gray">
              <a:xfrm>
                <a:off x="1658" y="2934"/>
                <a:ext cx="27" cy="49"/>
              </a:xfrm>
              <a:custGeom>
                <a:avLst/>
                <a:gdLst>
                  <a:gd name="T0" fmla="*/ 7 w 20"/>
                  <a:gd name="T1" fmla="*/ 0 h 36"/>
                  <a:gd name="T2" fmla="*/ 20 w 20"/>
                  <a:gd name="T3" fmla="*/ 36 h 36"/>
                </a:gdLst>
                <a:ahLst/>
                <a:cxnLst>
                  <a:cxn ang="0">
                    <a:pos x="T0" y="T1"/>
                  </a:cxn>
                  <a:cxn ang="0">
                    <a:pos x="T2" y="T3"/>
                  </a:cxn>
                </a:cxnLst>
                <a:rect l="0" t="0" r="r" b="b"/>
                <a:pathLst>
                  <a:path w="20" h="36">
                    <a:moveTo>
                      <a:pt x="7" y="0"/>
                    </a:moveTo>
                    <a:cubicBezTo>
                      <a:pt x="3" y="9"/>
                      <a:pt x="0" y="30"/>
                      <a:pt x="20" y="36"/>
                    </a:cubicBezTo>
                  </a:path>
                </a:pathLst>
              </a:custGeom>
              <a:noFill/>
              <a:ln w="6350" cap="flat" cmpd="sng">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fi-FI" sz="1013"/>
              </a:p>
            </p:txBody>
          </p:sp>
          <p:sp>
            <p:nvSpPr>
              <p:cNvPr id="242" name="Freeform 407">
                <a:extLst>
                  <a:ext uri="{FF2B5EF4-FFF2-40B4-BE49-F238E27FC236}">
                    <a16:creationId xmlns:a16="http://schemas.microsoft.com/office/drawing/2014/main" id="{738EFA7E-DC94-EEB4-CADD-894145313E75}"/>
                  </a:ext>
                </a:extLst>
              </p:cNvPr>
              <p:cNvSpPr>
                <a:spLocks/>
              </p:cNvSpPr>
              <p:nvPr/>
            </p:nvSpPr>
            <p:spPr bwMode="gray">
              <a:xfrm>
                <a:off x="1712" y="2949"/>
                <a:ext cx="26" cy="47"/>
              </a:xfrm>
              <a:custGeom>
                <a:avLst/>
                <a:gdLst>
                  <a:gd name="T0" fmla="*/ 7 w 19"/>
                  <a:gd name="T1" fmla="*/ 0 h 35"/>
                  <a:gd name="T2" fmla="*/ 19 w 19"/>
                  <a:gd name="T3" fmla="*/ 35 h 35"/>
                </a:gdLst>
                <a:ahLst/>
                <a:cxnLst>
                  <a:cxn ang="0">
                    <a:pos x="T0" y="T1"/>
                  </a:cxn>
                  <a:cxn ang="0">
                    <a:pos x="T2" y="T3"/>
                  </a:cxn>
                </a:cxnLst>
                <a:rect l="0" t="0" r="r" b="b"/>
                <a:pathLst>
                  <a:path w="19" h="35">
                    <a:moveTo>
                      <a:pt x="7" y="0"/>
                    </a:moveTo>
                    <a:cubicBezTo>
                      <a:pt x="3" y="8"/>
                      <a:pt x="0" y="29"/>
                      <a:pt x="19" y="35"/>
                    </a:cubicBezTo>
                  </a:path>
                </a:pathLst>
              </a:custGeom>
              <a:solidFill>
                <a:srgbClr val="5F5F5F"/>
              </a:solidFill>
              <a:ln w="6350" cap="flat" cmpd="sng">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243" name="Freeform 408">
                <a:extLst>
                  <a:ext uri="{FF2B5EF4-FFF2-40B4-BE49-F238E27FC236}">
                    <a16:creationId xmlns:a16="http://schemas.microsoft.com/office/drawing/2014/main" id="{E6A5847D-AC14-0844-06B6-879066DA47D2}"/>
                  </a:ext>
                </a:extLst>
              </p:cNvPr>
              <p:cNvSpPr>
                <a:spLocks/>
              </p:cNvSpPr>
              <p:nvPr/>
            </p:nvSpPr>
            <p:spPr bwMode="gray">
              <a:xfrm>
                <a:off x="1664" y="2774"/>
                <a:ext cx="139" cy="118"/>
              </a:xfrm>
              <a:custGeom>
                <a:avLst/>
                <a:gdLst>
                  <a:gd name="T0" fmla="*/ 88 w 103"/>
                  <a:gd name="T1" fmla="*/ 60 h 87"/>
                  <a:gd name="T2" fmla="*/ 58 w 103"/>
                  <a:gd name="T3" fmla="*/ 6 h 87"/>
                  <a:gd name="T4" fmla="*/ 10 w 103"/>
                  <a:gd name="T5" fmla="*/ 39 h 87"/>
                  <a:gd name="T6" fmla="*/ 9 w 103"/>
                  <a:gd name="T7" fmla="*/ 39 h 87"/>
                  <a:gd name="T8" fmla="*/ 0 w 103"/>
                  <a:gd name="T9" fmla="*/ 59 h 87"/>
                  <a:gd name="T10" fmla="*/ 17 w 103"/>
                  <a:gd name="T11" fmla="*/ 61 h 87"/>
                  <a:gd name="T12" fmla="*/ 12 w 103"/>
                  <a:gd name="T13" fmla="*/ 38 h 87"/>
                  <a:gd name="T14" fmla="*/ 30 w 103"/>
                  <a:gd name="T15" fmla="*/ 26 h 87"/>
                  <a:gd name="T16" fmla="*/ 57 w 103"/>
                  <a:gd name="T17" fmla="*/ 58 h 87"/>
                  <a:gd name="T18" fmla="*/ 92 w 103"/>
                  <a:gd name="T19" fmla="*/ 75 h 87"/>
                  <a:gd name="T20" fmla="*/ 88 w 103"/>
                  <a:gd name="T21" fmla="*/ 60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3" h="87">
                    <a:moveTo>
                      <a:pt x="88" y="60"/>
                    </a:moveTo>
                    <a:cubicBezTo>
                      <a:pt x="88" y="34"/>
                      <a:pt x="82" y="13"/>
                      <a:pt x="58" y="6"/>
                    </a:cubicBezTo>
                    <a:cubicBezTo>
                      <a:pt x="36" y="0"/>
                      <a:pt x="8" y="13"/>
                      <a:pt x="10" y="39"/>
                    </a:cubicBezTo>
                    <a:cubicBezTo>
                      <a:pt x="9" y="39"/>
                      <a:pt x="9" y="39"/>
                      <a:pt x="9" y="39"/>
                    </a:cubicBezTo>
                    <a:cubicBezTo>
                      <a:pt x="9" y="45"/>
                      <a:pt x="9" y="61"/>
                      <a:pt x="0" y="59"/>
                    </a:cubicBezTo>
                    <a:cubicBezTo>
                      <a:pt x="0" y="62"/>
                      <a:pt x="24" y="69"/>
                      <a:pt x="17" y="61"/>
                    </a:cubicBezTo>
                    <a:cubicBezTo>
                      <a:pt x="14" y="58"/>
                      <a:pt x="10" y="44"/>
                      <a:pt x="12" y="38"/>
                    </a:cubicBezTo>
                    <a:cubicBezTo>
                      <a:pt x="15" y="28"/>
                      <a:pt x="20" y="26"/>
                      <a:pt x="30" y="26"/>
                    </a:cubicBezTo>
                    <a:cubicBezTo>
                      <a:pt x="41" y="26"/>
                      <a:pt x="68" y="38"/>
                      <a:pt x="57" y="58"/>
                    </a:cubicBezTo>
                    <a:cubicBezTo>
                      <a:pt x="46" y="77"/>
                      <a:pt x="80" y="87"/>
                      <a:pt x="92" y="75"/>
                    </a:cubicBezTo>
                    <a:cubicBezTo>
                      <a:pt x="103" y="64"/>
                      <a:pt x="88" y="70"/>
                      <a:pt x="88" y="60"/>
                    </a:cubicBezTo>
                    <a:close/>
                  </a:path>
                </a:pathLst>
              </a:custGeom>
              <a:solidFill>
                <a:schemeClr val="bg1"/>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grpSp>
        <p:grpSp>
          <p:nvGrpSpPr>
            <p:cNvPr id="229" name="Group 157">
              <a:extLst>
                <a:ext uri="{FF2B5EF4-FFF2-40B4-BE49-F238E27FC236}">
                  <a16:creationId xmlns:a16="http://schemas.microsoft.com/office/drawing/2014/main" id="{3094FCFA-FA77-C739-2C4E-F95F0EC25DA9}"/>
                </a:ext>
              </a:extLst>
            </p:cNvPr>
            <p:cNvGrpSpPr>
              <a:grpSpLocks/>
            </p:cNvGrpSpPr>
            <p:nvPr/>
          </p:nvGrpSpPr>
          <p:grpSpPr bwMode="auto">
            <a:xfrm>
              <a:off x="1878473" y="1865266"/>
              <a:ext cx="254156" cy="657287"/>
              <a:chOff x="940" y="1053"/>
              <a:chExt cx="266" cy="635"/>
            </a:xfrm>
          </p:grpSpPr>
          <p:sp>
            <p:nvSpPr>
              <p:cNvPr id="230" name="Freeform 158">
                <a:extLst>
                  <a:ext uri="{FF2B5EF4-FFF2-40B4-BE49-F238E27FC236}">
                    <a16:creationId xmlns:a16="http://schemas.microsoft.com/office/drawing/2014/main" id="{AD0F61CC-6F72-F035-2E71-E1AC0B9D93BA}"/>
                  </a:ext>
                </a:extLst>
              </p:cNvPr>
              <p:cNvSpPr>
                <a:spLocks/>
              </p:cNvSpPr>
              <p:nvPr/>
            </p:nvSpPr>
            <p:spPr bwMode="gray">
              <a:xfrm>
                <a:off x="1007" y="1359"/>
                <a:ext cx="121" cy="329"/>
              </a:xfrm>
              <a:custGeom>
                <a:avLst/>
                <a:gdLst>
                  <a:gd name="T0" fmla="*/ 89 w 90"/>
                  <a:gd name="T1" fmla="*/ 156 h 245"/>
                  <a:gd name="T2" fmla="*/ 90 w 90"/>
                  <a:gd name="T3" fmla="*/ 7 h 245"/>
                  <a:gd name="T4" fmla="*/ 89 w 90"/>
                  <a:gd name="T5" fmla="*/ 5 h 245"/>
                  <a:gd name="T6" fmla="*/ 63 w 90"/>
                  <a:gd name="T7" fmla="*/ 20 h 245"/>
                  <a:gd name="T8" fmla="*/ 12 w 90"/>
                  <a:gd name="T9" fmla="*/ 10 h 245"/>
                  <a:gd name="T10" fmla="*/ 3 w 90"/>
                  <a:gd name="T11" fmla="*/ 0 h 245"/>
                  <a:gd name="T12" fmla="*/ 3 w 90"/>
                  <a:gd name="T13" fmla="*/ 36 h 245"/>
                  <a:gd name="T14" fmla="*/ 2 w 90"/>
                  <a:gd name="T15" fmla="*/ 205 h 245"/>
                  <a:gd name="T16" fmla="*/ 44 w 90"/>
                  <a:gd name="T17" fmla="*/ 204 h 245"/>
                  <a:gd name="T18" fmla="*/ 45 w 90"/>
                  <a:gd name="T19" fmla="*/ 51 h 245"/>
                  <a:gd name="T20" fmla="*/ 36 w 90"/>
                  <a:gd name="T21" fmla="*/ 39 h 245"/>
                  <a:gd name="T22" fmla="*/ 45 w 90"/>
                  <a:gd name="T23" fmla="*/ 51 h 245"/>
                  <a:gd name="T24" fmla="*/ 44 w 90"/>
                  <a:gd name="T25" fmla="*/ 204 h 245"/>
                  <a:gd name="T26" fmla="*/ 44 w 90"/>
                  <a:gd name="T27" fmla="*/ 211 h 245"/>
                  <a:gd name="T28" fmla="*/ 88 w 90"/>
                  <a:gd name="T29" fmla="*/ 218 h 245"/>
                  <a:gd name="T30" fmla="*/ 89 w 90"/>
                  <a:gd name="T31" fmla="*/ 156 h 2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0" h="245">
                    <a:moveTo>
                      <a:pt x="89" y="156"/>
                    </a:moveTo>
                    <a:cubicBezTo>
                      <a:pt x="89" y="140"/>
                      <a:pt x="90" y="47"/>
                      <a:pt x="90" y="7"/>
                    </a:cubicBezTo>
                    <a:cubicBezTo>
                      <a:pt x="89" y="6"/>
                      <a:pt x="89" y="6"/>
                      <a:pt x="89" y="5"/>
                    </a:cubicBezTo>
                    <a:cubicBezTo>
                      <a:pt x="87" y="16"/>
                      <a:pt x="71" y="22"/>
                      <a:pt x="63" y="20"/>
                    </a:cubicBezTo>
                    <a:cubicBezTo>
                      <a:pt x="55" y="19"/>
                      <a:pt x="24" y="13"/>
                      <a:pt x="12" y="10"/>
                    </a:cubicBezTo>
                    <a:cubicBezTo>
                      <a:pt x="6" y="9"/>
                      <a:pt x="4" y="4"/>
                      <a:pt x="3" y="0"/>
                    </a:cubicBezTo>
                    <a:cubicBezTo>
                      <a:pt x="2" y="18"/>
                      <a:pt x="3" y="32"/>
                      <a:pt x="3" y="36"/>
                    </a:cubicBezTo>
                    <a:cubicBezTo>
                      <a:pt x="3" y="49"/>
                      <a:pt x="0" y="181"/>
                      <a:pt x="2" y="205"/>
                    </a:cubicBezTo>
                    <a:cubicBezTo>
                      <a:pt x="3" y="228"/>
                      <a:pt x="43" y="224"/>
                      <a:pt x="44" y="204"/>
                    </a:cubicBezTo>
                    <a:cubicBezTo>
                      <a:pt x="43" y="170"/>
                      <a:pt x="46" y="55"/>
                      <a:pt x="45" y="51"/>
                    </a:cubicBezTo>
                    <a:cubicBezTo>
                      <a:pt x="45" y="47"/>
                      <a:pt x="36" y="46"/>
                      <a:pt x="36" y="39"/>
                    </a:cubicBezTo>
                    <a:cubicBezTo>
                      <a:pt x="36" y="46"/>
                      <a:pt x="45" y="47"/>
                      <a:pt x="45" y="51"/>
                    </a:cubicBezTo>
                    <a:cubicBezTo>
                      <a:pt x="46" y="55"/>
                      <a:pt x="43" y="170"/>
                      <a:pt x="44" y="204"/>
                    </a:cubicBezTo>
                    <a:cubicBezTo>
                      <a:pt x="44" y="206"/>
                      <a:pt x="44" y="211"/>
                      <a:pt x="44" y="211"/>
                    </a:cubicBezTo>
                    <a:cubicBezTo>
                      <a:pt x="46" y="245"/>
                      <a:pt x="87" y="235"/>
                      <a:pt x="88" y="218"/>
                    </a:cubicBezTo>
                    <a:cubicBezTo>
                      <a:pt x="90" y="201"/>
                      <a:pt x="88" y="171"/>
                      <a:pt x="89" y="156"/>
                    </a:cubicBezTo>
                    <a:close/>
                  </a:path>
                </a:pathLst>
              </a:custGeom>
              <a:solidFill>
                <a:srgbClr val="5190C9"/>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231" name="Freeform 159">
                <a:extLst>
                  <a:ext uri="{FF2B5EF4-FFF2-40B4-BE49-F238E27FC236}">
                    <a16:creationId xmlns:a16="http://schemas.microsoft.com/office/drawing/2014/main" id="{3EAC8372-8C8A-AB0A-00C5-CD4986844E65}"/>
                  </a:ext>
                </a:extLst>
              </p:cNvPr>
              <p:cNvSpPr>
                <a:spLocks/>
              </p:cNvSpPr>
              <p:nvPr/>
            </p:nvSpPr>
            <p:spPr bwMode="gray">
              <a:xfrm>
                <a:off x="940" y="1139"/>
                <a:ext cx="266" cy="310"/>
              </a:xfrm>
              <a:custGeom>
                <a:avLst/>
                <a:gdLst>
                  <a:gd name="T0" fmla="*/ 192 w 198"/>
                  <a:gd name="T1" fmla="*/ 194 h 231"/>
                  <a:gd name="T2" fmla="*/ 169 w 198"/>
                  <a:gd name="T3" fmla="*/ 49 h 231"/>
                  <a:gd name="T4" fmla="*/ 143 w 198"/>
                  <a:gd name="T5" fmla="*/ 24 h 231"/>
                  <a:gd name="T6" fmla="*/ 100 w 198"/>
                  <a:gd name="T7" fmla="*/ 12 h 231"/>
                  <a:gd name="T8" fmla="*/ 60 w 198"/>
                  <a:gd name="T9" fmla="*/ 2 h 231"/>
                  <a:gd name="T10" fmla="*/ 30 w 198"/>
                  <a:gd name="T11" fmla="*/ 11 h 231"/>
                  <a:gd name="T12" fmla="*/ 4 w 198"/>
                  <a:gd name="T13" fmla="*/ 159 h 231"/>
                  <a:gd name="T14" fmla="*/ 36 w 198"/>
                  <a:gd name="T15" fmla="*/ 168 h 231"/>
                  <a:gd name="T16" fmla="*/ 54 w 198"/>
                  <a:gd name="T17" fmla="*/ 47 h 231"/>
                  <a:gd name="T18" fmla="*/ 53 w 198"/>
                  <a:gd name="T19" fmla="*/ 164 h 231"/>
                  <a:gd name="T20" fmla="*/ 62 w 198"/>
                  <a:gd name="T21" fmla="*/ 174 h 231"/>
                  <a:gd name="T22" fmla="*/ 113 w 198"/>
                  <a:gd name="T23" fmla="*/ 188 h 231"/>
                  <a:gd name="T24" fmla="*/ 140 w 198"/>
                  <a:gd name="T25" fmla="*/ 169 h 231"/>
                  <a:gd name="T26" fmla="*/ 140 w 198"/>
                  <a:gd name="T27" fmla="*/ 169 h 231"/>
                  <a:gd name="T28" fmla="*/ 138 w 198"/>
                  <a:gd name="T29" fmla="*/ 87 h 231"/>
                  <a:gd name="T30" fmla="*/ 136 w 198"/>
                  <a:gd name="T31" fmla="*/ 70 h 231"/>
                  <a:gd name="T32" fmla="*/ 136 w 198"/>
                  <a:gd name="T33" fmla="*/ 69 h 231"/>
                  <a:gd name="T34" fmla="*/ 136 w 198"/>
                  <a:gd name="T35" fmla="*/ 70 h 231"/>
                  <a:gd name="T36" fmla="*/ 138 w 198"/>
                  <a:gd name="T37" fmla="*/ 87 h 231"/>
                  <a:gd name="T38" fmla="*/ 159 w 198"/>
                  <a:gd name="T39" fmla="*/ 203 h 231"/>
                  <a:gd name="T40" fmla="*/ 192 w 198"/>
                  <a:gd name="T41" fmla="*/ 194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98" h="231">
                    <a:moveTo>
                      <a:pt x="192" y="194"/>
                    </a:moveTo>
                    <a:cubicBezTo>
                      <a:pt x="189" y="184"/>
                      <a:pt x="172" y="67"/>
                      <a:pt x="169" y="49"/>
                    </a:cubicBezTo>
                    <a:cubicBezTo>
                      <a:pt x="166" y="32"/>
                      <a:pt x="151" y="26"/>
                      <a:pt x="143" y="24"/>
                    </a:cubicBezTo>
                    <a:cubicBezTo>
                      <a:pt x="135" y="21"/>
                      <a:pt x="113" y="16"/>
                      <a:pt x="100" y="12"/>
                    </a:cubicBezTo>
                    <a:cubicBezTo>
                      <a:pt x="88" y="9"/>
                      <a:pt x="69" y="3"/>
                      <a:pt x="60" y="2"/>
                    </a:cubicBezTo>
                    <a:cubicBezTo>
                      <a:pt x="51" y="0"/>
                      <a:pt x="33" y="3"/>
                      <a:pt x="30" y="11"/>
                    </a:cubicBezTo>
                    <a:cubicBezTo>
                      <a:pt x="28" y="17"/>
                      <a:pt x="8" y="139"/>
                      <a:pt x="4" y="159"/>
                    </a:cubicBezTo>
                    <a:cubicBezTo>
                      <a:pt x="0" y="180"/>
                      <a:pt x="31" y="184"/>
                      <a:pt x="36" y="168"/>
                    </a:cubicBezTo>
                    <a:cubicBezTo>
                      <a:pt x="40" y="157"/>
                      <a:pt x="55" y="38"/>
                      <a:pt x="54" y="47"/>
                    </a:cubicBezTo>
                    <a:cubicBezTo>
                      <a:pt x="54" y="53"/>
                      <a:pt x="53" y="121"/>
                      <a:pt x="53" y="164"/>
                    </a:cubicBezTo>
                    <a:cubicBezTo>
                      <a:pt x="54" y="169"/>
                      <a:pt x="56" y="173"/>
                      <a:pt x="62" y="174"/>
                    </a:cubicBezTo>
                    <a:cubicBezTo>
                      <a:pt x="74" y="177"/>
                      <a:pt x="106" y="187"/>
                      <a:pt x="113" y="188"/>
                    </a:cubicBezTo>
                    <a:cubicBezTo>
                      <a:pt x="121" y="190"/>
                      <a:pt x="137" y="180"/>
                      <a:pt x="140" y="169"/>
                    </a:cubicBezTo>
                    <a:cubicBezTo>
                      <a:pt x="140" y="169"/>
                      <a:pt x="140" y="169"/>
                      <a:pt x="140" y="169"/>
                    </a:cubicBezTo>
                    <a:cubicBezTo>
                      <a:pt x="140" y="141"/>
                      <a:pt x="140" y="110"/>
                      <a:pt x="138" y="87"/>
                    </a:cubicBezTo>
                    <a:cubicBezTo>
                      <a:pt x="137" y="78"/>
                      <a:pt x="137" y="73"/>
                      <a:pt x="136" y="70"/>
                    </a:cubicBezTo>
                    <a:cubicBezTo>
                      <a:pt x="136" y="69"/>
                      <a:pt x="136" y="69"/>
                      <a:pt x="136" y="69"/>
                    </a:cubicBezTo>
                    <a:cubicBezTo>
                      <a:pt x="136" y="69"/>
                      <a:pt x="136" y="69"/>
                      <a:pt x="136" y="70"/>
                    </a:cubicBezTo>
                    <a:cubicBezTo>
                      <a:pt x="137" y="75"/>
                      <a:pt x="138" y="81"/>
                      <a:pt x="138" y="87"/>
                    </a:cubicBezTo>
                    <a:cubicBezTo>
                      <a:pt x="141" y="109"/>
                      <a:pt x="148" y="149"/>
                      <a:pt x="159" y="203"/>
                    </a:cubicBezTo>
                    <a:cubicBezTo>
                      <a:pt x="165" y="231"/>
                      <a:pt x="198" y="218"/>
                      <a:pt x="192" y="194"/>
                    </a:cubicBezTo>
                  </a:path>
                </a:pathLst>
              </a:custGeom>
              <a:solidFill>
                <a:srgbClr val="F8F8F8"/>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232" name="Freeform 160">
                <a:extLst>
                  <a:ext uri="{FF2B5EF4-FFF2-40B4-BE49-F238E27FC236}">
                    <a16:creationId xmlns:a16="http://schemas.microsoft.com/office/drawing/2014/main" id="{318815AF-1A7D-88E3-173D-16BA8E36195E}"/>
                  </a:ext>
                </a:extLst>
              </p:cNvPr>
              <p:cNvSpPr>
                <a:spLocks/>
              </p:cNvSpPr>
              <p:nvPr/>
            </p:nvSpPr>
            <p:spPr bwMode="gray">
              <a:xfrm>
                <a:off x="1026" y="1122"/>
                <a:ext cx="88" cy="55"/>
              </a:xfrm>
              <a:custGeom>
                <a:avLst/>
                <a:gdLst>
                  <a:gd name="T0" fmla="*/ 29 w 66"/>
                  <a:gd name="T1" fmla="*/ 39 h 41"/>
                  <a:gd name="T2" fmla="*/ 9 w 66"/>
                  <a:gd name="T3" fmla="*/ 23 h 41"/>
                  <a:gd name="T4" fmla="*/ 15 w 66"/>
                  <a:gd name="T5" fmla="*/ 13 h 41"/>
                  <a:gd name="T6" fmla="*/ 53 w 66"/>
                  <a:gd name="T7" fmla="*/ 16 h 41"/>
                  <a:gd name="T8" fmla="*/ 57 w 66"/>
                  <a:gd name="T9" fmla="*/ 30 h 41"/>
                  <a:gd name="T10" fmla="*/ 29 w 66"/>
                  <a:gd name="T11" fmla="*/ 39 h 41"/>
                </a:gdLst>
                <a:ahLst/>
                <a:cxnLst>
                  <a:cxn ang="0">
                    <a:pos x="T0" y="T1"/>
                  </a:cxn>
                  <a:cxn ang="0">
                    <a:pos x="T2" y="T3"/>
                  </a:cxn>
                  <a:cxn ang="0">
                    <a:pos x="T4" y="T5"/>
                  </a:cxn>
                  <a:cxn ang="0">
                    <a:pos x="T6" y="T7"/>
                  </a:cxn>
                  <a:cxn ang="0">
                    <a:pos x="T8" y="T9"/>
                  </a:cxn>
                  <a:cxn ang="0">
                    <a:pos x="T10" y="T11"/>
                  </a:cxn>
                </a:cxnLst>
                <a:rect l="0" t="0" r="r" b="b"/>
                <a:pathLst>
                  <a:path w="66" h="41">
                    <a:moveTo>
                      <a:pt x="29" y="39"/>
                    </a:moveTo>
                    <a:cubicBezTo>
                      <a:pt x="14" y="37"/>
                      <a:pt x="0" y="25"/>
                      <a:pt x="9" y="23"/>
                    </a:cubicBezTo>
                    <a:cubicBezTo>
                      <a:pt x="16" y="21"/>
                      <a:pt x="13" y="16"/>
                      <a:pt x="15" y="13"/>
                    </a:cubicBezTo>
                    <a:cubicBezTo>
                      <a:pt x="18" y="10"/>
                      <a:pt x="53" y="0"/>
                      <a:pt x="53" y="16"/>
                    </a:cubicBezTo>
                    <a:cubicBezTo>
                      <a:pt x="53" y="21"/>
                      <a:pt x="47" y="25"/>
                      <a:pt x="57" y="30"/>
                    </a:cubicBezTo>
                    <a:cubicBezTo>
                      <a:pt x="66" y="33"/>
                      <a:pt x="46" y="41"/>
                      <a:pt x="29" y="39"/>
                    </a:cubicBez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233" name="Oval 161">
                <a:extLst>
                  <a:ext uri="{FF2B5EF4-FFF2-40B4-BE49-F238E27FC236}">
                    <a16:creationId xmlns:a16="http://schemas.microsoft.com/office/drawing/2014/main" id="{6B6C1514-4115-30E6-0950-D7D8D6AFB90C}"/>
                  </a:ext>
                </a:extLst>
              </p:cNvPr>
              <p:cNvSpPr>
                <a:spLocks noChangeArrowheads="1"/>
              </p:cNvSpPr>
              <p:nvPr/>
            </p:nvSpPr>
            <p:spPr bwMode="gray">
              <a:xfrm flipH="1">
                <a:off x="1014" y="1053"/>
                <a:ext cx="106" cy="105"/>
              </a:xfrm>
              <a:prstGeom prst="ellipse">
                <a:avLst/>
              </a:prstGeom>
              <a:solidFill>
                <a:schemeClr val="bg1"/>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234" name="Freeform 162">
                <a:extLst>
                  <a:ext uri="{FF2B5EF4-FFF2-40B4-BE49-F238E27FC236}">
                    <a16:creationId xmlns:a16="http://schemas.microsoft.com/office/drawing/2014/main" id="{C45D3192-125E-77BA-8FC4-1BE1764B3024}"/>
                  </a:ext>
                </a:extLst>
              </p:cNvPr>
              <p:cNvSpPr>
                <a:spLocks/>
              </p:cNvSpPr>
              <p:nvPr/>
            </p:nvSpPr>
            <p:spPr bwMode="gray">
              <a:xfrm>
                <a:off x="1043" y="1166"/>
                <a:ext cx="32" cy="153"/>
              </a:xfrm>
              <a:custGeom>
                <a:avLst/>
                <a:gdLst>
                  <a:gd name="T0" fmla="*/ 0 w 55"/>
                  <a:gd name="T1" fmla="*/ 0 h 265"/>
                  <a:gd name="T2" fmla="*/ 14 w 55"/>
                  <a:gd name="T3" fmla="*/ 22 h 265"/>
                  <a:gd name="T4" fmla="*/ 5 w 55"/>
                  <a:gd name="T5" fmla="*/ 239 h 265"/>
                  <a:gd name="T6" fmla="*/ 29 w 55"/>
                  <a:gd name="T7" fmla="*/ 265 h 265"/>
                  <a:gd name="T8" fmla="*/ 52 w 55"/>
                  <a:gd name="T9" fmla="*/ 253 h 265"/>
                  <a:gd name="T10" fmla="*/ 38 w 55"/>
                  <a:gd name="T11" fmla="*/ 29 h 265"/>
                  <a:gd name="T12" fmla="*/ 55 w 55"/>
                  <a:gd name="T13" fmla="*/ 15 h 265"/>
                  <a:gd name="T14" fmla="*/ 0 w 55"/>
                  <a:gd name="T15" fmla="*/ 0 h 26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265">
                    <a:moveTo>
                      <a:pt x="0" y="0"/>
                    </a:moveTo>
                    <a:lnTo>
                      <a:pt x="14" y="22"/>
                    </a:lnTo>
                    <a:lnTo>
                      <a:pt x="5" y="239"/>
                    </a:lnTo>
                    <a:lnTo>
                      <a:pt x="29" y="265"/>
                    </a:lnTo>
                    <a:lnTo>
                      <a:pt x="52" y="253"/>
                    </a:lnTo>
                    <a:lnTo>
                      <a:pt x="38" y="29"/>
                    </a:lnTo>
                    <a:lnTo>
                      <a:pt x="55" y="15"/>
                    </a:lnTo>
                    <a:lnTo>
                      <a:pt x="0" y="0"/>
                    </a:lnTo>
                    <a:close/>
                  </a:path>
                </a:pathLst>
              </a:custGeom>
              <a:solidFill>
                <a:srgbClr val="5190C9"/>
              </a:solidFill>
              <a:ln>
                <a:noFill/>
              </a:ln>
              <a:effectLst/>
              <a:extLst>
                <a:ext uri="{91240B29-F687-4F45-9708-019B960494DF}">
                  <a14:hiddenLine xmlns:a14="http://schemas.microsoft.com/office/drawing/2010/main" w="6350" cap="flat" cmpd="sng">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grpSp>
      </p:grpSp>
      <p:grpSp>
        <p:nvGrpSpPr>
          <p:cNvPr id="244" name="Group 243">
            <a:extLst>
              <a:ext uri="{FF2B5EF4-FFF2-40B4-BE49-F238E27FC236}">
                <a16:creationId xmlns:a16="http://schemas.microsoft.com/office/drawing/2014/main" id="{E7D300C4-37F3-3E87-5599-13AD4346B946}"/>
              </a:ext>
            </a:extLst>
          </p:cNvPr>
          <p:cNvGrpSpPr/>
          <p:nvPr/>
        </p:nvGrpSpPr>
        <p:grpSpPr>
          <a:xfrm>
            <a:off x="5590247" y="3936806"/>
            <a:ext cx="237954" cy="336536"/>
            <a:chOff x="1878473" y="1865266"/>
            <a:chExt cx="464746" cy="657287"/>
          </a:xfrm>
        </p:grpSpPr>
        <p:grpSp>
          <p:nvGrpSpPr>
            <p:cNvPr id="245" name="Group 399">
              <a:extLst>
                <a:ext uri="{FF2B5EF4-FFF2-40B4-BE49-F238E27FC236}">
                  <a16:creationId xmlns:a16="http://schemas.microsoft.com/office/drawing/2014/main" id="{AE7DEFD8-724E-FC8C-178C-E74EE353167F}"/>
                </a:ext>
              </a:extLst>
            </p:cNvPr>
            <p:cNvGrpSpPr>
              <a:grpSpLocks/>
            </p:cNvGrpSpPr>
            <p:nvPr/>
          </p:nvGrpSpPr>
          <p:grpSpPr bwMode="auto">
            <a:xfrm>
              <a:off x="2114984" y="1865266"/>
              <a:ext cx="228235" cy="657287"/>
              <a:chOff x="1608" y="2774"/>
              <a:chExt cx="240" cy="638"/>
            </a:xfrm>
          </p:grpSpPr>
          <p:sp>
            <p:nvSpPr>
              <p:cNvPr id="252" name="Freeform 400">
                <a:extLst>
                  <a:ext uri="{FF2B5EF4-FFF2-40B4-BE49-F238E27FC236}">
                    <a16:creationId xmlns:a16="http://schemas.microsoft.com/office/drawing/2014/main" id="{5189C6B0-BA94-B2FC-7AAE-C2E7BB55711D}"/>
                  </a:ext>
                </a:extLst>
              </p:cNvPr>
              <p:cNvSpPr>
                <a:spLocks/>
              </p:cNvSpPr>
              <p:nvPr/>
            </p:nvSpPr>
            <p:spPr bwMode="gray">
              <a:xfrm>
                <a:off x="1668" y="3065"/>
                <a:ext cx="124" cy="347"/>
              </a:xfrm>
              <a:custGeom>
                <a:avLst/>
                <a:gdLst>
                  <a:gd name="T0" fmla="*/ 81 w 92"/>
                  <a:gd name="T1" fmla="*/ 2 h 256"/>
                  <a:gd name="T2" fmla="*/ 81 w 92"/>
                  <a:gd name="T3" fmla="*/ 2 h 256"/>
                  <a:gd name="T4" fmla="*/ 4 w 92"/>
                  <a:gd name="T5" fmla="*/ 0 h 256"/>
                  <a:gd name="T6" fmla="*/ 1 w 92"/>
                  <a:gd name="T7" fmla="*/ 29 h 256"/>
                  <a:gd name="T8" fmla="*/ 11 w 92"/>
                  <a:gd name="T9" fmla="*/ 216 h 256"/>
                  <a:gd name="T10" fmla="*/ 45 w 92"/>
                  <a:gd name="T11" fmla="*/ 215 h 256"/>
                  <a:gd name="T12" fmla="*/ 42 w 92"/>
                  <a:gd name="T13" fmla="*/ 54 h 256"/>
                  <a:gd name="T14" fmla="*/ 33 w 92"/>
                  <a:gd name="T15" fmla="*/ 42 h 256"/>
                  <a:gd name="T16" fmla="*/ 42 w 92"/>
                  <a:gd name="T17" fmla="*/ 54 h 256"/>
                  <a:gd name="T18" fmla="*/ 45 w 92"/>
                  <a:gd name="T19" fmla="*/ 215 h 256"/>
                  <a:gd name="T20" fmla="*/ 45 w 92"/>
                  <a:gd name="T21" fmla="*/ 222 h 256"/>
                  <a:gd name="T22" fmla="*/ 82 w 92"/>
                  <a:gd name="T23" fmla="*/ 229 h 256"/>
                  <a:gd name="T24" fmla="*/ 87 w 92"/>
                  <a:gd name="T25" fmla="*/ 52 h 256"/>
                  <a:gd name="T26" fmla="*/ 81 w 92"/>
                  <a:gd name="T27" fmla="*/ 2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2" h="256">
                    <a:moveTo>
                      <a:pt x="81" y="2"/>
                    </a:moveTo>
                    <a:cubicBezTo>
                      <a:pt x="81" y="3"/>
                      <a:pt x="81" y="3"/>
                      <a:pt x="81" y="2"/>
                    </a:cubicBezTo>
                    <a:cubicBezTo>
                      <a:pt x="78" y="13"/>
                      <a:pt x="3" y="5"/>
                      <a:pt x="4" y="0"/>
                    </a:cubicBezTo>
                    <a:cubicBezTo>
                      <a:pt x="0" y="18"/>
                      <a:pt x="0" y="25"/>
                      <a:pt x="1" y="29"/>
                    </a:cubicBezTo>
                    <a:cubicBezTo>
                      <a:pt x="3" y="48"/>
                      <a:pt x="11" y="129"/>
                      <a:pt x="11" y="216"/>
                    </a:cubicBezTo>
                    <a:cubicBezTo>
                      <a:pt x="11" y="239"/>
                      <a:pt x="44" y="235"/>
                      <a:pt x="45" y="215"/>
                    </a:cubicBezTo>
                    <a:cubicBezTo>
                      <a:pt x="44" y="181"/>
                      <a:pt x="43" y="58"/>
                      <a:pt x="42" y="54"/>
                    </a:cubicBezTo>
                    <a:cubicBezTo>
                      <a:pt x="42" y="50"/>
                      <a:pt x="33" y="49"/>
                      <a:pt x="33" y="42"/>
                    </a:cubicBezTo>
                    <a:cubicBezTo>
                      <a:pt x="33" y="49"/>
                      <a:pt x="42" y="50"/>
                      <a:pt x="42" y="54"/>
                    </a:cubicBezTo>
                    <a:cubicBezTo>
                      <a:pt x="43" y="58"/>
                      <a:pt x="44" y="181"/>
                      <a:pt x="45" y="215"/>
                    </a:cubicBezTo>
                    <a:cubicBezTo>
                      <a:pt x="45" y="217"/>
                      <a:pt x="45" y="222"/>
                      <a:pt x="45" y="222"/>
                    </a:cubicBezTo>
                    <a:cubicBezTo>
                      <a:pt x="47" y="256"/>
                      <a:pt x="82" y="246"/>
                      <a:pt x="82" y="229"/>
                    </a:cubicBezTo>
                    <a:cubicBezTo>
                      <a:pt x="82" y="161"/>
                      <a:pt x="84" y="67"/>
                      <a:pt x="87" y="52"/>
                    </a:cubicBezTo>
                    <a:cubicBezTo>
                      <a:pt x="92" y="27"/>
                      <a:pt x="83" y="5"/>
                      <a:pt x="81" y="2"/>
                    </a:cubicBezTo>
                    <a:close/>
                  </a:path>
                </a:pathLst>
              </a:custGeom>
              <a:solidFill>
                <a:schemeClr val="bg1">
                  <a:lumMod val="65000"/>
                </a:schemeClr>
              </a:solidFill>
              <a:ln w="6350" cap="flat" cmpd="sng">
                <a:solidFill>
                  <a:srgbClr val="5F5F5F"/>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253" name="Freeform 401">
                <a:extLst>
                  <a:ext uri="{FF2B5EF4-FFF2-40B4-BE49-F238E27FC236}">
                    <a16:creationId xmlns:a16="http://schemas.microsoft.com/office/drawing/2014/main" id="{8D07C02D-051F-939D-3237-063CD03D748D}"/>
                  </a:ext>
                </a:extLst>
              </p:cNvPr>
              <p:cNvSpPr>
                <a:spLocks noEditPoints="1"/>
              </p:cNvSpPr>
              <p:nvPr/>
            </p:nvSpPr>
            <p:spPr bwMode="gray">
              <a:xfrm>
                <a:off x="1608" y="2862"/>
                <a:ext cx="240" cy="291"/>
              </a:xfrm>
              <a:custGeom>
                <a:avLst/>
                <a:gdLst>
                  <a:gd name="T0" fmla="*/ 172 w 177"/>
                  <a:gd name="T1" fmla="*/ 191 h 215"/>
                  <a:gd name="T2" fmla="*/ 151 w 177"/>
                  <a:gd name="T3" fmla="*/ 43 h 215"/>
                  <a:gd name="T4" fmla="*/ 125 w 177"/>
                  <a:gd name="T5" fmla="*/ 18 h 215"/>
                  <a:gd name="T6" fmla="*/ 91 w 177"/>
                  <a:gd name="T7" fmla="*/ 9 h 215"/>
                  <a:gd name="T8" fmla="*/ 61 w 177"/>
                  <a:gd name="T9" fmla="*/ 1 h 215"/>
                  <a:gd name="T10" fmla="*/ 31 w 177"/>
                  <a:gd name="T11" fmla="*/ 11 h 215"/>
                  <a:gd name="T12" fmla="*/ 4 w 177"/>
                  <a:gd name="T13" fmla="*/ 156 h 215"/>
                  <a:gd name="T14" fmla="*/ 26 w 177"/>
                  <a:gd name="T15" fmla="*/ 165 h 215"/>
                  <a:gd name="T16" fmla="*/ 41 w 177"/>
                  <a:gd name="T17" fmla="*/ 69 h 215"/>
                  <a:gd name="T18" fmla="*/ 49 w 177"/>
                  <a:gd name="T19" fmla="*/ 84 h 215"/>
                  <a:gd name="T20" fmla="*/ 48 w 177"/>
                  <a:gd name="T21" fmla="*/ 150 h 215"/>
                  <a:gd name="T22" fmla="*/ 58 w 177"/>
                  <a:gd name="T23" fmla="*/ 161 h 215"/>
                  <a:gd name="T24" fmla="*/ 102 w 177"/>
                  <a:gd name="T25" fmla="*/ 172 h 215"/>
                  <a:gd name="T26" fmla="*/ 125 w 177"/>
                  <a:gd name="T27" fmla="*/ 152 h 215"/>
                  <a:gd name="T28" fmla="*/ 127 w 177"/>
                  <a:gd name="T29" fmla="*/ 66 h 215"/>
                  <a:gd name="T30" fmla="*/ 129 w 177"/>
                  <a:gd name="T31" fmla="*/ 84 h 215"/>
                  <a:gd name="T32" fmla="*/ 150 w 177"/>
                  <a:gd name="T33" fmla="*/ 200 h 215"/>
                  <a:gd name="T34" fmla="*/ 172 w 177"/>
                  <a:gd name="T35" fmla="*/ 191 h 215"/>
                  <a:gd name="T36" fmla="*/ 43 w 177"/>
                  <a:gd name="T37" fmla="*/ 55 h 215"/>
                  <a:gd name="T38" fmla="*/ 45 w 177"/>
                  <a:gd name="T39" fmla="*/ 44 h 215"/>
                  <a:gd name="T40" fmla="*/ 44 w 177"/>
                  <a:gd name="T41" fmla="*/ 54 h 215"/>
                  <a:gd name="T42" fmla="*/ 44 w 177"/>
                  <a:gd name="T43" fmla="*/ 53 h 215"/>
                  <a:gd name="T44" fmla="*/ 43 w 177"/>
                  <a:gd name="T45" fmla="*/ 55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77" h="215">
                    <a:moveTo>
                      <a:pt x="172" y="191"/>
                    </a:moveTo>
                    <a:cubicBezTo>
                      <a:pt x="168" y="170"/>
                      <a:pt x="154" y="61"/>
                      <a:pt x="151" y="43"/>
                    </a:cubicBezTo>
                    <a:cubicBezTo>
                      <a:pt x="148" y="26"/>
                      <a:pt x="133" y="21"/>
                      <a:pt x="125" y="18"/>
                    </a:cubicBezTo>
                    <a:cubicBezTo>
                      <a:pt x="118" y="16"/>
                      <a:pt x="104" y="13"/>
                      <a:pt x="91" y="9"/>
                    </a:cubicBezTo>
                    <a:cubicBezTo>
                      <a:pt x="80" y="6"/>
                      <a:pt x="70" y="3"/>
                      <a:pt x="61" y="1"/>
                    </a:cubicBezTo>
                    <a:cubicBezTo>
                      <a:pt x="52" y="0"/>
                      <a:pt x="34" y="3"/>
                      <a:pt x="31" y="11"/>
                    </a:cubicBezTo>
                    <a:cubicBezTo>
                      <a:pt x="30" y="16"/>
                      <a:pt x="9" y="136"/>
                      <a:pt x="4" y="156"/>
                    </a:cubicBezTo>
                    <a:cubicBezTo>
                      <a:pt x="0" y="175"/>
                      <a:pt x="22" y="179"/>
                      <a:pt x="26" y="165"/>
                    </a:cubicBezTo>
                    <a:cubicBezTo>
                      <a:pt x="28" y="158"/>
                      <a:pt x="37" y="103"/>
                      <a:pt x="41" y="69"/>
                    </a:cubicBezTo>
                    <a:cubicBezTo>
                      <a:pt x="42" y="75"/>
                      <a:pt x="44" y="80"/>
                      <a:pt x="49" y="84"/>
                    </a:cubicBezTo>
                    <a:cubicBezTo>
                      <a:pt x="52" y="99"/>
                      <a:pt x="54" y="118"/>
                      <a:pt x="48" y="150"/>
                    </a:cubicBezTo>
                    <a:cubicBezTo>
                      <a:pt x="48" y="155"/>
                      <a:pt x="52" y="160"/>
                      <a:pt x="58" y="161"/>
                    </a:cubicBezTo>
                    <a:cubicBezTo>
                      <a:pt x="70" y="163"/>
                      <a:pt x="95" y="170"/>
                      <a:pt x="102" y="172"/>
                    </a:cubicBezTo>
                    <a:cubicBezTo>
                      <a:pt x="111" y="173"/>
                      <a:pt x="129" y="161"/>
                      <a:pt x="125" y="152"/>
                    </a:cubicBezTo>
                    <a:cubicBezTo>
                      <a:pt x="114" y="132"/>
                      <a:pt x="125" y="78"/>
                      <a:pt x="127" y="66"/>
                    </a:cubicBezTo>
                    <a:cubicBezTo>
                      <a:pt x="127" y="66"/>
                      <a:pt x="129" y="78"/>
                      <a:pt x="129" y="84"/>
                    </a:cubicBezTo>
                    <a:cubicBezTo>
                      <a:pt x="132" y="106"/>
                      <a:pt x="140" y="146"/>
                      <a:pt x="150" y="200"/>
                    </a:cubicBezTo>
                    <a:cubicBezTo>
                      <a:pt x="153" y="215"/>
                      <a:pt x="177" y="214"/>
                      <a:pt x="172" y="191"/>
                    </a:cubicBezTo>
                    <a:close/>
                    <a:moveTo>
                      <a:pt x="43" y="55"/>
                    </a:moveTo>
                    <a:cubicBezTo>
                      <a:pt x="45" y="47"/>
                      <a:pt x="45" y="42"/>
                      <a:pt x="45" y="44"/>
                    </a:cubicBezTo>
                    <a:cubicBezTo>
                      <a:pt x="44" y="47"/>
                      <a:pt x="44" y="51"/>
                      <a:pt x="44" y="54"/>
                    </a:cubicBezTo>
                    <a:cubicBezTo>
                      <a:pt x="44" y="53"/>
                      <a:pt x="44" y="53"/>
                      <a:pt x="44" y="53"/>
                    </a:cubicBezTo>
                    <a:cubicBezTo>
                      <a:pt x="44" y="54"/>
                      <a:pt x="44" y="55"/>
                      <a:pt x="43" y="55"/>
                    </a:cubicBezTo>
                    <a:close/>
                  </a:path>
                </a:pathLst>
              </a:custGeom>
              <a:solidFill>
                <a:schemeClr val="accent3">
                  <a:lumMod val="20000"/>
                  <a:lumOff val="80000"/>
                </a:schemeClr>
              </a:solidFill>
              <a:ln w="6350" cap="flat" cmpd="sng">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254" name="Freeform 402">
                <a:extLst>
                  <a:ext uri="{FF2B5EF4-FFF2-40B4-BE49-F238E27FC236}">
                    <a16:creationId xmlns:a16="http://schemas.microsoft.com/office/drawing/2014/main" id="{C346E262-D54F-AC7E-CEAD-908F2CAF7057}"/>
                  </a:ext>
                </a:extLst>
              </p:cNvPr>
              <p:cNvSpPr>
                <a:spLocks/>
              </p:cNvSpPr>
              <p:nvPr/>
            </p:nvSpPr>
            <p:spPr bwMode="gray">
              <a:xfrm>
                <a:off x="1699" y="2877"/>
                <a:ext cx="61" cy="71"/>
              </a:xfrm>
              <a:custGeom>
                <a:avLst/>
                <a:gdLst>
                  <a:gd name="T0" fmla="*/ 0 w 45"/>
                  <a:gd name="T1" fmla="*/ 0 h 52"/>
                  <a:gd name="T2" fmla="*/ 3 w 45"/>
                  <a:gd name="T3" fmla="*/ 52 h 52"/>
                  <a:gd name="T4" fmla="*/ 45 w 45"/>
                  <a:gd name="T5" fmla="*/ 7 h 52"/>
                  <a:gd name="T6" fmla="*/ 0 w 45"/>
                  <a:gd name="T7" fmla="*/ 0 h 52"/>
                </a:gdLst>
                <a:ahLst/>
                <a:cxnLst>
                  <a:cxn ang="0">
                    <a:pos x="T0" y="T1"/>
                  </a:cxn>
                  <a:cxn ang="0">
                    <a:pos x="T2" y="T3"/>
                  </a:cxn>
                  <a:cxn ang="0">
                    <a:pos x="T4" y="T5"/>
                  </a:cxn>
                  <a:cxn ang="0">
                    <a:pos x="T6" y="T7"/>
                  </a:cxn>
                </a:cxnLst>
                <a:rect l="0" t="0" r="r" b="b"/>
                <a:pathLst>
                  <a:path w="45" h="52">
                    <a:moveTo>
                      <a:pt x="0" y="0"/>
                    </a:moveTo>
                    <a:cubicBezTo>
                      <a:pt x="3" y="52"/>
                      <a:pt x="3" y="52"/>
                      <a:pt x="3" y="52"/>
                    </a:cubicBezTo>
                    <a:cubicBezTo>
                      <a:pt x="6" y="40"/>
                      <a:pt x="45" y="7"/>
                      <a:pt x="45" y="7"/>
                    </a:cubicBezTo>
                    <a:lnTo>
                      <a:pt x="0" y="0"/>
                    </a:ln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255" name="Freeform 403">
                <a:extLst>
                  <a:ext uri="{FF2B5EF4-FFF2-40B4-BE49-F238E27FC236}">
                    <a16:creationId xmlns:a16="http://schemas.microsoft.com/office/drawing/2014/main" id="{D5F8D16C-BF92-9502-9EF1-9C2425C1D764}"/>
                  </a:ext>
                </a:extLst>
              </p:cNvPr>
              <p:cNvSpPr>
                <a:spLocks/>
              </p:cNvSpPr>
              <p:nvPr/>
            </p:nvSpPr>
            <p:spPr bwMode="gray">
              <a:xfrm>
                <a:off x="1691" y="2847"/>
                <a:ext cx="78" cy="48"/>
              </a:xfrm>
              <a:custGeom>
                <a:avLst/>
                <a:gdLst>
                  <a:gd name="T0" fmla="*/ 26 w 58"/>
                  <a:gd name="T1" fmla="*/ 34 h 35"/>
                  <a:gd name="T2" fmla="*/ 9 w 58"/>
                  <a:gd name="T3" fmla="*/ 20 h 35"/>
                  <a:gd name="T4" fmla="*/ 14 w 58"/>
                  <a:gd name="T5" fmla="*/ 11 h 35"/>
                  <a:gd name="T6" fmla="*/ 47 w 58"/>
                  <a:gd name="T7" fmla="*/ 14 h 35"/>
                  <a:gd name="T8" fmla="*/ 50 w 58"/>
                  <a:gd name="T9" fmla="*/ 25 h 35"/>
                  <a:gd name="T10" fmla="*/ 26 w 58"/>
                  <a:gd name="T11" fmla="*/ 34 h 35"/>
                </a:gdLst>
                <a:ahLst/>
                <a:cxnLst>
                  <a:cxn ang="0">
                    <a:pos x="T0" y="T1"/>
                  </a:cxn>
                  <a:cxn ang="0">
                    <a:pos x="T2" y="T3"/>
                  </a:cxn>
                  <a:cxn ang="0">
                    <a:pos x="T4" y="T5"/>
                  </a:cxn>
                  <a:cxn ang="0">
                    <a:pos x="T6" y="T7"/>
                  </a:cxn>
                  <a:cxn ang="0">
                    <a:pos x="T8" y="T9"/>
                  </a:cxn>
                  <a:cxn ang="0">
                    <a:pos x="T10" y="T11"/>
                  </a:cxn>
                </a:cxnLst>
                <a:rect l="0" t="0" r="r" b="b"/>
                <a:pathLst>
                  <a:path w="58" h="35">
                    <a:moveTo>
                      <a:pt x="26" y="34"/>
                    </a:moveTo>
                    <a:cubicBezTo>
                      <a:pt x="12" y="32"/>
                      <a:pt x="0" y="22"/>
                      <a:pt x="9" y="20"/>
                    </a:cubicBezTo>
                    <a:cubicBezTo>
                      <a:pt x="15" y="18"/>
                      <a:pt x="12" y="13"/>
                      <a:pt x="14" y="11"/>
                    </a:cubicBezTo>
                    <a:cubicBezTo>
                      <a:pt x="16" y="8"/>
                      <a:pt x="47" y="0"/>
                      <a:pt x="47" y="14"/>
                    </a:cubicBezTo>
                    <a:cubicBezTo>
                      <a:pt x="47" y="18"/>
                      <a:pt x="42" y="22"/>
                      <a:pt x="50" y="25"/>
                    </a:cubicBezTo>
                    <a:cubicBezTo>
                      <a:pt x="58" y="29"/>
                      <a:pt x="40" y="35"/>
                      <a:pt x="26" y="34"/>
                    </a:cubicBez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256" name="Freeform 404">
                <a:extLst>
                  <a:ext uri="{FF2B5EF4-FFF2-40B4-BE49-F238E27FC236}">
                    <a16:creationId xmlns:a16="http://schemas.microsoft.com/office/drawing/2014/main" id="{E5797C34-F22D-55C9-B944-20D252622609}"/>
                  </a:ext>
                </a:extLst>
              </p:cNvPr>
              <p:cNvSpPr>
                <a:spLocks/>
              </p:cNvSpPr>
              <p:nvPr/>
            </p:nvSpPr>
            <p:spPr bwMode="gray">
              <a:xfrm>
                <a:off x="1679" y="2781"/>
                <a:ext cx="98" cy="99"/>
              </a:xfrm>
              <a:custGeom>
                <a:avLst/>
                <a:gdLst>
                  <a:gd name="T0" fmla="*/ 35 w 73"/>
                  <a:gd name="T1" fmla="*/ 1 h 73"/>
                  <a:gd name="T2" fmla="*/ 0 w 73"/>
                  <a:gd name="T3" fmla="*/ 38 h 73"/>
                  <a:gd name="T4" fmla="*/ 38 w 73"/>
                  <a:gd name="T5" fmla="*/ 72 h 73"/>
                  <a:gd name="T6" fmla="*/ 72 w 73"/>
                  <a:gd name="T7" fmla="*/ 35 h 73"/>
                  <a:gd name="T8" fmla="*/ 35 w 73"/>
                  <a:gd name="T9" fmla="*/ 1 h 73"/>
                </a:gdLst>
                <a:ahLst/>
                <a:cxnLst>
                  <a:cxn ang="0">
                    <a:pos x="T0" y="T1"/>
                  </a:cxn>
                  <a:cxn ang="0">
                    <a:pos x="T2" y="T3"/>
                  </a:cxn>
                  <a:cxn ang="0">
                    <a:pos x="T4" y="T5"/>
                  </a:cxn>
                  <a:cxn ang="0">
                    <a:pos x="T6" y="T7"/>
                  </a:cxn>
                  <a:cxn ang="0">
                    <a:pos x="T8" y="T9"/>
                  </a:cxn>
                </a:cxnLst>
                <a:rect l="0" t="0" r="r" b="b"/>
                <a:pathLst>
                  <a:path w="73" h="73">
                    <a:moveTo>
                      <a:pt x="35" y="1"/>
                    </a:moveTo>
                    <a:cubicBezTo>
                      <a:pt x="15" y="2"/>
                      <a:pt x="0" y="19"/>
                      <a:pt x="0" y="38"/>
                    </a:cubicBezTo>
                    <a:cubicBezTo>
                      <a:pt x="1" y="58"/>
                      <a:pt x="18" y="73"/>
                      <a:pt x="38" y="72"/>
                    </a:cubicBezTo>
                    <a:cubicBezTo>
                      <a:pt x="58" y="71"/>
                      <a:pt x="73" y="55"/>
                      <a:pt x="72" y="35"/>
                    </a:cubicBezTo>
                    <a:cubicBezTo>
                      <a:pt x="71" y="16"/>
                      <a:pt x="54" y="0"/>
                      <a:pt x="35" y="1"/>
                    </a:cubicBezTo>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257" name="Freeform 405">
                <a:extLst>
                  <a:ext uri="{FF2B5EF4-FFF2-40B4-BE49-F238E27FC236}">
                    <a16:creationId xmlns:a16="http://schemas.microsoft.com/office/drawing/2014/main" id="{CFEED7D7-AB7F-7E4B-DBBB-15C2D1577507}"/>
                  </a:ext>
                </a:extLst>
              </p:cNvPr>
              <p:cNvSpPr>
                <a:spLocks/>
              </p:cNvSpPr>
              <p:nvPr/>
            </p:nvSpPr>
            <p:spPr bwMode="gray">
              <a:xfrm>
                <a:off x="1679" y="2781"/>
                <a:ext cx="98" cy="99"/>
              </a:xfrm>
              <a:custGeom>
                <a:avLst/>
                <a:gdLst>
                  <a:gd name="T0" fmla="*/ 35 w 73"/>
                  <a:gd name="T1" fmla="*/ 1 h 73"/>
                  <a:gd name="T2" fmla="*/ 0 w 73"/>
                  <a:gd name="T3" fmla="*/ 38 h 73"/>
                  <a:gd name="T4" fmla="*/ 38 w 73"/>
                  <a:gd name="T5" fmla="*/ 72 h 73"/>
                  <a:gd name="T6" fmla="*/ 72 w 73"/>
                  <a:gd name="T7" fmla="*/ 35 h 73"/>
                  <a:gd name="T8" fmla="*/ 35 w 73"/>
                  <a:gd name="T9" fmla="*/ 1 h 73"/>
                </a:gdLst>
                <a:ahLst/>
                <a:cxnLst>
                  <a:cxn ang="0">
                    <a:pos x="T0" y="T1"/>
                  </a:cxn>
                  <a:cxn ang="0">
                    <a:pos x="T2" y="T3"/>
                  </a:cxn>
                  <a:cxn ang="0">
                    <a:pos x="T4" y="T5"/>
                  </a:cxn>
                  <a:cxn ang="0">
                    <a:pos x="T6" y="T7"/>
                  </a:cxn>
                  <a:cxn ang="0">
                    <a:pos x="T8" y="T9"/>
                  </a:cxn>
                </a:cxnLst>
                <a:rect l="0" t="0" r="r" b="b"/>
                <a:pathLst>
                  <a:path w="73" h="73">
                    <a:moveTo>
                      <a:pt x="35" y="1"/>
                    </a:moveTo>
                    <a:cubicBezTo>
                      <a:pt x="15" y="2"/>
                      <a:pt x="0" y="19"/>
                      <a:pt x="0" y="38"/>
                    </a:cubicBezTo>
                    <a:cubicBezTo>
                      <a:pt x="1" y="58"/>
                      <a:pt x="18" y="73"/>
                      <a:pt x="38" y="72"/>
                    </a:cubicBezTo>
                    <a:cubicBezTo>
                      <a:pt x="58" y="71"/>
                      <a:pt x="73" y="55"/>
                      <a:pt x="72" y="35"/>
                    </a:cubicBezTo>
                    <a:cubicBezTo>
                      <a:pt x="71" y="16"/>
                      <a:pt x="54" y="0"/>
                      <a:pt x="35" y="1"/>
                    </a:cubicBezTo>
                  </a:path>
                </a:pathLst>
              </a:custGeom>
              <a:noFill/>
              <a:ln w="6350" cap="flat" cmpd="sng">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fi-FI" sz="1013"/>
              </a:p>
            </p:txBody>
          </p:sp>
          <p:sp>
            <p:nvSpPr>
              <p:cNvPr id="258" name="Freeform 406">
                <a:extLst>
                  <a:ext uri="{FF2B5EF4-FFF2-40B4-BE49-F238E27FC236}">
                    <a16:creationId xmlns:a16="http://schemas.microsoft.com/office/drawing/2014/main" id="{0B989649-040E-0155-772B-EED2A3FB678E}"/>
                  </a:ext>
                </a:extLst>
              </p:cNvPr>
              <p:cNvSpPr>
                <a:spLocks/>
              </p:cNvSpPr>
              <p:nvPr/>
            </p:nvSpPr>
            <p:spPr bwMode="gray">
              <a:xfrm>
                <a:off x="1658" y="2934"/>
                <a:ext cx="27" cy="49"/>
              </a:xfrm>
              <a:custGeom>
                <a:avLst/>
                <a:gdLst>
                  <a:gd name="T0" fmla="*/ 7 w 20"/>
                  <a:gd name="T1" fmla="*/ 0 h 36"/>
                  <a:gd name="T2" fmla="*/ 20 w 20"/>
                  <a:gd name="T3" fmla="*/ 36 h 36"/>
                </a:gdLst>
                <a:ahLst/>
                <a:cxnLst>
                  <a:cxn ang="0">
                    <a:pos x="T0" y="T1"/>
                  </a:cxn>
                  <a:cxn ang="0">
                    <a:pos x="T2" y="T3"/>
                  </a:cxn>
                </a:cxnLst>
                <a:rect l="0" t="0" r="r" b="b"/>
                <a:pathLst>
                  <a:path w="20" h="36">
                    <a:moveTo>
                      <a:pt x="7" y="0"/>
                    </a:moveTo>
                    <a:cubicBezTo>
                      <a:pt x="3" y="9"/>
                      <a:pt x="0" y="30"/>
                      <a:pt x="20" y="36"/>
                    </a:cubicBezTo>
                  </a:path>
                </a:pathLst>
              </a:custGeom>
              <a:noFill/>
              <a:ln w="6350" cap="flat" cmpd="sng">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fi-FI" sz="1013"/>
              </a:p>
            </p:txBody>
          </p:sp>
          <p:sp>
            <p:nvSpPr>
              <p:cNvPr id="259" name="Freeform 407">
                <a:extLst>
                  <a:ext uri="{FF2B5EF4-FFF2-40B4-BE49-F238E27FC236}">
                    <a16:creationId xmlns:a16="http://schemas.microsoft.com/office/drawing/2014/main" id="{9CF05FB0-35B2-1F0E-699F-DF350ADC8219}"/>
                  </a:ext>
                </a:extLst>
              </p:cNvPr>
              <p:cNvSpPr>
                <a:spLocks/>
              </p:cNvSpPr>
              <p:nvPr/>
            </p:nvSpPr>
            <p:spPr bwMode="gray">
              <a:xfrm>
                <a:off x="1712" y="2949"/>
                <a:ext cx="26" cy="47"/>
              </a:xfrm>
              <a:custGeom>
                <a:avLst/>
                <a:gdLst>
                  <a:gd name="T0" fmla="*/ 7 w 19"/>
                  <a:gd name="T1" fmla="*/ 0 h 35"/>
                  <a:gd name="T2" fmla="*/ 19 w 19"/>
                  <a:gd name="T3" fmla="*/ 35 h 35"/>
                </a:gdLst>
                <a:ahLst/>
                <a:cxnLst>
                  <a:cxn ang="0">
                    <a:pos x="T0" y="T1"/>
                  </a:cxn>
                  <a:cxn ang="0">
                    <a:pos x="T2" y="T3"/>
                  </a:cxn>
                </a:cxnLst>
                <a:rect l="0" t="0" r="r" b="b"/>
                <a:pathLst>
                  <a:path w="19" h="35">
                    <a:moveTo>
                      <a:pt x="7" y="0"/>
                    </a:moveTo>
                    <a:cubicBezTo>
                      <a:pt x="3" y="8"/>
                      <a:pt x="0" y="29"/>
                      <a:pt x="19" y="35"/>
                    </a:cubicBezTo>
                  </a:path>
                </a:pathLst>
              </a:custGeom>
              <a:solidFill>
                <a:srgbClr val="5F5F5F"/>
              </a:solidFill>
              <a:ln w="6350" cap="flat" cmpd="sng">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260" name="Freeform 408">
                <a:extLst>
                  <a:ext uri="{FF2B5EF4-FFF2-40B4-BE49-F238E27FC236}">
                    <a16:creationId xmlns:a16="http://schemas.microsoft.com/office/drawing/2014/main" id="{6E375651-C0C5-2D81-7652-C72DA640CF8B}"/>
                  </a:ext>
                </a:extLst>
              </p:cNvPr>
              <p:cNvSpPr>
                <a:spLocks/>
              </p:cNvSpPr>
              <p:nvPr/>
            </p:nvSpPr>
            <p:spPr bwMode="gray">
              <a:xfrm>
                <a:off x="1664" y="2774"/>
                <a:ext cx="139" cy="118"/>
              </a:xfrm>
              <a:custGeom>
                <a:avLst/>
                <a:gdLst>
                  <a:gd name="T0" fmla="*/ 88 w 103"/>
                  <a:gd name="T1" fmla="*/ 60 h 87"/>
                  <a:gd name="T2" fmla="*/ 58 w 103"/>
                  <a:gd name="T3" fmla="*/ 6 h 87"/>
                  <a:gd name="T4" fmla="*/ 10 w 103"/>
                  <a:gd name="T5" fmla="*/ 39 h 87"/>
                  <a:gd name="T6" fmla="*/ 9 w 103"/>
                  <a:gd name="T7" fmla="*/ 39 h 87"/>
                  <a:gd name="T8" fmla="*/ 0 w 103"/>
                  <a:gd name="T9" fmla="*/ 59 h 87"/>
                  <a:gd name="T10" fmla="*/ 17 w 103"/>
                  <a:gd name="T11" fmla="*/ 61 h 87"/>
                  <a:gd name="T12" fmla="*/ 12 w 103"/>
                  <a:gd name="T13" fmla="*/ 38 h 87"/>
                  <a:gd name="T14" fmla="*/ 30 w 103"/>
                  <a:gd name="T15" fmla="*/ 26 h 87"/>
                  <a:gd name="T16" fmla="*/ 57 w 103"/>
                  <a:gd name="T17" fmla="*/ 58 h 87"/>
                  <a:gd name="T18" fmla="*/ 92 w 103"/>
                  <a:gd name="T19" fmla="*/ 75 h 87"/>
                  <a:gd name="T20" fmla="*/ 88 w 103"/>
                  <a:gd name="T21" fmla="*/ 60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3" h="87">
                    <a:moveTo>
                      <a:pt x="88" y="60"/>
                    </a:moveTo>
                    <a:cubicBezTo>
                      <a:pt x="88" y="34"/>
                      <a:pt x="82" y="13"/>
                      <a:pt x="58" y="6"/>
                    </a:cubicBezTo>
                    <a:cubicBezTo>
                      <a:pt x="36" y="0"/>
                      <a:pt x="8" y="13"/>
                      <a:pt x="10" y="39"/>
                    </a:cubicBezTo>
                    <a:cubicBezTo>
                      <a:pt x="9" y="39"/>
                      <a:pt x="9" y="39"/>
                      <a:pt x="9" y="39"/>
                    </a:cubicBezTo>
                    <a:cubicBezTo>
                      <a:pt x="9" y="45"/>
                      <a:pt x="9" y="61"/>
                      <a:pt x="0" y="59"/>
                    </a:cubicBezTo>
                    <a:cubicBezTo>
                      <a:pt x="0" y="62"/>
                      <a:pt x="24" y="69"/>
                      <a:pt x="17" y="61"/>
                    </a:cubicBezTo>
                    <a:cubicBezTo>
                      <a:pt x="14" y="58"/>
                      <a:pt x="10" y="44"/>
                      <a:pt x="12" y="38"/>
                    </a:cubicBezTo>
                    <a:cubicBezTo>
                      <a:pt x="15" y="28"/>
                      <a:pt x="20" y="26"/>
                      <a:pt x="30" y="26"/>
                    </a:cubicBezTo>
                    <a:cubicBezTo>
                      <a:pt x="41" y="26"/>
                      <a:pt x="68" y="38"/>
                      <a:pt x="57" y="58"/>
                    </a:cubicBezTo>
                    <a:cubicBezTo>
                      <a:pt x="46" y="77"/>
                      <a:pt x="80" y="87"/>
                      <a:pt x="92" y="75"/>
                    </a:cubicBezTo>
                    <a:cubicBezTo>
                      <a:pt x="103" y="64"/>
                      <a:pt x="88" y="70"/>
                      <a:pt x="88" y="60"/>
                    </a:cubicBezTo>
                    <a:close/>
                  </a:path>
                </a:pathLst>
              </a:custGeom>
              <a:solidFill>
                <a:schemeClr val="bg1"/>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grpSp>
        <p:grpSp>
          <p:nvGrpSpPr>
            <p:cNvPr id="246" name="Group 157">
              <a:extLst>
                <a:ext uri="{FF2B5EF4-FFF2-40B4-BE49-F238E27FC236}">
                  <a16:creationId xmlns:a16="http://schemas.microsoft.com/office/drawing/2014/main" id="{FDA7CCB0-2CF9-0591-ED85-5B7C8FB3ABD3}"/>
                </a:ext>
              </a:extLst>
            </p:cNvPr>
            <p:cNvGrpSpPr>
              <a:grpSpLocks/>
            </p:cNvGrpSpPr>
            <p:nvPr/>
          </p:nvGrpSpPr>
          <p:grpSpPr bwMode="auto">
            <a:xfrm>
              <a:off x="1878473" y="1865266"/>
              <a:ext cx="254156" cy="657287"/>
              <a:chOff x="940" y="1053"/>
              <a:chExt cx="266" cy="635"/>
            </a:xfrm>
          </p:grpSpPr>
          <p:sp>
            <p:nvSpPr>
              <p:cNvPr id="247" name="Freeform 158">
                <a:extLst>
                  <a:ext uri="{FF2B5EF4-FFF2-40B4-BE49-F238E27FC236}">
                    <a16:creationId xmlns:a16="http://schemas.microsoft.com/office/drawing/2014/main" id="{332DF7A8-E46F-E861-894D-7FB526051873}"/>
                  </a:ext>
                </a:extLst>
              </p:cNvPr>
              <p:cNvSpPr>
                <a:spLocks/>
              </p:cNvSpPr>
              <p:nvPr/>
            </p:nvSpPr>
            <p:spPr bwMode="gray">
              <a:xfrm>
                <a:off x="1007" y="1359"/>
                <a:ext cx="121" cy="329"/>
              </a:xfrm>
              <a:custGeom>
                <a:avLst/>
                <a:gdLst>
                  <a:gd name="T0" fmla="*/ 89 w 90"/>
                  <a:gd name="T1" fmla="*/ 156 h 245"/>
                  <a:gd name="T2" fmla="*/ 90 w 90"/>
                  <a:gd name="T3" fmla="*/ 7 h 245"/>
                  <a:gd name="T4" fmla="*/ 89 w 90"/>
                  <a:gd name="T5" fmla="*/ 5 h 245"/>
                  <a:gd name="T6" fmla="*/ 63 w 90"/>
                  <a:gd name="T7" fmla="*/ 20 h 245"/>
                  <a:gd name="T8" fmla="*/ 12 w 90"/>
                  <a:gd name="T9" fmla="*/ 10 h 245"/>
                  <a:gd name="T10" fmla="*/ 3 w 90"/>
                  <a:gd name="T11" fmla="*/ 0 h 245"/>
                  <a:gd name="T12" fmla="*/ 3 w 90"/>
                  <a:gd name="T13" fmla="*/ 36 h 245"/>
                  <a:gd name="T14" fmla="*/ 2 w 90"/>
                  <a:gd name="T15" fmla="*/ 205 h 245"/>
                  <a:gd name="T16" fmla="*/ 44 w 90"/>
                  <a:gd name="T17" fmla="*/ 204 h 245"/>
                  <a:gd name="T18" fmla="*/ 45 w 90"/>
                  <a:gd name="T19" fmla="*/ 51 h 245"/>
                  <a:gd name="T20" fmla="*/ 36 w 90"/>
                  <a:gd name="T21" fmla="*/ 39 h 245"/>
                  <a:gd name="T22" fmla="*/ 45 w 90"/>
                  <a:gd name="T23" fmla="*/ 51 h 245"/>
                  <a:gd name="T24" fmla="*/ 44 w 90"/>
                  <a:gd name="T25" fmla="*/ 204 h 245"/>
                  <a:gd name="T26" fmla="*/ 44 w 90"/>
                  <a:gd name="T27" fmla="*/ 211 h 245"/>
                  <a:gd name="T28" fmla="*/ 88 w 90"/>
                  <a:gd name="T29" fmla="*/ 218 h 245"/>
                  <a:gd name="T30" fmla="*/ 89 w 90"/>
                  <a:gd name="T31" fmla="*/ 156 h 2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0" h="245">
                    <a:moveTo>
                      <a:pt x="89" y="156"/>
                    </a:moveTo>
                    <a:cubicBezTo>
                      <a:pt x="89" y="140"/>
                      <a:pt x="90" y="47"/>
                      <a:pt x="90" y="7"/>
                    </a:cubicBezTo>
                    <a:cubicBezTo>
                      <a:pt x="89" y="6"/>
                      <a:pt x="89" y="6"/>
                      <a:pt x="89" y="5"/>
                    </a:cubicBezTo>
                    <a:cubicBezTo>
                      <a:pt x="87" y="16"/>
                      <a:pt x="71" y="22"/>
                      <a:pt x="63" y="20"/>
                    </a:cubicBezTo>
                    <a:cubicBezTo>
                      <a:pt x="55" y="19"/>
                      <a:pt x="24" y="13"/>
                      <a:pt x="12" y="10"/>
                    </a:cubicBezTo>
                    <a:cubicBezTo>
                      <a:pt x="6" y="9"/>
                      <a:pt x="4" y="4"/>
                      <a:pt x="3" y="0"/>
                    </a:cubicBezTo>
                    <a:cubicBezTo>
                      <a:pt x="2" y="18"/>
                      <a:pt x="3" y="32"/>
                      <a:pt x="3" y="36"/>
                    </a:cubicBezTo>
                    <a:cubicBezTo>
                      <a:pt x="3" y="49"/>
                      <a:pt x="0" y="181"/>
                      <a:pt x="2" y="205"/>
                    </a:cubicBezTo>
                    <a:cubicBezTo>
                      <a:pt x="3" y="228"/>
                      <a:pt x="43" y="224"/>
                      <a:pt x="44" y="204"/>
                    </a:cubicBezTo>
                    <a:cubicBezTo>
                      <a:pt x="43" y="170"/>
                      <a:pt x="46" y="55"/>
                      <a:pt x="45" y="51"/>
                    </a:cubicBezTo>
                    <a:cubicBezTo>
                      <a:pt x="45" y="47"/>
                      <a:pt x="36" y="46"/>
                      <a:pt x="36" y="39"/>
                    </a:cubicBezTo>
                    <a:cubicBezTo>
                      <a:pt x="36" y="46"/>
                      <a:pt x="45" y="47"/>
                      <a:pt x="45" y="51"/>
                    </a:cubicBezTo>
                    <a:cubicBezTo>
                      <a:pt x="46" y="55"/>
                      <a:pt x="43" y="170"/>
                      <a:pt x="44" y="204"/>
                    </a:cubicBezTo>
                    <a:cubicBezTo>
                      <a:pt x="44" y="206"/>
                      <a:pt x="44" y="211"/>
                      <a:pt x="44" y="211"/>
                    </a:cubicBezTo>
                    <a:cubicBezTo>
                      <a:pt x="46" y="245"/>
                      <a:pt x="87" y="235"/>
                      <a:pt x="88" y="218"/>
                    </a:cubicBezTo>
                    <a:cubicBezTo>
                      <a:pt x="90" y="201"/>
                      <a:pt x="88" y="171"/>
                      <a:pt x="89" y="156"/>
                    </a:cubicBezTo>
                    <a:close/>
                  </a:path>
                </a:pathLst>
              </a:custGeom>
              <a:solidFill>
                <a:srgbClr val="5190C9"/>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248" name="Freeform 159">
                <a:extLst>
                  <a:ext uri="{FF2B5EF4-FFF2-40B4-BE49-F238E27FC236}">
                    <a16:creationId xmlns:a16="http://schemas.microsoft.com/office/drawing/2014/main" id="{C1CA0E6F-411A-00DC-4BC6-BF672DD2B110}"/>
                  </a:ext>
                </a:extLst>
              </p:cNvPr>
              <p:cNvSpPr>
                <a:spLocks/>
              </p:cNvSpPr>
              <p:nvPr/>
            </p:nvSpPr>
            <p:spPr bwMode="gray">
              <a:xfrm>
                <a:off x="940" y="1139"/>
                <a:ext cx="266" cy="310"/>
              </a:xfrm>
              <a:custGeom>
                <a:avLst/>
                <a:gdLst>
                  <a:gd name="T0" fmla="*/ 192 w 198"/>
                  <a:gd name="T1" fmla="*/ 194 h 231"/>
                  <a:gd name="T2" fmla="*/ 169 w 198"/>
                  <a:gd name="T3" fmla="*/ 49 h 231"/>
                  <a:gd name="T4" fmla="*/ 143 w 198"/>
                  <a:gd name="T5" fmla="*/ 24 h 231"/>
                  <a:gd name="T6" fmla="*/ 100 w 198"/>
                  <a:gd name="T7" fmla="*/ 12 h 231"/>
                  <a:gd name="T8" fmla="*/ 60 w 198"/>
                  <a:gd name="T9" fmla="*/ 2 h 231"/>
                  <a:gd name="T10" fmla="*/ 30 w 198"/>
                  <a:gd name="T11" fmla="*/ 11 h 231"/>
                  <a:gd name="T12" fmla="*/ 4 w 198"/>
                  <a:gd name="T13" fmla="*/ 159 h 231"/>
                  <a:gd name="T14" fmla="*/ 36 w 198"/>
                  <a:gd name="T15" fmla="*/ 168 h 231"/>
                  <a:gd name="T16" fmla="*/ 54 w 198"/>
                  <a:gd name="T17" fmla="*/ 47 h 231"/>
                  <a:gd name="T18" fmla="*/ 53 w 198"/>
                  <a:gd name="T19" fmla="*/ 164 h 231"/>
                  <a:gd name="T20" fmla="*/ 62 w 198"/>
                  <a:gd name="T21" fmla="*/ 174 h 231"/>
                  <a:gd name="T22" fmla="*/ 113 w 198"/>
                  <a:gd name="T23" fmla="*/ 188 h 231"/>
                  <a:gd name="T24" fmla="*/ 140 w 198"/>
                  <a:gd name="T25" fmla="*/ 169 h 231"/>
                  <a:gd name="T26" fmla="*/ 140 w 198"/>
                  <a:gd name="T27" fmla="*/ 169 h 231"/>
                  <a:gd name="T28" fmla="*/ 138 w 198"/>
                  <a:gd name="T29" fmla="*/ 87 h 231"/>
                  <a:gd name="T30" fmla="*/ 136 w 198"/>
                  <a:gd name="T31" fmla="*/ 70 h 231"/>
                  <a:gd name="T32" fmla="*/ 136 w 198"/>
                  <a:gd name="T33" fmla="*/ 69 h 231"/>
                  <a:gd name="T34" fmla="*/ 136 w 198"/>
                  <a:gd name="T35" fmla="*/ 70 h 231"/>
                  <a:gd name="T36" fmla="*/ 138 w 198"/>
                  <a:gd name="T37" fmla="*/ 87 h 231"/>
                  <a:gd name="T38" fmla="*/ 159 w 198"/>
                  <a:gd name="T39" fmla="*/ 203 h 231"/>
                  <a:gd name="T40" fmla="*/ 192 w 198"/>
                  <a:gd name="T41" fmla="*/ 194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98" h="231">
                    <a:moveTo>
                      <a:pt x="192" y="194"/>
                    </a:moveTo>
                    <a:cubicBezTo>
                      <a:pt x="189" y="184"/>
                      <a:pt x="172" y="67"/>
                      <a:pt x="169" y="49"/>
                    </a:cubicBezTo>
                    <a:cubicBezTo>
                      <a:pt x="166" y="32"/>
                      <a:pt x="151" y="26"/>
                      <a:pt x="143" y="24"/>
                    </a:cubicBezTo>
                    <a:cubicBezTo>
                      <a:pt x="135" y="21"/>
                      <a:pt x="113" y="16"/>
                      <a:pt x="100" y="12"/>
                    </a:cubicBezTo>
                    <a:cubicBezTo>
                      <a:pt x="88" y="9"/>
                      <a:pt x="69" y="3"/>
                      <a:pt x="60" y="2"/>
                    </a:cubicBezTo>
                    <a:cubicBezTo>
                      <a:pt x="51" y="0"/>
                      <a:pt x="33" y="3"/>
                      <a:pt x="30" y="11"/>
                    </a:cubicBezTo>
                    <a:cubicBezTo>
                      <a:pt x="28" y="17"/>
                      <a:pt x="8" y="139"/>
                      <a:pt x="4" y="159"/>
                    </a:cubicBezTo>
                    <a:cubicBezTo>
                      <a:pt x="0" y="180"/>
                      <a:pt x="31" y="184"/>
                      <a:pt x="36" y="168"/>
                    </a:cubicBezTo>
                    <a:cubicBezTo>
                      <a:pt x="40" y="157"/>
                      <a:pt x="55" y="38"/>
                      <a:pt x="54" y="47"/>
                    </a:cubicBezTo>
                    <a:cubicBezTo>
                      <a:pt x="54" y="53"/>
                      <a:pt x="53" y="121"/>
                      <a:pt x="53" y="164"/>
                    </a:cubicBezTo>
                    <a:cubicBezTo>
                      <a:pt x="54" y="169"/>
                      <a:pt x="56" y="173"/>
                      <a:pt x="62" y="174"/>
                    </a:cubicBezTo>
                    <a:cubicBezTo>
                      <a:pt x="74" y="177"/>
                      <a:pt x="106" y="187"/>
                      <a:pt x="113" y="188"/>
                    </a:cubicBezTo>
                    <a:cubicBezTo>
                      <a:pt x="121" y="190"/>
                      <a:pt x="137" y="180"/>
                      <a:pt x="140" y="169"/>
                    </a:cubicBezTo>
                    <a:cubicBezTo>
                      <a:pt x="140" y="169"/>
                      <a:pt x="140" y="169"/>
                      <a:pt x="140" y="169"/>
                    </a:cubicBezTo>
                    <a:cubicBezTo>
                      <a:pt x="140" y="141"/>
                      <a:pt x="140" y="110"/>
                      <a:pt x="138" y="87"/>
                    </a:cubicBezTo>
                    <a:cubicBezTo>
                      <a:pt x="137" y="78"/>
                      <a:pt x="137" y="73"/>
                      <a:pt x="136" y="70"/>
                    </a:cubicBezTo>
                    <a:cubicBezTo>
                      <a:pt x="136" y="69"/>
                      <a:pt x="136" y="69"/>
                      <a:pt x="136" y="69"/>
                    </a:cubicBezTo>
                    <a:cubicBezTo>
                      <a:pt x="136" y="69"/>
                      <a:pt x="136" y="69"/>
                      <a:pt x="136" y="70"/>
                    </a:cubicBezTo>
                    <a:cubicBezTo>
                      <a:pt x="137" y="75"/>
                      <a:pt x="138" y="81"/>
                      <a:pt x="138" y="87"/>
                    </a:cubicBezTo>
                    <a:cubicBezTo>
                      <a:pt x="141" y="109"/>
                      <a:pt x="148" y="149"/>
                      <a:pt x="159" y="203"/>
                    </a:cubicBezTo>
                    <a:cubicBezTo>
                      <a:pt x="165" y="231"/>
                      <a:pt x="198" y="218"/>
                      <a:pt x="192" y="194"/>
                    </a:cubicBezTo>
                  </a:path>
                </a:pathLst>
              </a:custGeom>
              <a:solidFill>
                <a:srgbClr val="F8F8F8"/>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249" name="Freeform 160">
                <a:extLst>
                  <a:ext uri="{FF2B5EF4-FFF2-40B4-BE49-F238E27FC236}">
                    <a16:creationId xmlns:a16="http://schemas.microsoft.com/office/drawing/2014/main" id="{15D77ACB-6A43-91EC-1FC6-6D632665007B}"/>
                  </a:ext>
                </a:extLst>
              </p:cNvPr>
              <p:cNvSpPr>
                <a:spLocks/>
              </p:cNvSpPr>
              <p:nvPr/>
            </p:nvSpPr>
            <p:spPr bwMode="gray">
              <a:xfrm>
                <a:off x="1026" y="1122"/>
                <a:ext cx="88" cy="55"/>
              </a:xfrm>
              <a:custGeom>
                <a:avLst/>
                <a:gdLst>
                  <a:gd name="T0" fmla="*/ 29 w 66"/>
                  <a:gd name="T1" fmla="*/ 39 h 41"/>
                  <a:gd name="T2" fmla="*/ 9 w 66"/>
                  <a:gd name="T3" fmla="*/ 23 h 41"/>
                  <a:gd name="T4" fmla="*/ 15 w 66"/>
                  <a:gd name="T5" fmla="*/ 13 h 41"/>
                  <a:gd name="T6" fmla="*/ 53 w 66"/>
                  <a:gd name="T7" fmla="*/ 16 h 41"/>
                  <a:gd name="T8" fmla="*/ 57 w 66"/>
                  <a:gd name="T9" fmla="*/ 30 h 41"/>
                  <a:gd name="T10" fmla="*/ 29 w 66"/>
                  <a:gd name="T11" fmla="*/ 39 h 41"/>
                </a:gdLst>
                <a:ahLst/>
                <a:cxnLst>
                  <a:cxn ang="0">
                    <a:pos x="T0" y="T1"/>
                  </a:cxn>
                  <a:cxn ang="0">
                    <a:pos x="T2" y="T3"/>
                  </a:cxn>
                  <a:cxn ang="0">
                    <a:pos x="T4" y="T5"/>
                  </a:cxn>
                  <a:cxn ang="0">
                    <a:pos x="T6" y="T7"/>
                  </a:cxn>
                  <a:cxn ang="0">
                    <a:pos x="T8" y="T9"/>
                  </a:cxn>
                  <a:cxn ang="0">
                    <a:pos x="T10" y="T11"/>
                  </a:cxn>
                </a:cxnLst>
                <a:rect l="0" t="0" r="r" b="b"/>
                <a:pathLst>
                  <a:path w="66" h="41">
                    <a:moveTo>
                      <a:pt x="29" y="39"/>
                    </a:moveTo>
                    <a:cubicBezTo>
                      <a:pt x="14" y="37"/>
                      <a:pt x="0" y="25"/>
                      <a:pt x="9" y="23"/>
                    </a:cubicBezTo>
                    <a:cubicBezTo>
                      <a:pt x="16" y="21"/>
                      <a:pt x="13" y="16"/>
                      <a:pt x="15" y="13"/>
                    </a:cubicBezTo>
                    <a:cubicBezTo>
                      <a:pt x="18" y="10"/>
                      <a:pt x="53" y="0"/>
                      <a:pt x="53" y="16"/>
                    </a:cubicBezTo>
                    <a:cubicBezTo>
                      <a:pt x="53" y="21"/>
                      <a:pt x="47" y="25"/>
                      <a:pt x="57" y="30"/>
                    </a:cubicBezTo>
                    <a:cubicBezTo>
                      <a:pt x="66" y="33"/>
                      <a:pt x="46" y="41"/>
                      <a:pt x="29" y="39"/>
                    </a:cubicBez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250" name="Oval 161">
                <a:extLst>
                  <a:ext uri="{FF2B5EF4-FFF2-40B4-BE49-F238E27FC236}">
                    <a16:creationId xmlns:a16="http://schemas.microsoft.com/office/drawing/2014/main" id="{478C8058-E010-DAE9-C5C3-77D8805913EB}"/>
                  </a:ext>
                </a:extLst>
              </p:cNvPr>
              <p:cNvSpPr>
                <a:spLocks noChangeArrowheads="1"/>
              </p:cNvSpPr>
              <p:nvPr/>
            </p:nvSpPr>
            <p:spPr bwMode="gray">
              <a:xfrm flipH="1">
                <a:off x="1014" y="1053"/>
                <a:ext cx="106" cy="105"/>
              </a:xfrm>
              <a:prstGeom prst="ellipse">
                <a:avLst/>
              </a:prstGeom>
              <a:solidFill>
                <a:schemeClr val="bg1"/>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251" name="Freeform 162">
                <a:extLst>
                  <a:ext uri="{FF2B5EF4-FFF2-40B4-BE49-F238E27FC236}">
                    <a16:creationId xmlns:a16="http://schemas.microsoft.com/office/drawing/2014/main" id="{995BDA27-6AD0-A41F-C5D1-AE811F7E7DFD}"/>
                  </a:ext>
                </a:extLst>
              </p:cNvPr>
              <p:cNvSpPr>
                <a:spLocks/>
              </p:cNvSpPr>
              <p:nvPr/>
            </p:nvSpPr>
            <p:spPr bwMode="gray">
              <a:xfrm>
                <a:off x="1043" y="1166"/>
                <a:ext cx="32" cy="153"/>
              </a:xfrm>
              <a:custGeom>
                <a:avLst/>
                <a:gdLst>
                  <a:gd name="T0" fmla="*/ 0 w 55"/>
                  <a:gd name="T1" fmla="*/ 0 h 265"/>
                  <a:gd name="T2" fmla="*/ 14 w 55"/>
                  <a:gd name="T3" fmla="*/ 22 h 265"/>
                  <a:gd name="T4" fmla="*/ 5 w 55"/>
                  <a:gd name="T5" fmla="*/ 239 h 265"/>
                  <a:gd name="T6" fmla="*/ 29 w 55"/>
                  <a:gd name="T7" fmla="*/ 265 h 265"/>
                  <a:gd name="T8" fmla="*/ 52 w 55"/>
                  <a:gd name="T9" fmla="*/ 253 h 265"/>
                  <a:gd name="T10" fmla="*/ 38 w 55"/>
                  <a:gd name="T11" fmla="*/ 29 h 265"/>
                  <a:gd name="T12" fmla="*/ 55 w 55"/>
                  <a:gd name="T13" fmla="*/ 15 h 265"/>
                  <a:gd name="T14" fmla="*/ 0 w 55"/>
                  <a:gd name="T15" fmla="*/ 0 h 26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265">
                    <a:moveTo>
                      <a:pt x="0" y="0"/>
                    </a:moveTo>
                    <a:lnTo>
                      <a:pt x="14" y="22"/>
                    </a:lnTo>
                    <a:lnTo>
                      <a:pt x="5" y="239"/>
                    </a:lnTo>
                    <a:lnTo>
                      <a:pt x="29" y="265"/>
                    </a:lnTo>
                    <a:lnTo>
                      <a:pt x="52" y="253"/>
                    </a:lnTo>
                    <a:lnTo>
                      <a:pt x="38" y="29"/>
                    </a:lnTo>
                    <a:lnTo>
                      <a:pt x="55" y="15"/>
                    </a:lnTo>
                    <a:lnTo>
                      <a:pt x="0" y="0"/>
                    </a:lnTo>
                    <a:close/>
                  </a:path>
                </a:pathLst>
              </a:custGeom>
              <a:solidFill>
                <a:srgbClr val="5190C9"/>
              </a:solidFill>
              <a:ln>
                <a:noFill/>
              </a:ln>
              <a:effectLst/>
              <a:extLst>
                <a:ext uri="{91240B29-F687-4F45-9708-019B960494DF}">
                  <a14:hiddenLine xmlns:a14="http://schemas.microsoft.com/office/drawing/2010/main" w="6350" cap="flat" cmpd="sng">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grpSp>
      </p:grpSp>
      <p:sp>
        <p:nvSpPr>
          <p:cNvPr id="261" name="Rectangle: Rounded Corners 260">
            <a:extLst>
              <a:ext uri="{FF2B5EF4-FFF2-40B4-BE49-F238E27FC236}">
                <a16:creationId xmlns:a16="http://schemas.microsoft.com/office/drawing/2014/main" id="{1A71EAB0-5508-CCD7-4A3D-11722C0FFBE9}"/>
              </a:ext>
            </a:extLst>
          </p:cNvPr>
          <p:cNvSpPr/>
          <p:nvPr/>
        </p:nvSpPr>
        <p:spPr>
          <a:xfrm rot="21091158">
            <a:off x="6520259" y="2736606"/>
            <a:ext cx="2277067" cy="557960"/>
          </a:xfrm>
          <a:prstGeom prst="roundRect">
            <a:avLst/>
          </a:prstGeom>
          <a:solidFill>
            <a:srgbClr val="FFC000"/>
          </a:solidFill>
          <a:ln>
            <a:solidFill>
              <a:srgbClr val="C00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800">
                <a:solidFill>
                  <a:schemeClr val="tx1"/>
                </a:solidFill>
              </a:rPr>
              <a:t>Esimerkki</a:t>
            </a:r>
          </a:p>
        </p:txBody>
      </p:sp>
    </p:spTree>
    <p:extLst>
      <p:ext uri="{BB962C8B-B14F-4D97-AF65-F5344CB8AC3E}">
        <p14:creationId xmlns:p14="http://schemas.microsoft.com/office/powerpoint/2010/main" val="1301239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86DBD98-7385-4DEB-899D-FAE9394B06D9}"/>
              </a:ext>
            </a:extLst>
          </p:cNvPr>
          <p:cNvSpPr>
            <a:spLocks noGrp="1"/>
          </p:cNvSpPr>
          <p:nvPr>
            <p:ph type="sldNum" sz="quarter" idx="12"/>
          </p:nvPr>
        </p:nvSpPr>
        <p:spPr/>
        <p:txBody>
          <a:bodyPr/>
          <a:lstStyle/>
          <a:p>
            <a:fld id="{DDE9422E-AB18-498F-A7FF-179425C9812D}" type="slidenum">
              <a:rPr lang="fi-FI" smtClean="0"/>
              <a:t>17</a:t>
            </a:fld>
            <a:endParaRPr lang="fi-FI"/>
          </a:p>
        </p:txBody>
      </p:sp>
      <p:sp>
        <p:nvSpPr>
          <p:cNvPr id="4" name="Title 3">
            <a:extLst>
              <a:ext uri="{FF2B5EF4-FFF2-40B4-BE49-F238E27FC236}">
                <a16:creationId xmlns:a16="http://schemas.microsoft.com/office/drawing/2014/main" id="{2855AFF2-3EFD-44B2-A375-F7CEE7E6E108}"/>
              </a:ext>
            </a:extLst>
          </p:cNvPr>
          <p:cNvSpPr>
            <a:spLocks noGrp="1"/>
          </p:cNvSpPr>
          <p:nvPr>
            <p:ph type="title"/>
          </p:nvPr>
        </p:nvSpPr>
        <p:spPr>
          <a:xfrm>
            <a:off x="143583" y="120655"/>
            <a:ext cx="8868326" cy="901690"/>
          </a:xfrm>
        </p:spPr>
        <p:txBody>
          <a:bodyPr>
            <a:normAutofit/>
          </a:bodyPr>
          <a:lstStyle/>
          <a:p>
            <a:pPr algn="ctr"/>
            <a:r>
              <a:rPr lang="fi-FI" sz="2000" dirty="0">
                <a:solidFill>
                  <a:schemeClr val="accent2">
                    <a:lumMod val="50000"/>
                  </a:schemeClr>
                </a:solidFill>
              </a:rPr>
              <a:t>Järjestelmässä käsiteltävät päätietoryhmät / tietovarannot</a:t>
            </a:r>
          </a:p>
        </p:txBody>
      </p:sp>
      <p:sp>
        <p:nvSpPr>
          <p:cNvPr id="7" name="Rectangle 6">
            <a:extLst>
              <a:ext uri="{FF2B5EF4-FFF2-40B4-BE49-F238E27FC236}">
                <a16:creationId xmlns:a16="http://schemas.microsoft.com/office/drawing/2014/main" id="{FD6CEB3A-827E-DCFF-F519-724250E28827}"/>
              </a:ext>
            </a:extLst>
          </p:cNvPr>
          <p:cNvSpPr/>
          <p:nvPr/>
        </p:nvSpPr>
        <p:spPr>
          <a:xfrm>
            <a:off x="683569" y="1022345"/>
            <a:ext cx="7776000" cy="3595375"/>
          </a:xfrm>
          <a:prstGeom prst="rect">
            <a:avLst/>
          </a:prstGeom>
          <a:solidFill>
            <a:schemeClr val="tx2"/>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fi-FI" sz="1200"/>
              <a:t>&lt;Järjestelmä X&gt;</a:t>
            </a:r>
          </a:p>
        </p:txBody>
      </p:sp>
      <p:sp>
        <p:nvSpPr>
          <p:cNvPr id="8" name="Cylinder 7">
            <a:extLst>
              <a:ext uri="{FF2B5EF4-FFF2-40B4-BE49-F238E27FC236}">
                <a16:creationId xmlns:a16="http://schemas.microsoft.com/office/drawing/2014/main" id="{CC4782AB-ABDA-8F70-33F1-194A759E3F90}"/>
              </a:ext>
            </a:extLst>
          </p:cNvPr>
          <p:cNvSpPr/>
          <p:nvPr/>
        </p:nvSpPr>
        <p:spPr>
          <a:xfrm>
            <a:off x="1288729" y="1697345"/>
            <a:ext cx="971550" cy="675000"/>
          </a:xfrm>
          <a:prstGeom prst="can">
            <a:avLst/>
          </a:prstGeom>
          <a:solidFill>
            <a:schemeClr val="accent2">
              <a:lumMod val="20000"/>
              <a:lumOff val="8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800">
                <a:solidFill>
                  <a:schemeClr val="tx1"/>
                </a:solidFill>
              </a:rPr>
              <a:t>&lt;tietoryhmä&gt;</a:t>
            </a:r>
          </a:p>
        </p:txBody>
      </p:sp>
      <p:sp>
        <p:nvSpPr>
          <p:cNvPr id="9" name="Cylinder 8">
            <a:extLst>
              <a:ext uri="{FF2B5EF4-FFF2-40B4-BE49-F238E27FC236}">
                <a16:creationId xmlns:a16="http://schemas.microsoft.com/office/drawing/2014/main" id="{B0632832-4706-21A3-1B47-FF08766C4131}"/>
              </a:ext>
            </a:extLst>
          </p:cNvPr>
          <p:cNvSpPr/>
          <p:nvPr/>
        </p:nvSpPr>
        <p:spPr>
          <a:xfrm>
            <a:off x="2412679" y="1708765"/>
            <a:ext cx="971550" cy="675000"/>
          </a:xfrm>
          <a:prstGeom prst="can">
            <a:avLst/>
          </a:prstGeom>
          <a:solidFill>
            <a:schemeClr val="accent2">
              <a:lumMod val="20000"/>
              <a:lumOff val="8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800">
                <a:solidFill>
                  <a:schemeClr val="tx1"/>
                </a:solidFill>
              </a:rPr>
              <a:t>&lt;tietoryhmä&gt;</a:t>
            </a:r>
          </a:p>
        </p:txBody>
      </p:sp>
      <p:sp>
        <p:nvSpPr>
          <p:cNvPr id="10" name="Cylinder 9">
            <a:extLst>
              <a:ext uri="{FF2B5EF4-FFF2-40B4-BE49-F238E27FC236}">
                <a16:creationId xmlns:a16="http://schemas.microsoft.com/office/drawing/2014/main" id="{8EF2DDFF-D973-943C-6B31-522F12774CC1}"/>
              </a:ext>
            </a:extLst>
          </p:cNvPr>
          <p:cNvSpPr/>
          <p:nvPr/>
        </p:nvSpPr>
        <p:spPr>
          <a:xfrm>
            <a:off x="3536629" y="1708765"/>
            <a:ext cx="971550" cy="675000"/>
          </a:xfrm>
          <a:prstGeom prst="can">
            <a:avLst/>
          </a:prstGeom>
          <a:solidFill>
            <a:schemeClr val="accent2">
              <a:lumMod val="20000"/>
              <a:lumOff val="8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800">
                <a:solidFill>
                  <a:schemeClr val="tx1"/>
                </a:solidFill>
              </a:rPr>
              <a:t>&lt;tietoryhmä&gt;</a:t>
            </a:r>
          </a:p>
        </p:txBody>
      </p:sp>
      <p:sp>
        <p:nvSpPr>
          <p:cNvPr id="11" name="Cylinder 10">
            <a:extLst>
              <a:ext uri="{FF2B5EF4-FFF2-40B4-BE49-F238E27FC236}">
                <a16:creationId xmlns:a16="http://schemas.microsoft.com/office/drawing/2014/main" id="{68723A71-59B6-3BFD-9FC2-0EA2C2F75593}"/>
              </a:ext>
            </a:extLst>
          </p:cNvPr>
          <p:cNvSpPr/>
          <p:nvPr/>
        </p:nvSpPr>
        <p:spPr>
          <a:xfrm>
            <a:off x="4660579" y="1708765"/>
            <a:ext cx="971550" cy="675000"/>
          </a:xfrm>
          <a:prstGeom prst="can">
            <a:avLst/>
          </a:prstGeom>
          <a:solidFill>
            <a:schemeClr val="accent2">
              <a:lumMod val="20000"/>
              <a:lumOff val="8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800">
                <a:solidFill>
                  <a:schemeClr val="tx1"/>
                </a:solidFill>
              </a:rPr>
              <a:t>&lt;tietoryhmä&gt;</a:t>
            </a:r>
          </a:p>
        </p:txBody>
      </p:sp>
      <p:sp>
        <p:nvSpPr>
          <p:cNvPr id="12" name="Cylinder 11">
            <a:extLst>
              <a:ext uri="{FF2B5EF4-FFF2-40B4-BE49-F238E27FC236}">
                <a16:creationId xmlns:a16="http://schemas.microsoft.com/office/drawing/2014/main" id="{E134EEB9-AA09-8CB7-1FE4-A68E6BC5AF2A}"/>
              </a:ext>
            </a:extLst>
          </p:cNvPr>
          <p:cNvSpPr/>
          <p:nvPr/>
        </p:nvSpPr>
        <p:spPr>
          <a:xfrm>
            <a:off x="5784529" y="1708765"/>
            <a:ext cx="971550" cy="675000"/>
          </a:xfrm>
          <a:prstGeom prst="can">
            <a:avLst/>
          </a:prstGeom>
          <a:solidFill>
            <a:schemeClr val="accent2">
              <a:lumMod val="20000"/>
              <a:lumOff val="8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800">
                <a:solidFill>
                  <a:schemeClr val="tx1"/>
                </a:solidFill>
              </a:rPr>
              <a:t>&lt;tietoryhmä&gt;</a:t>
            </a:r>
          </a:p>
        </p:txBody>
      </p:sp>
      <p:sp>
        <p:nvSpPr>
          <p:cNvPr id="13" name="Cylinder 12">
            <a:extLst>
              <a:ext uri="{FF2B5EF4-FFF2-40B4-BE49-F238E27FC236}">
                <a16:creationId xmlns:a16="http://schemas.microsoft.com/office/drawing/2014/main" id="{31269B3E-027E-3FCA-9460-4867BF31C310}"/>
              </a:ext>
            </a:extLst>
          </p:cNvPr>
          <p:cNvSpPr/>
          <p:nvPr/>
        </p:nvSpPr>
        <p:spPr>
          <a:xfrm>
            <a:off x="6908479" y="1708765"/>
            <a:ext cx="971550" cy="675000"/>
          </a:xfrm>
          <a:prstGeom prst="can">
            <a:avLst/>
          </a:prstGeom>
          <a:solidFill>
            <a:schemeClr val="accent2">
              <a:lumMod val="20000"/>
              <a:lumOff val="8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800">
                <a:solidFill>
                  <a:schemeClr val="tx1"/>
                </a:solidFill>
              </a:rPr>
              <a:t>&lt;tietoryhmä&gt;</a:t>
            </a:r>
          </a:p>
        </p:txBody>
      </p:sp>
      <p:sp>
        <p:nvSpPr>
          <p:cNvPr id="15" name="Cylinder 14">
            <a:extLst>
              <a:ext uri="{FF2B5EF4-FFF2-40B4-BE49-F238E27FC236}">
                <a16:creationId xmlns:a16="http://schemas.microsoft.com/office/drawing/2014/main" id="{1BE09887-C5F0-44BD-DA9C-A9DD3460706A}"/>
              </a:ext>
            </a:extLst>
          </p:cNvPr>
          <p:cNvSpPr/>
          <p:nvPr/>
        </p:nvSpPr>
        <p:spPr>
          <a:xfrm>
            <a:off x="1288729" y="2645070"/>
            <a:ext cx="971550" cy="675000"/>
          </a:xfrm>
          <a:prstGeom prst="can">
            <a:avLst/>
          </a:prstGeom>
          <a:solidFill>
            <a:schemeClr val="accent2">
              <a:lumMod val="20000"/>
              <a:lumOff val="8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800">
                <a:solidFill>
                  <a:schemeClr val="tx1"/>
                </a:solidFill>
              </a:rPr>
              <a:t>&lt;tietoryhmä&gt;</a:t>
            </a:r>
          </a:p>
        </p:txBody>
      </p:sp>
      <p:sp>
        <p:nvSpPr>
          <p:cNvPr id="16" name="Cylinder 15">
            <a:extLst>
              <a:ext uri="{FF2B5EF4-FFF2-40B4-BE49-F238E27FC236}">
                <a16:creationId xmlns:a16="http://schemas.microsoft.com/office/drawing/2014/main" id="{A678F65E-6E72-0591-6B06-F6FFBB7F44F3}"/>
              </a:ext>
            </a:extLst>
          </p:cNvPr>
          <p:cNvSpPr/>
          <p:nvPr/>
        </p:nvSpPr>
        <p:spPr>
          <a:xfrm>
            <a:off x="2412679" y="2656490"/>
            <a:ext cx="971550" cy="675000"/>
          </a:xfrm>
          <a:prstGeom prst="can">
            <a:avLst/>
          </a:prstGeom>
          <a:solidFill>
            <a:schemeClr val="accent2">
              <a:lumMod val="20000"/>
              <a:lumOff val="8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800">
                <a:solidFill>
                  <a:schemeClr val="tx1"/>
                </a:solidFill>
              </a:rPr>
              <a:t>&lt;tietoryhmä&gt;</a:t>
            </a:r>
          </a:p>
        </p:txBody>
      </p:sp>
      <p:sp>
        <p:nvSpPr>
          <p:cNvPr id="17" name="Cylinder 16">
            <a:extLst>
              <a:ext uri="{FF2B5EF4-FFF2-40B4-BE49-F238E27FC236}">
                <a16:creationId xmlns:a16="http://schemas.microsoft.com/office/drawing/2014/main" id="{544558BC-4B3B-697C-BB1F-087CEEAD28E2}"/>
              </a:ext>
            </a:extLst>
          </p:cNvPr>
          <p:cNvSpPr/>
          <p:nvPr/>
        </p:nvSpPr>
        <p:spPr>
          <a:xfrm>
            <a:off x="3536629" y="2656490"/>
            <a:ext cx="971550" cy="675000"/>
          </a:xfrm>
          <a:prstGeom prst="can">
            <a:avLst/>
          </a:prstGeom>
          <a:solidFill>
            <a:schemeClr val="accent2">
              <a:lumMod val="20000"/>
              <a:lumOff val="8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800">
                <a:solidFill>
                  <a:schemeClr val="tx1"/>
                </a:solidFill>
              </a:rPr>
              <a:t>&lt;tietoryhmä&gt;</a:t>
            </a:r>
          </a:p>
        </p:txBody>
      </p:sp>
      <p:sp>
        <p:nvSpPr>
          <p:cNvPr id="18" name="Cylinder 17">
            <a:extLst>
              <a:ext uri="{FF2B5EF4-FFF2-40B4-BE49-F238E27FC236}">
                <a16:creationId xmlns:a16="http://schemas.microsoft.com/office/drawing/2014/main" id="{23286237-1EC2-4800-57A3-058D49ED9F6C}"/>
              </a:ext>
            </a:extLst>
          </p:cNvPr>
          <p:cNvSpPr/>
          <p:nvPr/>
        </p:nvSpPr>
        <p:spPr>
          <a:xfrm>
            <a:off x="4660579" y="2656490"/>
            <a:ext cx="971550" cy="675000"/>
          </a:xfrm>
          <a:prstGeom prst="can">
            <a:avLst/>
          </a:prstGeom>
          <a:solidFill>
            <a:schemeClr val="accent2">
              <a:lumMod val="20000"/>
              <a:lumOff val="8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800">
                <a:solidFill>
                  <a:schemeClr val="tx1"/>
                </a:solidFill>
              </a:rPr>
              <a:t>&lt;tietoryhmä&gt;</a:t>
            </a:r>
          </a:p>
        </p:txBody>
      </p:sp>
      <p:sp>
        <p:nvSpPr>
          <p:cNvPr id="19" name="Cylinder 18">
            <a:extLst>
              <a:ext uri="{FF2B5EF4-FFF2-40B4-BE49-F238E27FC236}">
                <a16:creationId xmlns:a16="http://schemas.microsoft.com/office/drawing/2014/main" id="{13D1E2CB-4057-108D-B04B-7AD53F4BE52E}"/>
              </a:ext>
            </a:extLst>
          </p:cNvPr>
          <p:cNvSpPr/>
          <p:nvPr/>
        </p:nvSpPr>
        <p:spPr>
          <a:xfrm>
            <a:off x="5784529" y="2656490"/>
            <a:ext cx="971550" cy="675000"/>
          </a:xfrm>
          <a:prstGeom prst="can">
            <a:avLst/>
          </a:prstGeom>
          <a:solidFill>
            <a:schemeClr val="accent2">
              <a:lumMod val="20000"/>
              <a:lumOff val="8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800">
                <a:solidFill>
                  <a:schemeClr val="tx1"/>
                </a:solidFill>
              </a:rPr>
              <a:t>&lt;tietoryhmä&gt;</a:t>
            </a:r>
          </a:p>
        </p:txBody>
      </p:sp>
      <p:sp>
        <p:nvSpPr>
          <p:cNvPr id="20" name="Cylinder 19">
            <a:extLst>
              <a:ext uri="{FF2B5EF4-FFF2-40B4-BE49-F238E27FC236}">
                <a16:creationId xmlns:a16="http://schemas.microsoft.com/office/drawing/2014/main" id="{F9467103-D4FF-3077-D31F-980CF5915CA2}"/>
              </a:ext>
            </a:extLst>
          </p:cNvPr>
          <p:cNvSpPr/>
          <p:nvPr/>
        </p:nvSpPr>
        <p:spPr>
          <a:xfrm>
            <a:off x="6908479" y="2656490"/>
            <a:ext cx="971550" cy="675000"/>
          </a:xfrm>
          <a:prstGeom prst="can">
            <a:avLst/>
          </a:prstGeom>
          <a:solidFill>
            <a:schemeClr val="accent2">
              <a:lumMod val="20000"/>
              <a:lumOff val="8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800">
                <a:solidFill>
                  <a:schemeClr val="tx1"/>
                </a:solidFill>
              </a:rPr>
              <a:t>&lt;tietoryhmä&gt;</a:t>
            </a:r>
          </a:p>
        </p:txBody>
      </p:sp>
      <p:sp>
        <p:nvSpPr>
          <p:cNvPr id="21" name="Cylinder 20">
            <a:extLst>
              <a:ext uri="{FF2B5EF4-FFF2-40B4-BE49-F238E27FC236}">
                <a16:creationId xmlns:a16="http://schemas.microsoft.com/office/drawing/2014/main" id="{EE1456BE-1A7B-CF67-B5AD-0AB66184DF5C}"/>
              </a:ext>
            </a:extLst>
          </p:cNvPr>
          <p:cNvSpPr/>
          <p:nvPr/>
        </p:nvSpPr>
        <p:spPr>
          <a:xfrm>
            <a:off x="1280160" y="3592795"/>
            <a:ext cx="971550" cy="675000"/>
          </a:xfrm>
          <a:prstGeom prst="can">
            <a:avLst/>
          </a:prstGeom>
          <a:solidFill>
            <a:schemeClr val="accent2">
              <a:lumMod val="20000"/>
              <a:lumOff val="8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800">
                <a:solidFill>
                  <a:schemeClr val="tx1"/>
                </a:solidFill>
              </a:rPr>
              <a:t>&lt;tietoryhmä&gt;</a:t>
            </a:r>
          </a:p>
        </p:txBody>
      </p:sp>
      <p:sp>
        <p:nvSpPr>
          <p:cNvPr id="22" name="Cylinder 21">
            <a:extLst>
              <a:ext uri="{FF2B5EF4-FFF2-40B4-BE49-F238E27FC236}">
                <a16:creationId xmlns:a16="http://schemas.microsoft.com/office/drawing/2014/main" id="{07D8C501-6BE5-DC3B-8B56-CC50678CAB28}"/>
              </a:ext>
            </a:extLst>
          </p:cNvPr>
          <p:cNvSpPr/>
          <p:nvPr/>
        </p:nvSpPr>
        <p:spPr>
          <a:xfrm>
            <a:off x="2404110" y="3604215"/>
            <a:ext cx="971550" cy="675000"/>
          </a:xfrm>
          <a:prstGeom prst="can">
            <a:avLst/>
          </a:prstGeom>
          <a:solidFill>
            <a:schemeClr val="accent2">
              <a:lumMod val="20000"/>
              <a:lumOff val="8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800">
                <a:solidFill>
                  <a:schemeClr val="tx1"/>
                </a:solidFill>
              </a:rPr>
              <a:t>&lt;tietoryhmä&gt;</a:t>
            </a:r>
          </a:p>
        </p:txBody>
      </p:sp>
      <p:sp>
        <p:nvSpPr>
          <p:cNvPr id="23" name="Cylinder 22">
            <a:extLst>
              <a:ext uri="{FF2B5EF4-FFF2-40B4-BE49-F238E27FC236}">
                <a16:creationId xmlns:a16="http://schemas.microsoft.com/office/drawing/2014/main" id="{657C64A8-74B2-461C-5FAD-EC60D9FF1CD9}"/>
              </a:ext>
            </a:extLst>
          </p:cNvPr>
          <p:cNvSpPr/>
          <p:nvPr/>
        </p:nvSpPr>
        <p:spPr>
          <a:xfrm>
            <a:off x="3528060" y="3604215"/>
            <a:ext cx="971550" cy="675000"/>
          </a:xfrm>
          <a:prstGeom prst="can">
            <a:avLst/>
          </a:prstGeom>
          <a:solidFill>
            <a:schemeClr val="accent2">
              <a:lumMod val="20000"/>
              <a:lumOff val="8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800">
                <a:solidFill>
                  <a:schemeClr val="tx1"/>
                </a:solidFill>
              </a:rPr>
              <a:t>&lt;tietoryhmä&gt;</a:t>
            </a:r>
          </a:p>
        </p:txBody>
      </p:sp>
      <p:sp>
        <p:nvSpPr>
          <p:cNvPr id="24" name="Cylinder 23">
            <a:extLst>
              <a:ext uri="{FF2B5EF4-FFF2-40B4-BE49-F238E27FC236}">
                <a16:creationId xmlns:a16="http://schemas.microsoft.com/office/drawing/2014/main" id="{728A7715-0807-F5F2-D1CF-2C818EB3D396}"/>
              </a:ext>
            </a:extLst>
          </p:cNvPr>
          <p:cNvSpPr/>
          <p:nvPr/>
        </p:nvSpPr>
        <p:spPr>
          <a:xfrm>
            <a:off x="4652010" y="3604215"/>
            <a:ext cx="971550" cy="675000"/>
          </a:xfrm>
          <a:prstGeom prst="can">
            <a:avLst/>
          </a:prstGeom>
          <a:solidFill>
            <a:schemeClr val="accent2">
              <a:lumMod val="20000"/>
              <a:lumOff val="8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800">
                <a:solidFill>
                  <a:schemeClr val="tx1"/>
                </a:solidFill>
              </a:rPr>
              <a:t>&lt;tietoryhmä&gt;</a:t>
            </a:r>
          </a:p>
        </p:txBody>
      </p:sp>
      <p:sp>
        <p:nvSpPr>
          <p:cNvPr id="25" name="Cylinder 24">
            <a:extLst>
              <a:ext uri="{FF2B5EF4-FFF2-40B4-BE49-F238E27FC236}">
                <a16:creationId xmlns:a16="http://schemas.microsoft.com/office/drawing/2014/main" id="{A0E76E00-2D5E-FEF0-B247-4FCCAC8DBCF0}"/>
              </a:ext>
            </a:extLst>
          </p:cNvPr>
          <p:cNvSpPr/>
          <p:nvPr/>
        </p:nvSpPr>
        <p:spPr>
          <a:xfrm>
            <a:off x="5775960" y="3604215"/>
            <a:ext cx="971550" cy="675000"/>
          </a:xfrm>
          <a:prstGeom prst="can">
            <a:avLst/>
          </a:prstGeom>
          <a:solidFill>
            <a:schemeClr val="accent2">
              <a:lumMod val="20000"/>
              <a:lumOff val="8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800">
                <a:solidFill>
                  <a:schemeClr val="tx1"/>
                </a:solidFill>
              </a:rPr>
              <a:t>&lt;tietoryhmä&gt;</a:t>
            </a:r>
          </a:p>
        </p:txBody>
      </p:sp>
      <p:sp>
        <p:nvSpPr>
          <p:cNvPr id="26" name="Cylinder 25">
            <a:extLst>
              <a:ext uri="{FF2B5EF4-FFF2-40B4-BE49-F238E27FC236}">
                <a16:creationId xmlns:a16="http://schemas.microsoft.com/office/drawing/2014/main" id="{5A443F8E-FEC0-5843-3358-03A6C378E167}"/>
              </a:ext>
            </a:extLst>
          </p:cNvPr>
          <p:cNvSpPr/>
          <p:nvPr/>
        </p:nvSpPr>
        <p:spPr>
          <a:xfrm>
            <a:off x="6899910" y="3604215"/>
            <a:ext cx="971550" cy="675000"/>
          </a:xfrm>
          <a:prstGeom prst="can">
            <a:avLst/>
          </a:prstGeom>
          <a:solidFill>
            <a:schemeClr val="accent2">
              <a:lumMod val="20000"/>
              <a:lumOff val="8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800">
                <a:solidFill>
                  <a:schemeClr val="tx1"/>
                </a:solidFill>
              </a:rPr>
              <a:t>&lt;tietoryhmä&gt;</a:t>
            </a:r>
          </a:p>
        </p:txBody>
      </p:sp>
      <p:sp>
        <p:nvSpPr>
          <p:cNvPr id="6" name="Callout: Bent Line 5">
            <a:extLst>
              <a:ext uri="{FF2B5EF4-FFF2-40B4-BE49-F238E27FC236}">
                <a16:creationId xmlns:a16="http://schemas.microsoft.com/office/drawing/2014/main" id="{D0C6390E-9875-A046-4FE0-7DD758229CBA}"/>
              </a:ext>
            </a:extLst>
          </p:cNvPr>
          <p:cNvSpPr/>
          <p:nvPr/>
        </p:nvSpPr>
        <p:spPr>
          <a:xfrm>
            <a:off x="7666979" y="2008978"/>
            <a:ext cx="1344930" cy="490445"/>
          </a:xfrm>
          <a:prstGeom prst="borderCallout2">
            <a:avLst>
              <a:gd name="adj1" fmla="val 18750"/>
              <a:gd name="adj2" fmla="val -8333"/>
              <a:gd name="adj3" fmla="val 18750"/>
              <a:gd name="adj4" fmla="val -16667"/>
              <a:gd name="adj5" fmla="val 100847"/>
              <a:gd name="adj6" fmla="val -68338"/>
            </a:avLst>
          </a:prstGeom>
          <a:solidFill>
            <a:srgbClr val="C00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200"/>
              <a:t>Hyödyntäkää soveltaen</a:t>
            </a:r>
          </a:p>
        </p:txBody>
      </p:sp>
    </p:spTree>
    <p:extLst>
      <p:ext uri="{BB962C8B-B14F-4D97-AF65-F5344CB8AC3E}">
        <p14:creationId xmlns:p14="http://schemas.microsoft.com/office/powerpoint/2010/main" val="10201835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5FF58F41-4534-C95E-3C70-7F9096E08D30}"/>
              </a:ext>
            </a:extLst>
          </p:cNvPr>
          <p:cNvSpPr>
            <a:spLocks noGrp="1"/>
          </p:cNvSpPr>
          <p:nvPr>
            <p:ph type="sldNum" sz="quarter" idx="12"/>
          </p:nvPr>
        </p:nvSpPr>
        <p:spPr/>
        <p:txBody>
          <a:bodyPr/>
          <a:lstStyle/>
          <a:p>
            <a:fld id="{DDE9422E-AB18-498F-A7FF-179425C9812D}" type="slidenum">
              <a:rPr lang="fi-FI" smtClean="0"/>
              <a:pPr/>
              <a:t>18</a:t>
            </a:fld>
            <a:endParaRPr lang="fi-FI"/>
          </a:p>
        </p:txBody>
      </p:sp>
      <p:sp>
        <p:nvSpPr>
          <p:cNvPr id="4" name="Title 3">
            <a:extLst>
              <a:ext uri="{FF2B5EF4-FFF2-40B4-BE49-F238E27FC236}">
                <a16:creationId xmlns:a16="http://schemas.microsoft.com/office/drawing/2014/main" id="{05097CCF-DD2F-A3DA-0892-7BCB4F812C7C}"/>
              </a:ext>
            </a:extLst>
          </p:cNvPr>
          <p:cNvSpPr>
            <a:spLocks noGrp="1"/>
          </p:cNvSpPr>
          <p:nvPr>
            <p:ph type="title"/>
          </p:nvPr>
        </p:nvSpPr>
        <p:spPr>
          <a:xfrm>
            <a:off x="120912" y="120655"/>
            <a:ext cx="8884543" cy="675000"/>
          </a:xfrm>
        </p:spPr>
        <p:txBody>
          <a:bodyPr>
            <a:noAutofit/>
          </a:bodyPr>
          <a:lstStyle/>
          <a:p>
            <a:pPr algn="ctr"/>
            <a:r>
              <a:rPr lang="fi-FI" sz="2000" dirty="0">
                <a:solidFill>
                  <a:schemeClr val="accent2">
                    <a:lumMod val="50000"/>
                  </a:schemeClr>
                </a:solidFill>
              </a:rPr>
              <a:t>Esimerkki: Hankintatoimen päätietoryhmät / tietovarannot</a:t>
            </a:r>
          </a:p>
        </p:txBody>
      </p:sp>
      <p:pic>
        <p:nvPicPr>
          <p:cNvPr id="19" name="Picture 18">
            <a:extLst>
              <a:ext uri="{FF2B5EF4-FFF2-40B4-BE49-F238E27FC236}">
                <a16:creationId xmlns:a16="http://schemas.microsoft.com/office/drawing/2014/main" id="{4450C791-94A1-A900-A5FA-568621B7542B}"/>
              </a:ext>
            </a:extLst>
          </p:cNvPr>
          <p:cNvPicPr>
            <a:picLocks noChangeAspect="1"/>
          </p:cNvPicPr>
          <p:nvPr/>
        </p:nvPicPr>
        <p:blipFill>
          <a:blip r:embed="rId2"/>
          <a:stretch>
            <a:fillRect/>
          </a:stretch>
        </p:blipFill>
        <p:spPr>
          <a:xfrm>
            <a:off x="1136073" y="1693834"/>
            <a:ext cx="6956751" cy="1663883"/>
          </a:xfrm>
          <a:prstGeom prst="rect">
            <a:avLst/>
          </a:prstGeom>
        </p:spPr>
      </p:pic>
      <p:sp>
        <p:nvSpPr>
          <p:cNvPr id="20" name="Rectangle: Rounded Corners 19">
            <a:extLst>
              <a:ext uri="{FF2B5EF4-FFF2-40B4-BE49-F238E27FC236}">
                <a16:creationId xmlns:a16="http://schemas.microsoft.com/office/drawing/2014/main" id="{B92C30BA-83EF-61B0-62DC-30541C04F64B}"/>
              </a:ext>
            </a:extLst>
          </p:cNvPr>
          <p:cNvSpPr/>
          <p:nvPr/>
        </p:nvSpPr>
        <p:spPr>
          <a:xfrm rot="21091158">
            <a:off x="3311450" y="3782887"/>
            <a:ext cx="2277067" cy="557960"/>
          </a:xfrm>
          <a:prstGeom prst="roundRect">
            <a:avLst/>
          </a:prstGeom>
          <a:solidFill>
            <a:srgbClr val="FFC000"/>
          </a:solidFill>
          <a:ln>
            <a:solidFill>
              <a:srgbClr val="C00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800">
                <a:solidFill>
                  <a:schemeClr val="tx1"/>
                </a:solidFill>
              </a:rPr>
              <a:t>Esimerkki</a:t>
            </a:r>
          </a:p>
        </p:txBody>
      </p:sp>
    </p:spTree>
    <p:extLst>
      <p:ext uri="{BB962C8B-B14F-4D97-AF65-F5344CB8AC3E}">
        <p14:creationId xmlns:p14="http://schemas.microsoft.com/office/powerpoint/2010/main" val="15130222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111B14FF-B83B-4768-8D4E-A18D02B815C6}"/>
              </a:ext>
            </a:extLst>
          </p:cNvPr>
          <p:cNvSpPr>
            <a:spLocks noGrp="1"/>
          </p:cNvSpPr>
          <p:nvPr>
            <p:ph type="title"/>
          </p:nvPr>
        </p:nvSpPr>
        <p:spPr>
          <a:xfrm>
            <a:off x="138826" y="120655"/>
            <a:ext cx="8877779" cy="675000"/>
          </a:xfrm>
        </p:spPr>
        <p:txBody>
          <a:bodyPr>
            <a:normAutofit/>
          </a:bodyPr>
          <a:lstStyle/>
          <a:p>
            <a:pPr algn="ctr"/>
            <a:r>
              <a:rPr lang="fi-FI" sz="2000" dirty="0">
                <a:solidFill>
                  <a:schemeClr val="accent2">
                    <a:lumMod val="50000"/>
                  </a:schemeClr>
                </a:solidFill>
              </a:rPr>
              <a:t>Esimerkki: Tavoitetilan loogiset tietovarannot</a:t>
            </a:r>
          </a:p>
        </p:txBody>
      </p:sp>
      <p:sp>
        <p:nvSpPr>
          <p:cNvPr id="179" name="Rectangle 178">
            <a:extLst>
              <a:ext uri="{FF2B5EF4-FFF2-40B4-BE49-F238E27FC236}">
                <a16:creationId xmlns:a16="http://schemas.microsoft.com/office/drawing/2014/main" id="{6B4729F8-BE4D-4F91-A99B-34A01A482A80}"/>
              </a:ext>
            </a:extLst>
          </p:cNvPr>
          <p:cNvSpPr/>
          <p:nvPr/>
        </p:nvSpPr>
        <p:spPr>
          <a:xfrm>
            <a:off x="138826" y="1062891"/>
            <a:ext cx="2236804" cy="3825448"/>
          </a:xfrm>
          <a:prstGeom prst="rect">
            <a:avLst/>
          </a:prstGeom>
          <a:solidFill>
            <a:srgbClr val="091C38">
              <a:lumMod val="10000"/>
              <a:lumOff val="90000"/>
            </a:srgbClr>
          </a:solidFill>
          <a:ln w="12700" cap="flat" cmpd="sng" algn="ctr">
            <a:noFill/>
            <a:prstDash val="solid"/>
            <a:miter lim="800000"/>
          </a:ln>
          <a:effectLst/>
        </p:spPr>
        <p:txBody>
          <a:bodyPr rtlCol="0" anchor="ctr"/>
          <a:lstStyle/>
          <a:p>
            <a:pPr algn="ctr">
              <a:defRPr/>
            </a:pPr>
            <a:endParaRPr lang="fi-FI" kern="0">
              <a:solidFill>
                <a:prstClr val="white"/>
              </a:solidFill>
              <a:latin typeface="Arial" panose="020B0604020202020204"/>
            </a:endParaRPr>
          </a:p>
        </p:txBody>
      </p:sp>
      <p:sp>
        <p:nvSpPr>
          <p:cNvPr id="180" name="Rectangle 10">
            <a:extLst>
              <a:ext uri="{FF2B5EF4-FFF2-40B4-BE49-F238E27FC236}">
                <a16:creationId xmlns:a16="http://schemas.microsoft.com/office/drawing/2014/main" id="{732C3F6F-EAE7-4C50-97E9-FB86B7CB3496}"/>
              </a:ext>
            </a:extLst>
          </p:cNvPr>
          <p:cNvSpPr/>
          <p:nvPr/>
        </p:nvSpPr>
        <p:spPr>
          <a:xfrm>
            <a:off x="264893" y="1352733"/>
            <a:ext cx="1259061" cy="775867"/>
          </a:xfrm>
          <a:prstGeom prst="rect">
            <a:avLst/>
          </a:prstGeom>
          <a:solidFill>
            <a:srgbClr val="DEF2E3"/>
          </a:solidFill>
          <a:ln w="12700" cap="flat" cmpd="sng" algn="ctr">
            <a:noFill/>
            <a:prstDash val="solid"/>
            <a:miter lim="800000"/>
          </a:ln>
          <a:effectLst/>
        </p:spPr>
        <p:txBody>
          <a:bodyPr rtlCol="0" anchor="ctr"/>
          <a:lstStyle/>
          <a:p>
            <a:pPr algn="ctr">
              <a:defRPr/>
            </a:pPr>
            <a:endParaRPr lang="fi-FI" kern="0">
              <a:solidFill>
                <a:prstClr val="white"/>
              </a:solidFill>
              <a:latin typeface="Arial" panose="020B0604020202020204"/>
            </a:endParaRPr>
          </a:p>
        </p:txBody>
      </p:sp>
      <p:sp>
        <p:nvSpPr>
          <p:cNvPr id="181" name="Rectangle 180">
            <a:extLst>
              <a:ext uri="{FF2B5EF4-FFF2-40B4-BE49-F238E27FC236}">
                <a16:creationId xmlns:a16="http://schemas.microsoft.com/office/drawing/2014/main" id="{84715636-2429-4202-9051-5346842C22E6}"/>
              </a:ext>
            </a:extLst>
          </p:cNvPr>
          <p:cNvSpPr/>
          <p:nvPr/>
        </p:nvSpPr>
        <p:spPr>
          <a:xfrm>
            <a:off x="2464379" y="1066627"/>
            <a:ext cx="6552227" cy="3817976"/>
          </a:xfrm>
          <a:prstGeom prst="rect">
            <a:avLst/>
          </a:prstGeom>
          <a:solidFill>
            <a:srgbClr val="FFC386"/>
          </a:solidFill>
          <a:ln w="12700" cap="flat" cmpd="sng" algn="ctr">
            <a:noFill/>
            <a:prstDash val="solid"/>
            <a:miter lim="800000"/>
          </a:ln>
          <a:effectLst/>
        </p:spPr>
        <p:txBody>
          <a:bodyPr rtlCol="0" anchor="ctr"/>
          <a:lstStyle/>
          <a:p>
            <a:pPr algn="ctr">
              <a:defRPr/>
            </a:pPr>
            <a:endParaRPr lang="fi-FI" kern="0">
              <a:solidFill>
                <a:prstClr val="white"/>
              </a:solidFill>
              <a:latin typeface="Arial" panose="020B0604020202020204"/>
            </a:endParaRPr>
          </a:p>
        </p:txBody>
      </p:sp>
      <p:sp>
        <p:nvSpPr>
          <p:cNvPr id="182" name="Rectangle 181">
            <a:extLst>
              <a:ext uri="{FF2B5EF4-FFF2-40B4-BE49-F238E27FC236}">
                <a16:creationId xmlns:a16="http://schemas.microsoft.com/office/drawing/2014/main" id="{3A730CD8-2E56-4C2B-93D8-67176A31F12B}"/>
              </a:ext>
            </a:extLst>
          </p:cNvPr>
          <p:cNvSpPr/>
          <p:nvPr/>
        </p:nvSpPr>
        <p:spPr>
          <a:xfrm>
            <a:off x="4081060" y="1320171"/>
            <a:ext cx="4877748" cy="3507509"/>
          </a:xfrm>
          <a:prstGeom prst="rect">
            <a:avLst/>
          </a:prstGeom>
          <a:solidFill>
            <a:srgbClr val="FF4F57">
              <a:lumMod val="60000"/>
              <a:lumOff val="40000"/>
            </a:srgbClr>
          </a:solidFill>
          <a:ln w="12700" cap="flat" cmpd="sng" algn="ctr">
            <a:noFill/>
            <a:prstDash val="solid"/>
            <a:miter lim="800000"/>
          </a:ln>
          <a:effectLst/>
        </p:spPr>
        <p:txBody>
          <a:bodyPr rtlCol="0" anchor="ctr"/>
          <a:lstStyle/>
          <a:p>
            <a:pPr algn="ctr">
              <a:defRPr/>
            </a:pPr>
            <a:endParaRPr lang="fi-FI" kern="0">
              <a:solidFill>
                <a:prstClr val="white"/>
              </a:solidFill>
              <a:latin typeface="Arial" panose="020B0604020202020204"/>
            </a:endParaRPr>
          </a:p>
        </p:txBody>
      </p:sp>
      <p:sp>
        <p:nvSpPr>
          <p:cNvPr id="183" name="Rectangle 182">
            <a:extLst>
              <a:ext uri="{FF2B5EF4-FFF2-40B4-BE49-F238E27FC236}">
                <a16:creationId xmlns:a16="http://schemas.microsoft.com/office/drawing/2014/main" id="{1A3A7363-E8F4-4A4D-9B3A-18EC1F7472E3}"/>
              </a:ext>
            </a:extLst>
          </p:cNvPr>
          <p:cNvSpPr/>
          <p:nvPr/>
        </p:nvSpPr>
        <p:spPr>
          <a:xfrm>
            <a:off x="138826" y="852111"/>
            <a:ext cx="2236804" cy="214834"/>
          </a:xfrm>
          <a:prstGeom prst="rect">
            <a:avLst/>
          </a:prstGeom>
          <a:noFill/>
          <a:ln w="12700" cap="flat" cmpd="sng" algn="ctr">
            <a:noFill/>
            <a:prstDash val="solid"/>
            <a:miter lim="800000"/>
          </a:ln>
          <a:effectLst/>
        </p:spPr>
        <p:txBody>
          <a:bodyPr lIns="68580" tIns="34290" rIns="68580" bIns="34290" rtlCol="0" anchor="ctr"/>
          <a:lstStyle/>
          <a:p>
            <a:pPr>
              <a:defRPr/>
            </a:pPr>
            <a:r>
              <a:rPr lang="fi-FI" sz="788" i="1" kern="0">
                <a:solidFill>
                  <a:prstClr val="black"/>
                </a:solidFill>
                <a:latin typeface="Arial" panose="020B0604020202020204"/>
              </a:rPr>
              <a:t>Ulkoiset tietovarannot (kansalliset ja muut)</a:t>
            </a:r>
            <a:endParaRPr lang="fi-FI" sz="788" i="1" kern="0">
              <a:solidFill>
                <a:prstClr val="black"/>
              </a:solidFill>
              <a:latin typeface="Arial" panose="020B0604020202020204"/>
              <a:cs typeface="Arial"/>
            </a:endParaRPr>
          </a:p>
        </p:txBody>
      </p:sp>
      <p:sp>
        <p:nvSpPr>
          <p:cNvPr id="184" name="Rectangle 183">
            <a:extLst>
              <a:ext uri="{FF2B5EF4-FFF2-40B4-BE49-F238E27FC236}">
                <a16:creationId xmlns:a16="http://schemas.microsoft.com/office/drawing/2014/main" id="{C4430BA2-8399-42B1-87EA-4DDBF89A999F}"/>
              </a:ext>
            </a:extLst>
          </p:cNvPr>
          <p:cNvSpPr/>
          <p:nvPr/>
        </p:nvSpPr>
        <p:spPr>
          <a:xfrm>
            <a:off x="2464159" y="855847"/>
            <a:ext cx="2505075" cy="211099"/>
          </a:xfrm>
          <a:prstGeom prst="rect">
            <a:avLst/>
          </a:prstGeom>
          <a:noFill/>
          <a:ln w="12700" cap="flat" cmpd="sng" algn="ctr">
            <a:noFill/>
            <a:prstDash val="solid"/>
            <a:miter lim="800000"/>
          </a:ln>
          <a:effectLst/>
        </p:spPr>
        <p:txBody>
          <a:bodyPr lIns="68580" tIns="34290" rIns="68580" bIns="34290" rtlCol="0" anchor="ctr"/>
          <a:lstStyle/>
          <a:p>
            <a:pPr>
              <a:defRPr/>
            </a:pPr>
            <a:r>
              <a:rPr lang="fi-FI" sz="788" i="1" kern="0">
                <a:solidFill>
                  <a:prstClr val="black"/>
                </a:solidFill>
                <a:latin typeface="Arial" panose="020B0604020202020204"/>
              </a:rPr>
              <a:t>Kunnan sisäiset tietovarannot</a:t>
            </a:r>
            <a:endParaRPr lang="fi-FI" kern="0">
              <a:solidFill>
                <a:prstClr val="white"/>
              </a:solidFill>
              <a:latin typeface="Arial" panose="020B0604020202020204"/>
            </a:endParaRPr>
          </a:p>
        </p:txBody>
      </p:sp>
      <p:sp>
        <p:nvSpPr>
          <p:cNvPr id="185" name="Rectangle 184">
            <a:extLst>
              <a:ext uri="{FF2B5EF4-FFF2-40B4-BE49-F238E27FC236}">
                <a16:creationId xmlns:a16="http://schemas.microsoft.com/office/drawing/2014/main" id="{198B6A04-D1E9-4851-A5BF-A5B5E3538D7F}"/>
              </a:ext>
            </a:extLst>
          </p:cNvPr>
          <p:cNvSpPr/>
          <p:nvPr/>
        </p:nvSpPr>
        <p:spPr>
          <a:xfrm>
            <a:off x="4078408" y="1109471"/>
            <a:ext cx="4876715" cy="214434"/>
          </a:xfrm>
          <a:prstGeom prst="rect">
            <a:avLst/>
          </a:prstGeom>
          <a:solidFill>
            <a:srgbClr val="FF4F57">
              <a:lumMod val="60000"/>
              <a:lumOff val="40000"/>
            </a:srgbClr>
          </a:solidFill>
          <a:ln w="12700" cap="flat" cmpd="sng" algn="ctr">
            <a:noFill/>
            <a:prstDash val="solid"/>
            <a:miter lim="800000"/>
          </a:ln>
          <a:effectLst/>
        </p:spPr>
        <p:txBody>
          <a:bodyPr lIns="68580" tIns="34290" rIns="68580" bIns="34290" rtlCol="0" anchor="ctr"/>
          <a:lstStyle/>
          <a:p>
            <a:pPr algn="ctr">
              <a:defRPr/>
            </a:pPr>
            <a:r>
              <a:rPr lang="fi-FI" sz="1200" b="1" kern="0">
                <a:solidFill>
                  <a:prstClr val="black"/>
                </a:solidFill>
                <a:latin typeface="Arial" panose="020B0604020202020204"/>
              </a:rPr>
              <a:t>Kuntatietojärjestelmään sisältyvät tietovarannot</a:t>
            </a:r>
            <a:endParaRPr lang="fi-FI" sz="2400" kern="0">
              <a:solidFill>
                <a:prstClr val="white"/>
              </a:solidFill>
              <a:latin typeface="Arial" panose="020B0604020202020204"/>
            </a:endParaRPr>
          </a:p>
        </p:txBody>
      </p:sp>
      <p:sp>
        <p:nvSpPr>
          <p:cNvPr id="186" name="Rectangle 185">
            <a:extLst>
              <a:ext uri="{FF2B5EF4-FFF2-40B4-BE49-F238E27FC236}">
                <a16:creationId xmlns:a16="http://schemas.microsoft.com/office/drawing/2014/main" id="{0ED4C1CD-D159-4771-AFC6-C559FB8C3A40}"/>
              </a:ext>
            </a:extLst>
          </p:cNvPr>
          <p:cNvSpPr/>
          <p:nvPr/>
        </p:nvSpPr>
        <p:spPr>
          <a:xfrm>
            <a:off x="4235510" y="1517086"/>
            <a:ext cx="1897796" cy="783337"/>
          </a:xfrm>
          <a:prstGeom prst="rect">
            <a:avLst/>
          </a:prstGeom>
          <a:solidFill>
            <a:srgbClr val="FF4F57">
              <a:lumMod val="20000"/>
              <a:lumOff val="80000"/>
            </a:srgbClr>
          </a:solidFill>
          <a:ln w="12700" cap="flat" cmpd="sng" algn="ctr">
            <a:noFill/>
            <a:prstDash val="solid"/>
            <a:miter lim="800000"/>
          </a:ln>
          <a:effectLst/>
        </p:spPr>
        <p:txBody>
          <a:bodyPr rtlCol="0" anchor="ctr"/>
          <a:lstStyle/>
          <a:p>
            <a:pPr algn="ctr">
              <a:defRPr/>
            </a:pPr>
            <a:endParaRPr lang="fi-FI" kern="0">
              <a:solidFill>
                <a:prstClr val="white"/>
              </a:solidFill>
              <a:latin typeface="Arial" panose="020B0604020202020204"/>
            </a:endParaRPr>
          </a:p>
        </p:txBody>
      </p:sp>
      <p:sp>
        <p:nvSpPr>
          <p:cNvPr id="187" name="Rectangle 186">
            <a:extLst>
              <a:ext uri="{FF2B5EF4-FFF2-40B4-BE49-F238E27FC236}">
                <a16:creationId xmlns:a16="http://schemas.microsoft.com/office/drawing/2014/main" id="{B6E788AC-4D9A-40DE-A242-A9E0032FAA52}"/>
              </a:ext>
            </a:extLst>
          </p:cNvPr>
          <p:cNvSpPr/>
          <p:nvPr/>
        </p:nvSpPr>
        <p:spPr>
          <a:xfrm>
            <a:off x="6297393" y="2557422"/>
            <a:ext cx="1207834" cy="857303"/>
          </a:xfrm>
          <a:prstGeom prst="rect">
            <a:avLst/>
          </a:prstGeom>
          <a:solidFill>
            <a:srgbClr val="FF4F57">
              <a:lumMod val="20000"/>
              <a:lumOff val="80000"/>
            </a:srgbClr>
          </a:solidFill>
          <a:ln w="12700" cap="flat" cmpd="sng" algn="ctr">
            <a:noFill/>
            <a:prstDash val="solid"/>
            <a:miter lim="800000"/>
          </a:ln>
          <a:effectLst/>
        </p:spPr>
        <p:txBody>
          <a:bodyPr rtlCol="0" anchor="ctr"/>
          <a:lstStyle/>
          <a:p>
            <a:pPr algn="ctr">
              <a:defRPr/>
            </a:pPr>
            <a:endParaRPr lang="fi-FI" kern="0">
              <a:solidFill>
                <a:prstClr val="white"/>
              </a:solidFill>
              <a:latin typeface="Arial" panose="020B0604020202020204"/>
            </a:endParaRPr>
          </a:p>
        </p:txBody>
      </p:sp>
      <p:sp>
        <p:nvSpPr>
          <p:cNvPr id="188" name="Rectangle 187">
            <a:extLst>
              <a:ext uri="{FF2B5EF4-FFF2-40B4-BE49-F238E27FC236}">
                <a16:creationId xmlns:a16="http://schemas.microsoft.com/office/drawing/2014/main" id="{4D2AA55C-346F-452C-B05C-1792FBB902D5}"/>
              </a:ext>
            </a:extLst>
          </p:cNvPr>
          <p:cNvSpPr/>
          <p:nvPr/>
        </p:nvSpPr>
        <p:spPr>
          <a:xfrm>
            <a:off x="7677782" y="1517965"/>
            <a:ext cx="1131353" cy="779057"/>
          </a:xfrm>
          <a:prstGeom prst="rect">
            <a:avLst/>
          </a:prstGeom>
          <a:solidFill>
            <a:srgbClr val="FF4F57">
              <a:lumMod val="20000"/>
              <a:lumOff val="80000"/>
            </a:srgbClr>
          </a:solidFill>
          <a:ln w="12700" cap="flat" cmpd="sng" algn="ctr">
            <a:noFill/>
            <a:prstDash val="solid"/>
            <a:miter lim="800000"/>
          </a:ln>
          <a:effectLst/>
        </p:spPr>
        <p:txBody>
          <a:bodyPr rtlCol="0" anchor="ctr"/>
          <a:lstStyle/>
          <a:p>
            <a:pPr algn="ctr">
              <a:defRPr/>
            </a:pPr>
            <a:endParaRPr lang="fi-FI" kern="0">
              <a:solidFill>
                <a:prstClr val="white"/>
              </a:solidFill>
              <a:latin typeface="Arial" panose="020B0604020202020204"/>
            </a:endParaRPr>
          </a:p>
        </p:txBody>
      </p:sp>
      <p:sp>
        <p:nvSpPr>
          <p:cNvPr id="189" name="Rectangle 188">
            <a:extLst>
              <a:ext uri="{FF2B5EF4-FFF2-40B4-BE49-F238E27FC236}">
                <a16:creationId xmlns:a16="http://schemas.microsoft.com/office/drawing/2014/main" id="{424203DF-F7EC-4A6C-842A-D9AA1B2094BC}"/>
              </a:ext>
            </a:extLst>
          </p:cNvPr>
          <p:cNvSpPr/>
          <p:nvPr/>
        </p:nvSpPr>
        <p:spPr>
          <a:xfrm>
            <a:off x="6297412" y="1515048"/>
            <a:ext cx="1215330" cy="785710"/>
          </a:xfrm>
          <a:prstGeom prst="rect">
            <a:avLst/>
          </a:prstGeom>
          <a:solidFill>
            <a:srgbClr val="FF4F57">
              <a:lumMod val="20000"/>
              <a:lumOff val="80000"/>
            </a:srgbClr>
          </a:solidFill>
          <a:ln w="12700" cap="flat" cmpd="sng" algn="ctr">
            <a:noFill/>
            <a:prstDash val="solid"/>
            <a:miter lim="800000"/>
          </a:ln>
          <a:effectLst/>
        </p:spPr>
        <p:txBody>
          <a:bodyPr rtlCol="0" anchor="ctr"/>
          <a:lstStyle/>
          <a:p>
            <a:pPr algn="ctr">
              <a:defRPr/>
            </a:pPr>
            <a:endParaRPr lang="fi-FI" kern="0">
              <a:solidFill>
                <a:prstClr val="white"/>
              </a:solidFill>
              <a:latin typeface="Arial" panose="020B0604020202020204"/>
            </a:endParaRPr>
          </a:p>
        </p:txBody>
      </p:sp>
      <p:sp>
        <p:nvSpPr>
          <p:cNvPr id="190" name="Rectangle 189">
            <a:extLst>
              <a:ext uri="{FF2B5EF4-FFF2-40B4-BE49-F238E27FC236}">
                <a16:creationId xmlns:a16="http://schemas.microsoft.com/office/drawing/2014/main" id="{EF8BA761-E10B-4201-BE9C-D88FE4E2516E}"/>
              </a:ext>
            </a:extLst>
          </p:cNvPr>
          <p:cNvSpPr/>
          <p:nvPr/>
        </p:nvSpPr>
        <p:spPr>
          <a:xfrm>
            <a:off x="4234828" y="2557046"/>
            <a:ext cx="1966133" cy="857301"/>
          </a:xfrm>
          <a:prstGeom prst="rect">
            <a:avLst/>
          </a:prstGeom>
          <a:solidFill>
            <a:srgbClr val="FF4F57">
              <a:lumMod val="20000"/>
              <a:lumOff val="80000"/>
            </a:srgbClr>
          </a:solidFill>
          <a:ln w="12700" cap="flat" cmpd="sng" algn="ctr">
            <a:noFill/>
            <a:prstDash val="solid"/>
            <a:miter lim="800000"/>
          </a:ln>
          <a:effectLst/>
        </p:spPr>
        <p:txBody>
          <a:bodyPr rtlCol="0" anchor="ctr"/>
          <a:lstStyle/>
          <a:p>
            <a:pPr algn="ctr">
              <a:defRPr/>
            </a:pPr>
            <a:endParaRPr lang="fi-FI" kern="0">
              <a:solidFill>
                <a:prstClr val="white"/>
              </a:solidFill>
              <a:latin typeface="Arial" panose="020B0604020202020204"/>
            </a:endParaRPr>
          </a:p>
        </p:txBody>
      </p:sp>
      <p:sp>
        <p:nvSpPr>
          <p:cNvPr id="191" name="Rectangle 190">
            <a:extLst>
              <a:ext uri="{FF2B5EF4-FFF2-40B4-BE49-F238E27FC236}">
                <a16:creationId xmlns:a16="http://schemas.microsoft.com/office/drawing/2014/main" id="{159D6AF7-F695-4F68-8C4A-1C76C83E684F}"/>
              </a:ext>
            </a:extLst>
          </p:cNvPr>
          <p:cNvSpPr/>
          <p:nvPr/>
        </p:nvSpPr>
        <p:spPr>
          <a:xfrm>
            <a:off x="4231715" y="1360020"/>
            <a:ext cx="1285500" cy="158601"/>
          </a:xfrm>
          <a:prstGeom prst="rect">
            <a:avLst/>
          </a:prstGeom>
          <a:noFill/>
          <a:ln w="12700" cap="flat" cmpd="sng" algn="ctr">
            <a:noFill/>
            <a:prstDash val="solid"/>
            <a:miter lim="800000"/>
          </a:ln>
          <a:effectLst/>
        </p:spPr>
        <p:txBody>
          <a:bodyPr lIns="68580" tIns="34290" rIns="68580" bIns="34290" rtlCol="0" anchor="ctr"/>
          <a:lstStyle/>
          <a:p>
            <a:pPr>
              <a:defRPr/>
            </a:pPr>
            <a:r>
              <a:rPr lang="fi-FI" sz="600" i="1" kern="0">
                <a:solidFill>
                  <a:prstClr val="black"/>
                </a:solidFill>
                <a:latin typeface="Arial" panose="020B0604020202020204"/>
              </a:rPr>
              <a:t>Kiinteistönmuodostus</a:t>
            </a:r>
          </a:p>
        </p:txBody>
      </p:sp>
      <p:sp>
        <p:nvSpPr>
          <p:cNvPr id="192" name="Rectangle 191">
            <a:extLst>
              <a:ext uri="{FF2B5EF4-FFF2-40B4-BE49-F238E27FC236}">
                <a16:creationId xmlns:a16="http://schemas.microsoft.com/office/drawing/2014/main" id="{2DB6C457-EE34-4A38-9A13-A760F34D2013}"/>
              </a:ext>
            </a:extLst>
          </p:cNvPr>
          <p:cNvSpPr/>
          <p:nvPr/>
        </p:nvSpPr>
        <p:spPr>
          <a:xfrm>
            <a:off x="6303870" y="2399582"/>
            <a:ext cx="1285500" cy="158601"/>
          </a:xfrm>
          <a:prstGeom prst="rect">
            <a:avLst/>
          </a:prstGeom>
          <a:noFill/>
          <a:ln w="12700" cap="flat" cmpd="sng" algn="ctr">
            <a:noFill/>
            <a:prstDash val="solid"/>
            <a:miter lim="800000"/>
          </a:ln>
          <a:effectLst/>
        </p:spPr>
        <p:txBody>
          <a:bodyPr lIns="68580" tIns="34290" rIns="68580" bIns="34290" rtlCol="0" anchor="ctr"/>
          <a:lstStyle/>
          <a:p>
            <a:pPr>
              <a:defRPr/>
            </a:pPr>
            <a:r>
              <a:rPr lang="fi-FI" sz="600" i="1" kern="0">
                <a:solidFill>
                  <a:prstClr val="black"/>
                </a:solidFill>
                <a:latin typeface="Arial" panose="020B0604020202020204"/>
              </a:rPr>
              <a:t>Paikkatieto ja mittaus</a:t>
            </a:r>
            <a:endParaRPr lang="fi-FI" kern="0">
              <a:solidFill>
                <a:prstClr val="white"/>
              </a:solidFill>
              <a:latin typeface="Arial" panose="020B0604020202020204"/>
            </a:endParaRPr>
          </a:p>
        </p:txBody>
      </p:sp>
      <p:sp>
        <p:nvSpPr>
          <p:cNvPr id="193" name="Rectangle 192">
            <a:extLst>
              <a:ext uri="{FF2B5EF4-FFF2-40B4-BE49-F238E27FC236}">
                <a16:creationId xmlns:a16="http://schemas.microsoft.com/office/drawing/2014/main" id="{819F925B-8AA2-443D-89A5-0EDFE1D1325C}"/>
              </a:ext>
            </a:extLst>
          </p:cNvPr>
          <p:cNvSpPr/>
          <p:nvPr/>
        </p:nvSpPr>
        <p:spPr>
          <a:xfrm>
            <a:off x="5666787" y="3688654"/>
            <a:ext cx="1561297" cy="1077053"/>
          </a:xfrm>
          <a:prstGeom prst="rect">
            <a:avLst/>
          </a:prstGeom>
          <a:solidFill>
            <a:srgbClr val="FF4F57">
              <a:lumMod val="20000"/>
              <a:lumOff val="80000"/>
            </a:srgbClr>
          </a:solidFill>
          <a:ln w="12700" cap="flat" cmpd="sng" algn="ctr">
            <a:noFill/>
            <a:prstDash val="solid"/>
            <a:miter lim="800000"/>
          </a:ln>
          <a:effectLst/>
        </p:spPr>
        <p:txBody>
          <a:bodyPr rtlCol="0" anchor="ctr"/>
          <a:lstStyle/>
          <a:p>
            <a:pPr algn="ctr">
              <a:defRPr/>
            </a:pPr>
            <a:endParaRPr lang="fi-FI" kern="0">
              <a:solidFill>
                <a:prstClr val="white"/>
              </a:solidFill>
              <a:latin typeface="Arial" panose="020B0604020202020204"/>
            </a:endParaRPr>
          </a:p>
        </p:txBody>
      </p:sp>
      <p:sp>
        <p:nvSpPr>
          <p:cNvPr id="194" name="Rectangle 193">
            <a:extLst>
              <a:ext uri="{FF2B5EF4-FFF2-40B4-BE49-F238E27FC236}">
                <a16:creationId xmlns:a16="http://schemas.microsoft.com/office/drawing/2014/main" id="{0C6CDF1A-3E45-464E-921E-9D91AFBA97AF}"/>
              </a:ext>
            </a:extLst>
          </p:cNvPr>
          <p:cNvSpPr/>
          <p:nvPr/>
        </p:nvSpPr>
        <p:spPr>
          <a:xfrm>
            <a:off x="6300024" y="1364841"/>
            <a:ext cx="1173242" cy="155199"/>
          </a:xfrm>
          <a:prstGeom prst="rect">
            <a:avLst/>
          </a:prstGeom>
          <a:noFill/>
          <a:ln w="12700" cap="flat" cmpd="sng" algn="ctr">
            <a:noFill/>
            <a:prstDash val="solid"/>
            <a:miter lim="800000"/>
          </a:ln>
          <a:effectLst/>
        </p:spPr>
        <p:txBody>
          <a:bodyPr lIns="68580" tIns="34290" rIns="68580" bIns="34290" rtlCol="0" anchor="ctr"/>
          <a:lstStyle/>
          <a:p>
            <a:pPr>
              <a:defRPr/>
            </a:pPr>
            <a:r>
              <a:rPr lang="fi-FI" sz="600" i="1" kern="0">
                <a:solidFill>
                  <a:prstClr val="black"/>
                </a:solidFill>
                <a:latin typeface="Arial" panose="020B0604020202020204"/>
              </a:rPr>
              <a:t>Maankäytön suunnittelu</a:t>
            </a:r>
          </a:p>
        </p:txBody>
      </p:sp>
      <p:sp>
        <p:nvSpPr>
          <p:cNvPr id="195" name="Rectangle 194">
            <a:extLst>
              <a:ext uri="{FF2B5EF4-FFF2-40B4-BE49-F238E27FC236}">
                <a16:creationId xmlns:a16="http://schemas.microsoft.com/office/drawing/2014/main" id="{E8731123-6725-4909-9D49-7FC737A5E29B}"/>
              </a:ext>
            </a:extLst>
          </p:cNvPr>
          <p:cNvSpPr/>
          <p:nvPr/>
        </p:nvSpPr>
        <p:spPr>
          <a:xfrm>
            <a:off x="5662829" y="3531286"/>
            <a:ext cx="1285500" cy="158601"/>
          </a:xfrm>
          <a:prstGeom prst="rect">
            <a:avLst/>
          </a:prstGeom>
          <a:noFill/>
          <a:ln w="12700" cap="flat" cmpd="sng" algn="ctr">
            <a:noFill/>
            <a:prstDash val="solid"/>
            <a:miter lim="800000"/>
          </a:ln>
          <a:effectLst/>
        </p:spPr>
        <p:txBody>
          <a:bodyPr lIns="68580" tIns="34290" rIns="68580" bIns="34290" rtlCol="0" anchor="ctr"/>
          <a:lstStyle/>
          <a:p>
            <a:pPr>
              <a:defRPr/>
            </a:pPr>
            <a:r>
              <a:rPr lang="fi-FI" sz="600" i="1" kern="0">
                <a:solidFill>
                  <a:prstClr val="black"/>
                </a:solidFill>
                <a:latin typeface="Arial" panose="020B0604020202020204"/>
              </a:rPr>
              <a:t>Maaomaisuuden hallinta</a:t>
            </a:r>
            <a:endParaRPr lang="fi-FI" kern="0">
              <a:solidFill>
                <a:prstClr val="white"/>
              </a:solidFill>
              <a:latin typeface="Arial" panose="020B0604020202020204"/>
            </a:endParaRPr>
          </a:p>
        </p:txBody>
      </p:sp>
      <p:sp>
        <p:nvSpPr>
          <p:cNvPr id="196" name="Rectangle 195">
            <a:extLst>
              <a:ext uri="{FF2B5EF4-FFF2-40B4-BE49-F238E27FC236}">
                <a16:creationId xmlns:a16="http://schemas.microsoft.com/office/drawing/2014/main" id="{F54F8258-7099-4CA8-805B-56D811687564}"/>
              </a:ext>
            </a:extLst>
          </p:cNvPr>
          <p:cNvSpPr/>
          <p:nvPr/>
        </p:nvSpPr>
        <p:spPr>
          <a:xfrm>
            <a:off x="7670491" y="2560781"/>
            <a:ext cx="1140424" cy="846095"/>
          </a:xfrm>
          <a:prstGeom prst="rect">
            <a:avLst/>
          </a:prstGeom>
          <a:solidFill>
            <a:srgbClr val="FF4F57">
              <a:lumMod val="20000"/>
              <a:lumOff val="80000"/>
            </a:srgbClr>
          </a:solidFill>
          <a:ln w="12700" cap="flat" cmpd="sng" algn="ctr">
            <a:noFill/>
            <a:prstDash val="solid"/>
            <a:miter lim="800000"/>
          </a:ln>
          <a:effectLst/>
        </p:spPr>
        <p:txBody>
          <a:bodyPr rtlCol="0" anchor="ctr"/>
          <a:lstStyle/>
          <a:p>
            <a:pPr algn="ctr">
              <a:defRPr/>
            </a:pPr>
            <a:endParaRPr lang="fi-FI" kern="0">
              <a:solidFill>
                <a:prstClr val="white"/>
              </a:solidFill>
              <a:latin typeface="Arial" panose="020B0604020202020204"/>
            </a:endParaRPr>
          </a:p>
        </p:txBody>
      </p:sp>
      <p:sp>
        <p:nvSpPr>
          <p:cNvPr id="197" name="Rectangle 196">
            <a:extLst>
              <a:ext uri="{FF2B5EF4-FFF2-40B4-BE49-F238E27FC236}">
                <a16:creationId xmlns:a16="http://schemas.microsoft.com/office/drawing/2014/main" id="{5103C213-C7A9-4297-8D57-1BB1D97EBC90}"/>
              </a:ext>
            </a:extLst>
          </p:cNvPr>
          <p:cNvSpPr/>
          <p:nvPr/>
        </p:nvSpPr>
        <p:spPr>
          <a:xfrm>
            <a:off x="4236137" y="2398181"/>
            <a:ext cx="1285500" cy="158601"/>
          </a:xfrm>
          <a:prstGeom prst="rect">
            <a:avLst/>
          </a:prstGeom>
          <a:noFill/>
          <a:ln w="12700" cap="flat" cmpd="sng" algn="ctr">
            <a:noFill/>
            <a:prstDash val="solid"/>
            <a:miter lim="800000"/>
          </a:ln>
          <a:effectLst/>
        </p:spPr>
        <p:txBody>
          <a:bodyPr lIns="68580" tIns="34290" rIns="68580" bIns="34290" rtlCol="0" anchor="ctr"/>
          <a:lstStyle/>
          <a:p>
            <a:pPr>
              <a:defRPr/>
            </a:pPr>
            <a:r>
              <a:rPr lang="fi-FI" sz="600" i="1" kern="0">
                <a:solidFill>
                  <a:prstClr val="black"/>
                </a:solidFill>
                <a:latin typeface="Arial" panose="020B0604020202020204"/>
              </a:rPr>
              <a:t>Rakennusluvitus ja -valvonta</a:t>
            </a:r>
          </a:p>
        </p:txBody>
      </p:sp>
      <p:sp>
        <p:nvSpPr>
          <p:cNvPr id="198" name="Rectangle 197">
            <a:extLst>
              <a:ext uri="{FF2B5EF4-FFF2-40B4-BE49-F238E27FC236}">
                <a16:creationId xmlns:a16="http://schemas.microsoft.com/office/drawing/2014/main" id="{BD85C2AE-726A-454D-89FB-128EFBE1E0F3}"/>
              </a:ext>
            </a:extLst>
          </p:cNvPr>
          <p:cNvSpPr/>
          <p:nvPr/>
        </p:nvSpPr>
        <p:spPr>
          <a:xfrm>
            <a:off x="7662888" y="2405652"/>
            <a:ext cx="1139825" cy="162336"/>
          </a:xfrm>
          <a:prstGeom prst="rect">
            <a:avLst/>
          </a:prstGeom>
          <a:noFill/>
          <a:ln w="12700" cap="flat" cmpd="sng" algn="ctr">
            <a:noFill/>
            <a:prstDash val="solid"/>
            <a:miter lim="800000"/>
          </a:ln>
          <a:effectLst/>
        </p:spPr>
        <p:txBody>
          <a:bodyPr lIns="68580" tIns="34290" rIns="68580" bIns="34290" rtlCol="0" anchor="ctr"/>
          <a:lstStyle/>
          <a:p>
            <a:pPr>
              <a:defRPr/>
            </a:pPr>
            <a:r>
              <a:rPr lang="fi-FI" sz="600" i="1" kern="0">
                <a:solidFill>
                  <a:prstClr val="black"/>
                </a:solidFill>
                <a:latin typeface="Arial" panose="020B0604020202020204"/>
              </a:rPr>
              <a:t>Ympäristövalvonta</a:t>
            </a:r>
            <a:endParaRPr lang="fi-FI" kern="0">
              <a:solidFill>
                <a:prstClr val="black"/>
              </a:solidFill>
              <a:latin typeface="Arial" panose="020B0604020202020204"/>
              <a:cs typeface="Arial" panose="020B0604020202020204"/>
            </a:endParaRPr>
          </a:p>
        </p:txBody>
      </p:sp>
      <p:grpSp>
        <p:nvGrpSpPr>
          <p:cNvPr id="199" name="Ryhmä 135">
            <a:extLst>
              <a:ext uri="{FF2B5EF4-FFF2-40B4-BE49-F238E27FC236}">
                <a16:creationId xmlns:a16="http://schemas.microsoft.com/office/drawing/2014/main" id="{DEB8EA00-DC37-4D94-A5D5-C1A4C9C59DE3}"/>
              </a:ext>
            </a:extLst>
          </p:cNvPr>
          <p:cNvGrpSpPr/>
          <p:nvPr/>
        </p:nvGrpSpPr>
        <p:grpSpPr>
          <a:xfrm>
            <a:off x="6839569" y="2685014"/>
            <a:ext cx="646059" cy="625968"/>
            <a:chOff x="9120840" y="3738201"/>
            <a:chExt cx="861412" cy="834624"/>
          </a:xfrm>
        </p:grpSpPr>
        <p:pic>
          <p:nvPicPr>
            <p:cNvPr id="200" name="Graphic 199" descr="Database with solid fill">
              <a:extLst>
                <a:ext uri="{FF2B5EF4-FFF2-40B4-BE49-F238E27FC236}">
                  <a16:creationId xmlns:a16="http://schemas.microsoft.com/office/drawing/2014/main" id="{B362A350-8B55-41F5-A3B5-49898E079F70}"/>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321776" y="3738201"/>
              <a:ext cx="469232" cy="469232"/>
            </a:xfrm>
            <a:prstGeom prst="rect">
              <a:avLst/>
            </a:prstGeom>
          </p:spPr>
        </p:pic>
        <p:sp>
          <p:nvSpPr>
            <p:cNvPr id="201" name="Rectangle 200">
              <a:extLst>
                <a:ext uri="{FF2B5EF4-FFF2-40B4-BE49-F238E27FC236}">
                  <a16:creationId xmlns:a16="http://schemas.microsoft.com/office/drawing/2014/main" id="{83BAB301-8E5E-415A-A1AC-CAC93712F0C8}"/>
                </a:ext>
              </a:extLst>
            </p:cNvPr>
            <p:cNvSpPr/>
            <p:nvPr/>
          </p:nvSpPr>
          <p:spPr>
            <a:xfrm>
              <a:off x="9120840" y="4252499"/>
              <a:ext cx="861412" cy="320326"/>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rPr>
                <a:t>Muut paikkatiedot </a:t>
              </a:r>
            </a:p>
          </p:txBody>
        </p:sp>
      </p:grpSp>
      <p:grpSp>
        <p:nvGrpSpPr>
          <p:cNvPr id="202" name="Ryhmä 33">
            <a:extLst>
              <a:ext uri="{FF2B5EF4-FFF2-40B4-BE49-F238E27FC236}">
                <a16:creationId xmlns:a16="http://schemas.microsoft.com/office/drawing/2014/main" id="{452830CB-BBE7-4F88-8577-58D5725B7C35}"/>
              </a:ext>
            </a:extLst>
          </p:cNvPr>
          <p:cNvGrpSpPr/>
          <p:nvPr/>
        </p:nvGrpSpPr>
        <p:grpSpPr>
          <a:xfrm>
            <a:off x="4791448" y="1622507"/>
            <a:ext cx="725631" cy="541271"/>
            <a:chOff x="4198639" y="3895328"/>
            <a:chExt cx="967508" cy="721695"/>
          </a:xfrm>
        </p:grpSpPr>
        <p:pic>
          <p:nvPicPr>
            <p:cNvPr id="203" name="Graphic 202" descr="Database with solid fill">
              <a:extLst>
                <a:ext uri="{FF2B5EF4-FFF2-40B4-BE49-F238E27FC236}">
                  <a16:creationId xmlns:a16="http://schemas.microsoft.com/office/drawing/2014/main" id="{BDB5674F-6451-4976-808F-54B46F171CB6}"/>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448372" y="3895328"/>
              <a:ext cx="469232" cy="469232"/>
            </a:xfrm>
            <a:prstGeom prst="rect">
              <a:avLst/>
            </a:prstGeom>
          </p:spPr>
        </p:pic>
        <p:sp>
          <p:nvSpPr>
            <p:cNvPr id="204" name="Rectangle 203">
              <a:extLst>
                <a:ext uri="{FF2B5EF4-FFF2-40B4-BE49-F238E27FC236}">
                  <a16:creationId xmlns:a16="http://schemas.microsoft.com/office/drawing/2014/main" id="{0E758328-39FC-4311-A0D1-3645996C2355}"/>
                </a:ext>
              </a:extLst>
            </p:cNvPr>
            <p:cNvSpPr/>
            <p:nvPr/>
          </p:nvSpPr>
          <p:spPr>
            <a:xfrm>
              <a:off x="4198639" y="4405555"/>
              <a:ext cx="967508" cy="211468"/>
            </a:xfrm>
            <a:prstGeom prst="rect">
              <a:avLst/>
            </a:prstGeom>
            <a:noFill/>
            <a:ln w="12700" cap="flat" cmpd="sng" algn="ctr">
              <a:noFill/>
              <a:prstDash val="solid"/>
              <a:miter lim="800000"/>
            </a:ln>
            <a:effectLst/>
          </p:spPr>
          <p:txBody>
            <a:bodyPr rtlCol="0" anchor="ctr"/>
            <a:lstStyle/>
            <a:p>
              <a:pPr algn="ctr">
                <a:defRPr/>
              </a:pPr>
              <a:r>
                <a:rPr lang="fi-FI" sz="525" i="1" kern="0">
                  <a:solidFill>
                    <a:prstClr val="black"/>
                  </a:solidFill>
                  <a:latin typeface="Arial" panose="020B0604020202020204"/>
                </a:rPr>
                <a:t>Toimitus- ja tonttijakorekisteri</a:t>
              </a:r>
            </a:p>
          </p:txBody>
        </p:sp>
      </p:grpSp>
      <p:grpSp>
        <p:nvGrpSpPr>
          <p:cNvPr id="205" name="Ryhmä 34">
            <a:extLst>
              <a:ext uri="{FF2B5EF4-FFF2-40B4-BE49-F238E27FC236}">
                <a16:creationId xmlns:a16="http://schemas.microsoft.com/office/drawing/2014/main" id="{DE6580FF-A406-4E81-BE0E-BC09FA4D5ADC}"/>
              </a:ext>
            </a:extLst>
          </p:cNvPr>
          <p:cNvGrpSpPr/>
          <p:nvPr/>
        </p:nvGrpSpPr>
        <p:grpSpPr>
          <a:xfrm>
            <a:off x="5442719" y="1622190"/>
            <a:ext cx="659665" cy="556115"/>
            <a:chOff x="5032137" y="3889925"/>
            <a:chExt cx="879553" cy="741486"/>
          </a:xfrm>
        </p:grpSpPr>
        <p:pic>
          <p:nvPicPr>
            <p:cNvPr id="206" name="Graphic 205" descr="Database with solid fill">
              <a:extLst>
                <a:ext uri="{FF2B5EF4-FFF2-40B4-BE49-F238E27FC236}">
                  <a16:creationId xmlns:a16="http://schemas.microsoft.com/office/drawing/2014/main" id="{B12A1B45-C4C7-4E10-880C-3FF6F9FA5F9A}"/>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237715" y="3889925"/>
              <a:ext cx="469232" cy="469232"/>
            </a:xfrm>
            <a:prstGeom prst="rect">
              <a:avLst/>
            </a:prstGeom>
          </p:spPr>
        </p:pic>
        <p:sp>
          <p:nvSpPr>
            <p:cNvPr id="207" name="Rectangle 206">
              <a:extLst>
                <a:ext uri="{FF2B5EF4-FFF2-40B4-BE49-F238E27FC236}">
                  <a16:creationId xmlns:a16="http://schemas.microsoft.com/office/drawing/2014/main" id="{04ECD6F5-34E0-468E-B251-FF5EA54E3477}"/>
                </a:ext>
              </a:extLst>
            </p:cNvPr>
            <p:cNvSpPr/>
            <p:nvPr/>
          </p:nvSpPr>
          <p:spPr>
            <a:xfrm>
              <a:off x="5032137" y="4419943"/>
              <a:ext cx="879553" cy="211468"/>
            </a:xfrm>
            <a:prstGeom prst="rect">
              <a:avLst/>
            </a:prstGeom>
            <a:noFill/>
            <a:ln w="12700" cap="flat" cmpd="sng" algn="ctr">
              <a:noFill/>
              <a:prstDash val="solid"/>
              <a:miter lim="800000"/>
            </a:ln>
            <a:effectLst/>
          </p:spPr>
          <p:txBody>
            <a:bodyPr rtlCol="0" anchor="ctr"/>
            <a:lstStyle/>
            <a:p>
              <a:pPr algn="ctr">
                <a:defRPr/>
              </a:pPr>
              <a:r>
                <a:rPr lang="fi-FI" sz="525" i="1" kern="0">
                  <a:solidFill>
                    <a:prstClr val="black"/>
                  </a:solidFill>
                  <a:latin typeface="Arial" panose="020B0604020202020204"/>
                </a:rPr>
                <a:t>Osoite- ja nimistörekisteri</a:t>
              </a:r>
            </a:p>
          </p:txBody>
        </p:sp>
      </p:grpSp>
      <p:grpSp>
        <p:nvGrpSpPr>
          <p:cNvPr id="208" name="Ryhmä 86">
            <a:extLst>
              <a:ext uri="{FF2B5EF4-FFF2-40B4-BE49-F238E27FC236}">
                <a16:creationId xmlns:a16="http://schemas.microsoft.com/office/drawing/2014/main" id="{05CE2ADD-7D4C-49AE-B498-F24295339E62}"/>
              </a:ext>
            </a:extLst>
          </p:cNvPr>
          <p:cNvGrpSpPr/>
          <p:nvPr/>
        </p:nvGrpSpPr>
        <p:grpSpPr>
          <a:xfrm>
            <a:off x="7922153" y="1632983"/>
            <a:ext cx="659665" cy="591948"/>
            <a:chOff x="6046699" y="3897737"/>
            <a:chExt cx="879553" cy="789264"/>
          </a:xfrm>
        </p:grpSpPr>
        <p:pic>
          <p:nvPicPr>
            <p:cNvPr id="209" name="Graphic 208" descr="Database with solid fill">
              <a:extLst>
                <a:ext uri="{FF2B5EF4-FFF2-40B4-BE49-F238E27FC236}">
                  <a16:creationId xmlns:a16="http://schemas.microsoft.com/office/drawing/2014/main" id="{E7791B00-B4D3-4FF1-904A-CF4FAA090D9D}"/>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254330" y="3897737"/>
              <a:ext cx="469232" cy="469232"/>
            </a:xfrm>
            <a:prstGeom prst="rect">
              <a:avLst/>
            </a:prstGeom>
          </p:spPr>
        </p:pic>
        <p:sp>
          <p:nvSpPr>
            <p:cNvPr id="210" name="Rectangle 209">
              <a:extLst>
                <a:ext uri="{FF2B5EF4-FFF2-40B4-BE49-F238E27FC236}">
                  <a16:creationId xmlns:a16="http://schemas.microsoft.com/office/drawing/2014/main" id="{86D589CA-C6EC-4557-AF0C-0E2F4CE491AD}"/>
                </a:ext>
              </a:extLst>
            </p:cNvPr>
            <p:cNvSpPr/>
            <p:nvPr/>
          </p:nvSpPr>
          <p:spPr>
            <a:xfrm>
              <a:off x="6046699" y="4298643"/>
              <a:ext cx="879553" cy="388358"/>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rPr>
                <a:t>Yleisten alueiden luparekisteri</a:t>
              </a:r>
            </a:p>
          </p:txBody>
        </p:sp>
      </p:grpSp>
      <p:grpSp>
        <p:nvGrpSpPr>
          <p:cNvPr id="211" name="Group 210">
            <a:extLst>
              <a:ext uri="{FF2B5EF4-FFF2-40B4-BE49-F238E27FC236}">
                <a16:creationId xmlns:a16="http://schemas.microsoft.com/office/drawing/2014/main" id="{69A4A0C9-70C1-4F28-8935-CE8075E1DCE5}"/>
              </a:ext>
            </a:extLst>
          </p:cNvPr>
          <p:cNvGrpSpPr/>
          <p:nvPr/>
        </p:nvGrpSpPr>
        <p:grpSpPr>
          <a:xfrm>
            <a:off x="6303477" y="1548909"/>
            <a:ext cx="422651" cy="583487"/>
            <a:chOff x="8396090" y="2313040"/>
            <a:chExt cx="563534" cy="777983"/>
          </a:xfrm>
        </p:grpSpPr>
        <p:pic>
          <p:nvPicPr>
            <p:cNvPr id="212" name="Graphic 211" descr="Database with solid fill">
              <a:extLst>
                <a:ext uri="{FF2B5EF4-FFF2-40B4-BE49-F238E27FC236}">
                  <a16:creationId xmlns:a16="http://schemas.microsoft.com/office/drawing/2014/main" id="{89786B58-3B8E-43B1-BF3D-D7EE4086CD26}"/>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451992" y="2313040"/>
              <a:ext cx="469232" cy="469232"/>
            </a:xfrm>
            <a:prstGeom prst="rect">
              <a:avLst/>
            </a:prstGeom>
          </p:spPr>
        </p:pic>
        <p:sp>
          <p:nvSpPr>
            <p:cNvPr id="213" name="Rectangle 212">
              <a:extLst>
                <a:ext uri="{FF2B5EF4-FFF2-40B4-BE49-F238E27FC236}">
                  <a16:creationId xmlns:a16="http://schemas.microsoft.com/office/drawing/2014/main" id="{2E920685-F43F-485E-BC78-E13E5024E671}"/>
                </a:ext>
              </a:extLst>
            </p:cNvPr>
            <p:cNvSpPr/>
            <p:nvPr/>
          </p:nvSpPr>
          <p:spPr>
            <a:xfrm>
              <a:off x="8396090" y="2740373"/>
              <a:ext cx="563534" cy="350650"/>
            </a:xfrm>
            <a:prstGeom prst="rect">
              <a:avLst/>
            </a:prstGeom>
            <a:noFill/>
            <a:ln w="12700" cap="flat" cmpd="sng" algn="ctr">
              <a:noFill/>
              <a:prstDash val="solid"/>
              <a:miter lim="800000"/>
            </a:ln>
            <a:effectLst/>
          </p:spPr>
          <p:txBody>
            <a:bodyPr rtlCol="0" anchor="ctr"/>
            <a:lstStyle/>
            <a:p>
              <a:pPr algn="ctr">
                <a:defRPr/>
              </a:pPr>
              <a:r>
                <a:rPr lang="fi-FI" sz="525" i="1" kern="0">
                  <a:solidFill>
                    <a:prstClr val="black"/>
                  </a:solidFill>
                  <a:latin typeface="Arial" panose="020B0604020202020204"/>
                </a:rPr>
                <a:t>Kaava-rekisteri</a:t>
              </a:r>
            </a:p>
          </p:txBody>
        </p:sp>
      </p:grpSp>
      <p:pic>
        <p:nvPicPr>
          <p:cNvPr id="214" name="Graphic 213" descr="Database with solid fill">
            <a:extLst>
              <a:ext uri="{FF2B5EF4-FFF2-40B4-BE49-F238E27FC236}">
                <a16:creationId xmlns:a16="http://schemas.microsoft.com/office/drawing/2014/main" id="{21DA5ED7-0F0E-4BA0-9359-70E0CE1924B9}"/>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314962" y="2659653"/>
            <a:ext cx="351924" cy="351924"/>
          </a:xfrm>
          <a:prstGeom prst="rect">
            <a:avLst/>
          </a:prstGeom>
        </p:spPr>
      </p:pic>
      <p:sp>
        <p:nvSpPr>
          <p:cNvPr id="215" name="Rectangle 214">
            <a:extLst>
              <a:ext uri="{FF2B5EF4-FFF2-40B4-BE49-F238E27FC236}">
                <a16:creationId xmlns:a16="http://schemas.microsoft.com/office/drawing/2014/main" id="{EA69F3D8-0A9B-40E2-A368-05E6D73B9880}"/>
              </a:ext>
            </a:extLst>
          </p:cNvPr>
          <p:cNvSpPr/>
          <p:nvPr/>
        </p:nvSpPr>
        <p:spPr>
          <a:xfrm>
            <a:off x="4153567" y="3034188"/>
            <a:ext cx="659665" cy="158601"/>
          </a:xfrm>
          <a:prstGeom prst="rect">
            <a:avLst/>
          </a:prstGeom>
          <a:noFill/>
          <a:ln w="12700" cap="flat" cmpd="sng" algn="ctr">
            <a:noFill/>
            <a:prstDash val="solid"/>
            <a:miter lim="800000"/>
          </a:ln>
          <a:effectLst/>
        </p:spPr>
        <p:txBody>
          <a:bodyPr rtlCol="0" anchor="ctr"/>
          <a:lstStyle/>
          <a:p>
            <a:pPr algn="ctr">
              <a:defRPr/>
            </a:pPr>
            <a:r>
              <a:rPr lang="fi-FI" sz="525" i="1" kern="0">
                <a:solidFill>
                  <a:prstClr val="black"/>
                </a:solidFill>
                <a:latin typeface="Arial" panose="020B0604020202020204"/>
              </a:rPr>
              <a:t>Rakennus-</a:t>
            </a:r>
          </a:p>
          <a:p>
            <a:pPr algn="ctr">
              <a:defRPr/>
            </a:pPr>
            <a:r>
              <a:rPr lang="fi-FI" sz="525" i="1" kern="0">
                <a:solidFill>
                  <a:prstClr val="black"/>
                </a:solidFill>
                <a:latin typeface="Arial" panose="020B0604020202020204"/>
              </a:rPr>
              <a:t>luparekisteri</a:t>
            </a:r>
          </a:p>
        </p:txBody>
      </p:sp>
      <p:pic>
        <p:nvPicPr>
          <p:cNvPr id="216" name="Graphic 215" descr="Database with solid fill">
            <a:extLst>
              <a:ext uri="{FF2B5EF4-FFF2-40B4-BE49-F238E27FC236}">
                <a16:creationId xmlns:a16="http://schemas.microsoft.com/office/drawing/2014/main" id="{81D591A2-3EFE-4FA4-803A-119B686FF6E3}"/>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814728" y="2659653"/>
            <a:ext cx="351924" cy="351924"/>
          </a:xfrm>
          <a:prstGeom prst="rect">
            <a:avLst/>
          </a:prstGeom>
        </p:spPr>
      </p:pic>
      <p:sp>
        <p:nvSpPr>
          <p:cNvPr id="217" name="Rectangle 216">
            <a:extLst>
              <a:ext uri="{FF2B5EF4-FFF2-40B4-BE49-F238E27FC236}">
                <a16:creationId xmlns:a16="http://schemas.microsoft.com/office/drawing/2014/main" id="{6142BFC0-FC9F-44F1-98AA-5463AF8DF093}"/>
              </a:ext>
            </a:extLst>
          </p:cNvPr>
          <p:cNvSpPr/>
          <p:nvPr/>
        </p:nvSpPr>
        <p:spPr>
          <a:xfrm>
            <a:off x="4666531" y="3034188"/>
            <a:ext cx="659665" cy="158601"/>
          </a:xfrm>
          <a:prstGeom prst="rect">
            <a:avLst/>
          </a:prstGeom>
          <a:noFill/>
          <a:ln w="12700" cap="flat" cmpd="sng" algn="ctr">
            <a:noFill/>
            <a:prstDash val="solid"/>
            <a:miter lim="800000"/>
          </a:ln>
          <a:effectLst/>
        </p:spPr>
        <p:txBody>
          <a:bodyPr rtlCol="0" anchor="ctr"/>
          <a:lstStyle/>
          <a:p>
            <a:pPr algn="ctr">
              <a:defRPr/>
            </a:pPr>
            <a:r>
              <a:rPr lang="fi-FI" sz="525" i="1" kern="0">
                <a:solidFill>
                  <a:prstClr val="black"/>
                </a:solidFill>
                <a:latin typeface="Arial" panose="020B0604020202020204"/>
              </a:rPr>
              <a:t>Rakennus- ja huoneistorekisteri</a:t>
            </a:r>
          </a:p>
        </p:txBody>
      </p:sp>
      <p:pic>
        <p:nvPicPr>
          <p:cNvPr id="218" name="Graphic 217" descr="Database with solid fill">
            <a:extLst>
              <a:ext uri="{FF2B5EF4-FFF2-40B4-BE49-F238E27FC236}">
                <a16:creationId xmlns:a16="http://schemas.microsoft.com/office/drawing/2014/main" id="{1A763CD5-C8A2-4D86-A1EC-E4E3EF8E8578}"/>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314494" y="2659653"/>
            <a:ext cx="351924" cy="351924"/>
          </a:xfrm>
          <a:prstGeom prst="rect">
            <a:avLst/>
          </a:prstGeom>
        </p:spPr>
      </p:pic>
      <p:sp>
        <p:nvSpPr>
          <p:cNvPr id="219" name="Rectangle 218">
            <a:extLst>
              <a:ext uri="{FF2B5EF4-FFF2-40B4-BE49-F238E27FC236}">
                <a16:creationId xmlns:a16="http://schemas.microsoft.com/office/drawing/2014/main" id="{9D7A9C81-025F-4385-A012-6400C0719194}"/>
              </a:ext>
            </a:extLst>
          </p:cNvPr>
          <p:cNvSpPr/>
          <p:nvPr/>
        </p:nvSpPr>
        <p:spPr>
          <a:xfrm>
            <a:off x="5189607" y="3034189"/>
            <a:ext cx="615166" cy="188483"/>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rPr>
              <a:t> Vastuuhenkilö-rekisteri​</a:t>
            </a:r>
          </a:p>
        </p:txBody>
      </p:sp>
      <p:grpSp>
        <p:nvGrpSpPr>
          <p:cNvPr id="220" name="Ryhmä 136">
            <a:extLst>
              <a:ext uri="{FF2B5EF4-FFF2-40B4-BE49-F238E27FC236}">
                <a16:creationId xmlns:a16="http://schemas.microsoft.com/office/drawing/2014/main" id="{4290EB94-AED8-44CB-9540-4825DAD3E320}"/>
              </a:ext>
            </a:extLst>
          </p:cNvPr>
          <p:cNvGrpSpPr/>
          <p:nvPr/>
        </p:nvGrpSpPr>
        <p:grpSpPr>
          <a:xfrm>
            <a:off x="7664824" y="2685085"/>
            <a:ext cx="629783" cy="628445"/>
            <a:chOff x="10288011" y="3820760"/>
            <a:chExt cx="839710" cy="837927"/>
          </a:xfrm>
        </p:grpSpPr>
        <p:pic>
          <p:nvPicPr>
            <p:cNvPr id="221" name="Graphic 220" descr="Database with solid fill">
              <a:extLst>
                <a:ext uri="{FF2B5EF4-FFF2-40B4-BE49-F238E27FC236}">
                  <a16:creationId xmlns:a16="http://schemas.microsoft.com/office/drawing/2014/main" id="{37506C51-FB72-45A3-B3AC-7BF9D13DEA8D}"/>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473322" y="3820760"/>
              <a:ext cx="469232" cy="469232"/>
            </a:xfrm>
            <a:prstGeom prst="rect">
              <a:avLst/>
            </a:prstGeom>
          </p:spPr>
        </p:pic>
        <p:sp>
          <p:nvSpPr>
            <p:cNvPr id="222" name="Rectangle 221">
              <a:extLst>
                <a:ext uri="{FF2B5EF4-FFF2-40B4-BE49-F238E27FC236}">
                  <a16:creationId xmlns:a16="http://schemas.microsoft.com/office/drawing/2014/main" id="{D2C40C5F-BE32-43C0-BD94-8090B61ACA9E}"/>
                </a:ext>
              </a:extLst>
            </p:cNvPr>
            <p:cNvSpPr/>
            <p:nvPr/>
          </p:nvSpPr>
          <p:spPr>
            <a:xfrm>
              <a:off x="10288011" y="4328847"/>
              <a:ext cx="839710" cy="329840"/>
            </a:xfrm>
            <a:prstGeom prst="rect">
              <a:avLst/>
            </a:prstGeom>
            <a:noFill/>
            <a:ln w="12700" cap="flat" cmpd="sng" algn="ctr">
              <a:noFill/>
              <a:prstDash val="solid"/>
              <a:miter lim="800000"/>
            </a:ln>
            <a:effectLst/>
          </p:spPr>
          <p:txBody>
            <a:bodyPr rtlCol="0" anchor="ctr"/>
            <a:lstStyle/>
            <a:p>
              <a:pPr algn="ctr">
                <a:defRPr/>
              </a:pPr>
              <a:r>
                <a:rPr lang="fi-FI" sz="525" i="1" kern="0">
                  <a:solidFill>
                    <a:prstClr val="black"/>
                  </a:solidFill>
                  <a:latin typeface="Arial" panose="020B0604020202020204"/>
                </a:rPr>
                <a:t>Ympäristö-valvonnan luparekisteri</a:t>
              </a:r>
            </a:p>
          </p:txBody>
        </p:sp>
      </p:grpSp>
      <p:grpSp>
        <p:nvGrpSpPr>
          <p:cNvPr id="223" name="Ryhmä 137">
            <a:extLst>
              <a:ext uri="{FF2B5EF4-FFF2-40B4-BE49-F238E27FC236}">
                <a16:creationId xmlns:a16="http://schemas.microsoft.com/office/drawing/2014/main" id="{24390504-7687-4301-A849-EF63E3EA3F9F}"/>
              </a:ext>
            </a:extLst>
          </p:cNvPr>
          <p:cNvGrpSpPr/>
          <p:nvPr/>
        </p:nvGrpSpPr>
        <p:grpSpPr>
          <a:xfrm>
            <a:off x="8188137" y="2690515"/>
            <a:ext cx="652862" cy="605582"/>
            <a:chOff x="10649642" y="5415820"/>
            <a:chExt cx="870482" cy="807442"/>
          </a:xfrm>
        </p:grpSpPr>
        <p:pic>
          <p:nvPicPr>
            <p:cNvPr id="224" name="Graphic 223" descr="Database with solid fill">
              <a:extLst>
                <a:ext uri="{FF2B5EF4-FFF2-40B4-BE49-F238E27FC236}">
                  <a16:creationId xmlns:a16="http://schemas.microsoft.com/office/drawing/2014/main" id="{DFE264AE-5FCA-431C-84BB-6E2D60D16F7A}"/>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855764" y="5415820"/>
              <a:ext cx="469232" cy="469232"/>
            </a:xfrm>
            <a:prstGeom prst="rect">
              <a:avLst/>
            </a:prstGeom>
          </p:spPr>
        </p:pic>
        <p:sp>
          <p:nvSpPr>
            <p:cNvPr id="225" name="Rectangle 224">
              <a:extLst>
                <a:ext uri="{FF2B5EF4-FFF2-40B4-BE49-F238E27FC236}">
                  <a16:creationId xmlns:a16="http://schemas.microsoft.com/office/drawing/2014/main" id="{B83E21B2-1C07-4587-B96E-1A8A78EB62CA}"/>
                </a:ext>
              </a:extLst>
            </p:cNvPr>
            <p:cNvSpPr/>
            <p:nvPr/>
          </p:nvSpPr>
          <p:spPr>
            <a:xfrm>
              <a:off x="10649642" y="5939223"/>
              <a:ext cx="870482" cy="284039"/>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rPr>
                <a:t>Ympäristö-valvonta-</a:t>
              </a:r>
              <a:endParaRPr lang="fi-FI" kern="0">
                <a:solidFill>
                  <a:prstClr val="white"/>
                </a:solidFill>
                <a:latin typeface="Arial" panose="020B0604020202020204"/>
              </a:endParaRPr>
            </a:p>
            <a:p>
              <a:pPr algn="ctr">
                <a:defRPr/>
              </a:pPr>
              <a:r>
                <a:rPr lang="fi-FI" sz="525" i="1" kern="0">
                  <a:solidFill>
                    <a:prstClr val="black"/>
                  </a:solidFill>
                  <a:latin typeface="Arial" panose="020B0604020202020204"/>
                </a:rPr>
                <a:t>rekisteri</a:t>
              </a:r>
              <a:endParaRPr lang="fi-FI" kern="0">
                <a:solidFill>
                  <a:prstClr val="white"/>
                </a:solidFill>
                <a:latin typeface="Arial" panose="020B0604020202020204"/>
              </a:endParaRPr>
            </a:p>
          </p:txBody>
        </p:sp>
      </p:grpSp>
      <p:grpSp>
        <p:nvGrpSpPr>
          <p:cNvPr id="226" name="Group 225">
            <a:extLst>
              <a:ext uri="{FF2B5EF4-FFF2-40B4-BE49-F238E27FC236}">
                <a16:creationId xmlns:a16="http://schemas.microsoft.com/office/drawing/2014/main" id="{77C2A162-44DF-4249-AACD-E327BD2F83E9}"/>
              </a:ext>
            </a:extLst>
          </p:cNvPr>
          <p:cNvGrpSpPr/>
          <p:nvPr/>
        </p:nvGrpSpPr>
        <p:grpSpPr>
          <a:xfrm>
            <a:off x="5666644" y="3695000"/>
            <a:ext cx="596294" cy="602063"/>
            <a:chOff x="7660710" y="5180182"/>
            <a:chExt cx="795059" cy="802751"/>
          </a:xfrm>
        </p:grpSpPr>
        <p:pic>
          <p:nvPicPr>
            <p:cNvPr id="227" name="Graphic 226" descr="Database with solid fill">
              <a:extLst>
                <a:ext uri="{FF2B5EF4-FFF2-40B4-BE49-F238E27FC236}">
                  <a16:creationId xmlns:a16="http://schemas.microsoft.com/office/drawing/2014/main" id="{75ADA77F-D028-4F3D-98DB-9E8F59BECA9D}"/>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815795" y="5180182"/>
              <a:ext cx="469232" cy="469232"/>
            </a:xfrm>
            <a:prstGeom prst="rect">
              <a:avLst/>
            </a:prstGeom>
          </p:spPr>
        </p:pic>
        <p:sp>
          <p:nvSpPr>
            <p:cNvPr id="228" name="Rectangle 227">
              <a:extLst>
                <a:ext uri="{FF2B5EF4-FFF2-40B4-BE49-F238E27FC236}">
                  <a16:creationId xmlns:a16="http://schemas.microsoft.com/office/drawing/2014/main" id="{19539527-9DD1-437F-A770-C2452A4FA7E0}"/>
                </a:ext>
              </a:extLst>
            </p:cNvPr>
            <p:cNvSpPr/>
            <p:nvPr/>
          </p:nvSpPr>
          <p:spPr>
            <a:xfrm>
              <a:off x="7660710" y="5603644"/>
              <a:ext cx="795059" cy="379289"/>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rPr>
                <a:t>Kiinteistöjen kauppahinta-rekisteri</a:t>
              </a:r>
            </a:p>
          </p:txBody>
        </p:sp>
      </p:grpSp>
      <p:grpSp>
        <p:nvGrpSpPr>
          <p:cNvPr id="229" name="Group 228">
            <a:extLst>
              <a:ext uri="{FF2B5EF4-FFF2-40B4-BE49-F238E27FC236}">
                <a16:creationId xmlns:a16="http://schemas.microsoft.com/office/drawing/2014/main" id="{BF61BA1C-ACD4-4D7A-AFCA-085279ABE71C}"/>
              </a:ext>
            </a:extLst>
          </p:cNvPr>
          <p:cNvGrpSpPr/>
          <p:nvPr/>
        </p:nvGrpSpPr>
        <p:grpSpPr>
          <a:xfrm>
            <a:off x="5699133" y="4275030"/>
            <a:ext cx="599696" cy="494535"/>
            <a:chOff x="7033015" y="5180182"/>
            <a:chExt cx="799594" cy="659380"/>
          </a:xfrm>
        </p:grpSpPr>
        <p:pic>
          <p:nvPicPr>
            <p:cNvPr id="230" name="Graphic 229" descr="Database with solid fill">
              <a:extLst>
                <a:ext uri="{FF2B5EF4-FFF2-40B4-BE49-F238E27FC236}">
                  <a16:creationId xmlns:a16="http://schemas.microsoft.com/office/drawing/2014/main" id="{A8C76D8B-9577-4E66-92D0-DB614AF4DFC4}"/>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168830" y="5180182"/>
              <a:ext cx="469232" cy="469232"/>
            </a:xfrm>
            <a:prstGeom prst="rect">
              <a:avLst/>
            </a:prstGeom>
          </p:spPr>
        </p:pic>
        <p:sp>
          <p:nvSpPr>
            <p:cNvPr id="231" name="Rectangle 230">
              <a:extLst>
                <a:ext uri="{FF2B5EF4-FFF2-40B4-BE49-F238E27FC236}">
                  <a16:creationId xmlns:a16="http://schemas.microsoft.com/office/drawing/2014/main" id="{8764DD28-B749-4401-843C-3E47C517BAC1}"/>
                </a:ext>
              </a:extLst>
            </p:cNvPr>
            <p:cNvSpPr/>
            <p:nvPr/>
          </p:nvSpPr>
          <p:spPr>
            <a:xfrm>
              <a:off x="7033015" y="5628094"/>
              <a:ext cx="799594" cy="211468"/>
            </a:xfrm>
            <a:prstGeom prst="rect">
              <a:avLst/>
            </a:prstGeom>
            <a:noFill/>
            <a:ln w="12700" cap="flat" cmpd="sng" algn="ctr">
              <a:noFill/>
              <a:prstDash val="solid"/>
              <a:miter lim="800000"/>
            </a:ln>
            <a:effectLst/>
          </p:spPr>
          <p:txBody>
            <a:bodyPr rtlCol="0" anchor="ctr"/>
            <a:lstStyle/>
            <a:p>
              <a:pPr algn="ctr">
                <a:defRPr/>
              </a:pPr>
              <a:r>
                <a:rPr lang="fi-FI" sz="525" i="1" kern="0">
                  <a:solidFill>
                    <a:prstClr val="black"/>
                  </a:solidFill>
                  <a:latin typeface="Arial" panose="020B0604020202020204"/>
                </a:rPr>
                <a:t>Maaomaisuus-rekisteri</a:t>
              </a:r>
            </a:p>
          </p:txBody>
        </p:sp>
      </p:grpSp>
      <p:grpSp>
        <p:nvGrpSpPr>
          <p:cNvPr id="232" name="Ryhmä 151">
            <a:extLst>
              <a:ext uri="{FF2B5EF4-FFF2-40B4-BE49-F238E27FC236}">
                <a16:creationId xmlns:a16="http://schemas.microsoft.com/office/drawing/2014/main" id="{E627C4F1-3165-45D6-92BE-01EB87EFF4EC}"/>
              </a:ext>
            </a:extLst>
          </p:cNvPr>
          <p:cNvGrpSpPr/>
          <p:nvPr/>
        </p:nvGrpSpPr>
        <p:grpSpPr>
          <a:xfrm>
            <a:off x="170697" y="3277872"/>
            <a:ext cx="682812" cy="672920"/>
            <a:chOff x="1957207" y="2008600"/>
            <a:chExt cx="910416" cy="897226"/>
          </a:xfrm>
        </p:grpSpPr>
        <p:pic>
          <p:nvPicPr>
            <p:cNvPr id="233" name="Graphic 232" descr="Database with solid fill">
              <a:extLst>
                <a:ext uri="{FF2B5EF4-FFF2-40B4-BE49-F238E27FC236}">
                  <a16:creationId xmlns:a16="http://schemas.microsoft.com/office/drawing/2014/main" id="{2DF0A01F-6D7B-4FA5-A579-AF1B40337EC4}"/>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178521" y="2008600"/>
              <a:ext cx="469232" cy="469232"/>
            </a:xfrm>
            <a:prstGeom prst="rect">
              <a:avLst/>
            </a:prstGeom>
          </p:spPr>
        </p:pic>
        <p:sp>
          <p:nvSpPr>
            <p:cNvPr id="234" name="Rectangle 233">
              <a:extLst>
                <a:ext uri="{FF2B5EF4-FFF2-40B4-BE49-F238E27FC236}">
                  <a16:creationId xmlns:a16="http://schemas.microsoft.com/office/drawing/2014/main" id="{0E38F742-3C8B-430A-B807-AE11507F26D9}"/>
                </a:ext>
              </a:extLst>
            </p:cNvPr>
            <p:cNvSpPr/>
            <p:nvPr/>
          </p:nvSpPr>
          <p:spPr>
            <a:xfrm>
              <a:off x="1957207" y="2489631"/>
              <a:ext cx="910416" cy="416195"/>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rPr>
                <a:t>Kansallinen maastotietokanta (MML)</a:t>
              </a:r>
            </a:p>
          </p:txBody>
        </p:sp>
      </p:grpSp>
      <p:sp>
        <p:nvSpPr>
          <p:cNvPr id="235" name="Rectangle 234">
            <a:extLst>
              <a:ext uri="{FF2B5EF4-FFF2-40B4-BE49-F238E27FC236}">
                <a16:creationId xmlns:a16="http://schemas.microsoft.com/office/drawing/2014/main" id="{D0AA1930-21A0-4EA2-85F3-E8701B0098BD}"/>
              </a:ext>
            </a:extLst>
          </p:cNvPr>
          <p:cNvSpPr/>
          <p:nvPr/>
        </p:nvSpPr>
        <p:spPr>
          <a:xfrm>
            <a:off x="262279" y="1338485"/>
            <a:ext cx="1079552" cy="195886"/>
          </a:xfrm>
          <a:prstGeom prst="rect">
            <a:avLst/>
          </a:prstGeom>
          <a:noFill/>
          <a:ln w="12700" cap="flat" cmpd="sng" algn="ctr">
            <a:noFill/>
            <a:prstDash val="solid"/>
            <a:miter lim="800000"/>
          </a:ln>
          <a:effectLst/>
        </p:spPr>
        <p:txBody>
          <a:bodyPr lIns="68580" tIns="34290" rIns="68580" bIns="34290" rtlCol="0" anchor="ctr"/>
          <a:lstStyle/>
          <a:p>
            <a:pPr>
              <a:defRPr/>
            </a:pPr>
            <a:r>
              <a:rPr lang="fi-FI" sz="525" b="1" i="1" kern="0">
                <a:solidFill>
                  <a:prstClr val="black"/>
                </a:solidFill>
                <a:latin typeface="Arial" panose="020B0604020202020204"/>
              </a:rPr>
              <a:t>Väestötietojärjestelmä (DVV)</a:t>
            </a:r>
            <a:endParaRPr lang="fi-FI" b="1" kern="0">
              <a:solidFill>
                <a:prstClr val="black"/>
              </a:solidFill>
              <a:latin typeface="Arial" panose="020B0604020202020204"/>
            </a:endParaRPr>
          </a:p>
        </p:txBody>
      </p:sp>
      <p:grpSp>
        <p:nvGrpSpPr>
          <p:cNvPr id="236" name="Ryhmä 155">
            <a:extLst>
              <a:ext uri="{FF2B5EF4-FFF2-40B4-BE49-F238E27FC236}">
                <a16:creationId xmlns:a16="http://schemas.microsoft.com/office/drawing/2014/main" id="{9A1830C7-3159-4C55-9AF3-3BBAE67DFA81}"/>
              </a:ext>
            </a:extLst>
          </p:cNvPr>
          <p:cNvGrpSpPr/>
          <p:nvPr/>
        </p:nvGrpSpPr>
        <p:grpSpPr>
          <a:xfrm>
            <a:off x="227794" y="4060871"/>
            <a:ext cx="655930" cy="699401"/>
            <a:chOff x="1998474" y="4432167"/>
            <a:chExt cx="874573" cy="932534"/>
          </a:xfrm>
        </p:grpSpPr>
        <p:pic>
          <p:nvPicPr>
            <p:cNvPr id="237" name="Graphic 236" descr="Database with solid fill">
              <a:extLst>
                <a:ext uri="{FF2B5EF4-FFF2-40B4-BE49-F238E27FC236}">
                  <a16:creationId xmlns:a16="http://schemas.microsoft.com/office/drawing/2014/main" id="{D826B5DD-E405-42D2-AA24-B472686B424E}"/>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208481" y="4432167"/>
              <a:ext cx="469232" cy="469232"/>
            </a:xfrm>
            <a:prstGeom prst="rect">
              <a:avLst/>
            </a:prstGeom>
          </p:spPr>
        </p:pic>
        <p:sp>
          <p:nvSpPr>
            <p:cNvPr id="238" name="Rectangle 237">
              <a:extLst>
                <a:ext uri="{FF2B5EF4-FFF2-40B4-BE49-F238E27FC236}">
                  <a16:creationId xmlns:a16="http://schemas.microsoft.com/office/drawing/2014/main" id="{66946FF0-D469-4420-BC9C-356B909E8B37}"/>
                </a:ext>
              </a:extLst>
            </p:cNvPr>
            <p:cNvSpPr/>
            <p:nvPr/>
          </p:nvSpPr>
          <p:spPr>
            <a:xfrm>
              <a:off x="1998474" y="4909550"/>
              <a:ext cx="874573" cy="455151"/>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rPr>
                <a:t>Osoitetieto-järjestelmä (MML)</a:t>
              </a:r>
            </a:p>
          </p:txBody>
        </p:sp>
      </p:grpSp>
      <p:grpSp>
        <p:nvGrpSpPr>
          <p:cNvPr id="239" name="Ryhmä 157">
            <a:extLst>
              <a:ext uri="{FF2B5EF4-FFF2-40B4-BE49-F238E27FC236}">
                <a16:creationId xmlns:a16="http://schemas.microsoft.com/office/drawing/2014/main" id="{65F77340-F4A0-429E-A222-B245784274C1}"/>
              </a:ext>
            </a:extLst>
          </p:cNvPr>
          <p:cNvGrpSpPr/>
          <p:nvPr/>
        </p:nvGrpSpPr>
        <p:grpSpPr>
          <a:xfrm>
            <a:off x="1428041" y="4063683"/>
            <a:ext cx="878014" cy="742157"/>
            <a:chOff x="1860645" y="6024660"/>
            <a:chExt cx="1170685" cy="989543"/>
          </a:xfrm>
        </p:grpSpPr>
        <p:pic>
          <p:nvPicPr>
            <p:cNvPr id="240" name="Graphic 239" descr="Database with solid fill">
              <a:extLst>
                <a:ext uri="{FF2B5EF4-FFF2-40B4-BE49-F238E27FC236}">
                  <a16:creationId xmlns:a16="http://schemas.microsoft.com/office/drawing/2014/main" id="{AA893C6D-FC12-4817-A262-1898CDE57920}"/>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210270" y="6024660"/>
              <a:ext cx="469232" cy="469232"/>
            </a:xfrm>
            <a:prstGeom prst="rect">
              <a:avLst/>
            </a:prstGeom>
          </p:spPr>
        </p:pic>
        <p:sp>
          <p:nvSpPr>
            <p:cNvPr id="241" name="Rectangle 240">
              <a:extLst>
                <a:ext uri="{FF2B5EF4-FFF2-40B4-BE49-F238E27FC236}">
                  <a16:creationId xmlns:a16="http://schemas.microsoft.com/office/drawing/2014/main" id="{152540EB-4F89-4E44-AF69-5C72E07CCFC7}"/>
                </a:ext>
              </a:extLst>
            </p:cNvPr>
            <p:cNvSpPr/>
            <p:nvPr/>
          </p:nvSpPr>
          <p:spPr>
            <a:xfrm>
              <a:off x="1860645" y="6573637"/>
              <a:ext cx="1170685" cy="440566"/>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rPr>
                <a:t>Rakennetun</a:t>
              </a:r>
              <a:endParaRPr lang="fi-FI" kern="0">
                <a:solidFill>
                  <a:prstClr val="black"/>
                </a:solidFill>
                <a:latin typeface="Arial" panose="020B0604020202020204"/>
              </a:endParaRPr>
            </a:p>
            <a:p>
              <a:pPr algn="ctr">
                <a:defRPr/>
              </a:pPr>
              <a:r>
                <a:rPr lang="fi-FI" sz="525" i="1" kern="0">
                  <a:solidFill>
                    <a:prstClr val="black"/>
                  </a:solidFill>
                  <a:latin typeface="Arial" panose="020B0604020202020204"/>
                </a:rPr>
                <a:t>ympäristön tietojärjestelmä</a:t>
              </a:r>
              <a:endParaRPr lang="fi-FI" kern="0">
                <a:solidFill>
                  <a:prstClr val="black"/>
                </a:solidFill>
                <a:latin typeface="Arial" panose="020B0604020202020204"/>
              </a:endParaRPr>
            </a:p>
            <a:p>
              <a:pPr algn="ctr">
                <a:defRPr/>
              </a:pPr>
              <a:r>
                <a:rPr lang="fi-FI" sz="525" i="1" kern="0">
                  <a:solidFill>
                    <a:prstClr val="black"/>
                  </a:solidFill>
                  <a:latin typeface="Arial" panose="020B0604020202020204"/>
                </a:rPr>
                <a:t>(SYKE)</a:t>
              </a:r>
              <a:endParaRPr lang="fi-FI" kern="0">
                <a:solidFill>
                  <a:prstClr val="black"/>
                </a:solidFill>
                <a:latin typeface="Arial" panose="020B0604020202020204"/>
                <a:cs typeface="Arial"/>
              </a:endParaRPr>
            </a:p>
          </p:txBody>
        </p:sp>
      </p:grpSp>
      <p:grpSp>
        <p:nvGrpSpPr>
          <p:cNvPr id="242" name="Ryhmä 134">
            <a:extLst>
              <a:ext uri="{FF2B5EF4-FFF2-40B4-BE49-F238E27FC236}">
                <a16:creationId xmlns:a16="http://schemas.microsoft.com/office/drawing/2014/main" id="{C1271F7B-7159-45EA-AA5E-1321EE11AD32}"/>
              </a:ext>
            </a:extLst>
          </p:cNvPr>
          <p:cNvGrpSpPr/>
          <p:nvPr/>
        </p:nvGrpSpPr>
        <p:grpSpPr>
          <a:xfrm>
            <a:off x="6296619" y="2685015"/>
            <a:ext cx="659665" cy="506905"/>
            <a:chOff x="8376985" y="3738201"/>
            <a:chExt cx="879553" cy="675873"/>
          </a:xfrm>
        </p:grpSpPr>
        <p:pic>
          <p:nvPicPr>
            <p:cNvPr id="243" name="Graphic 27" descr="Database with solid fill">
              <a:extLst>
                <a:ext uri="{FF2B5EF4-FFF2-40B4-BE49-F238E27FC236}">
                  <a16:creationId xmlns:a16="http://schemas.microsoft.com/office/drawing/2014/main" id="{8AFB6CB2-6407-48C3-89E7-321396D2B55C}"/>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582454" y="3738201"/>
              <a:ext cx="469232" cy="469232"/>
            </a:xfrm>
            <a:prstGeom prst="rect">
              <a:avLst/>
            </a:prstGeom>
          </p:spPr>
        </p:pic>
        <p:sp>
          <p:nvSpPr>
            <p:cNvPr id="244" name="Rectangle 28">
              <a:extLst>
                <a:ext uri="{FF2B5EF4-FFF2-40B4-BE49-F238E27FC236}">
                  <a16:creationId xmlns:a16="http://schemas.microsoft.com/office/drawing/2014/main" id="{FF79F13B-37D7-4235-B86A-ED1707489D50}"/>
                </a:ext>
              </a:extLst>
            </p:cNvPr>
            <p:cNvSpPr/>
            <p:nvPr/>
          </p:nvSpPr>
          <p:spPr>
            <a:xfrm>
              <a:off x="8376985" y="4202606"/>
              <a:ext cx="879553" cy="211468"/>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rPr>
                <a:t>3D-kuntamalli</a:t>
              </a:r>
            </a:p>
          </p:txBody>
        </p:sp>
      </p:grpSp>
      <p:grpSp>
        <p:nvGrpSpPr>
          <p:cNvPr id="245" name="Ryhmä 26">
            <a:extLst>
              <a:ext uri="{FF2B5EF4-FFF2-40B4-BE49-F238E27FC236}">
                <a16:creationId xmlns:a16="http://schemas.microsoft.com/office/drawing/2014/main" id="{BA2FF299-2046-4F1F-81A6-1A61C6ADA042}"/>
              </a:ext>
            </a:extLst>
          </p:cNvPr>
          <p:cNvGrpSpPr/>
          <p:nvPr/>
        </p:nvGrpSpPr>
        <p:grpSpPr>
          <a:xfrm>
            <a:off x="4248692" y="1622524"/>
            <a:ext cx="659665" cy="505088"/>
            <a:chOff x="3440101" y="3885390"/>
            <a:chExt cx="879553" cy="673450"/>
          </a:xfrm>
        </p:grpSpPr>
        <p:pic>
          <p:nvPicPr>
            <p:cNvPr id="246" name="Graphic 31" descr="Database with solid fill">
              <a:extLst>
                <a:ext uri="{FF2B5EF4-FFF2-40B4-BE49-F238E27FC236}">
                  <a16:creationId xmlns:a16="http://schemas.microsoft.com/office/drawing/2014/main" id="{E6FD7740-11AB-439B-91CF-2BEB7AAAEFC3}"/>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663821" y="3885390"/>
              <a:ext cx="469232" cy="469232"/>
            </a:xfrm>
            <a:prstGeom prst="rect">
              <a:avLst/>
            </a:prstGeom>
          </p:spPr>
        </p:pic>
        <p:sp>
          <p:nvSpPr>
            <p:cNvPr id="247" name="Rectangle 32">
              <a:extLst>
                <a:ext uri="{FF2B5EF4-FFF2-40B4-BE49-F238E27FC236}">
                  <a16:creationId xmlns:a16="http://schemas.microsoft.com/office/drawing/2014/main" id="{872B52D1-5DDB-4AEF-8EB2-27BC67A875C6}"/>
                </a:ext>
              </a:extLst>
            </p:cNvPr>
            <p:cNvSpPr/>
            <p:nvPr/>
          </p:nvSpPr>
          <p:spPr>
            <a:xfrm>
              <a:off x="3440101" y="4347372"/>
              <a:ext cx="879553" cy="211468"/>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rPr>
                <a:t>Kiinteistörekisteri</a:t>
              </a:r>
              <a:endParaRPr lang="fi-FI" sz="525" i="1" kern="0">
                <a:solidFill>
                  <a:prstClr val="black"/>
                </a:solidFill>
                <a:latin typeface="Arial" panose="020B0604020202020204"/>
                <a:cs typeface="Arial"/>
              </a:endParaRPr>
            </a:p>
          </p:txBody>
        </p:sp>
      </p:grpSp>
      <p:grpSp>
        <p:nvGrpSpPr>
          <p:cNvPr id="248" name="Group 247">
            <a:extLst>
              <a:ext uri="{FF2B5EF4-FFF2-40B4-BE49-F238E27FC236}">
                <a16:creationId xmlns:a16="http://schemas.microsoft.com/office/drawing/2014/main" id="{B155600F-D2F3-4CE9-8636-427B1C8FA090}"/>
              </a:ext>
            </a:extLst>
          </p:cNvPr>
          <p:cNvGrpSpPr/>
          <p:nvPr/>
        </p:nvGrpSpPr>
        <p:grpSpPr>
          <a:xfrm>
            <a:off x="6200419" y="3695559"/>
            <a:ext cx="599696" cy="590555"/>
            <a:chOff x="8298486" y="5180928"/>
            <a:chExt cx="799594" cy="787406"/>
          </a:xfrm>
        </p:grpSpPr>
        <p:pic>
          <p:nvPicPr>
            <p:cNvPr id="249" name="Graphic 67" descr="Database with solid fill">
              <a:extLst>
                <a:ext uri="{FF2B5EF4-FFF2-40B4-BE49-F238E27FC236}">
                  <a16:creationId xmlns:a16="http://schemas.microsoft.com/office/drawing/2014/main" id="{2C980FC0-05C4-464E-B58A-D2A612CAB2CE}"/>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466138" y="5180928"/>
              <a:ext cx="469232" cy="469232"/>
            </a:xfrm>
            <a:prstGeom prst="rect">
              <a:avLst/>
            </a:prstGeom>
          </p:spPr>
        </p:pic>
        <p:sp>
          <p:nvSpPr>
            <p:cNvPr id="250" name="Rectangle 68">
              <a:extLst>
                <a:ext uri="{FF2B5EF4-FFF2-40B4-BE49-F238E27FC236}">
                  <a16:creationId xmlns:a16="http://schemas.microsoft.com/office/drawing/2014/main" id="{8EB66A9C-920F-4041-A631-6C24DF919F07}"/>
                </a:ext>
              </a:extLst>
            </p:cNvPr>
            <p:cNvSpPr/>
            <p:nvPr/>
          </p:nvSpPr>
          <p:spPr>
            <a:xfrm>
              <a:off x="8298486" y="5652544"/>
              <a:ext cx="799594" cy="315790"/>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rPr>
                <a:t>Maankäyttö-sopimusten geometriatiedot</a:t>
              </a:r>
              <a:endParaRPr lang="fi-FI" sz="525" i="1" kern="0">
                <a:solidFill>
                  <a:prstClr val="black"/>
                </a:solidFill>
                <a:latin typeface="Arial" panose="020B0604020202020204"/>
                <a:cs typeface="Arial"/>
              </a:endParaRPr>
            </a:p>
          </p:txBody>
        </p:sp>
      </p:grpSp>
      <p:grpSp>
        <p:nvGrpSpPr>
          <p:cNvPr id="251" name="Group 250">
            <a:extLst>
              <a:ext uri="{FF2B5EF4-FFF2-40B4-BE49-F238E27FC236}">
                <a16:creationId xmlns:a16="http://schemas.microsoft.com/office/drawing/2014/main" id="{5214D1CD-BEB3-4390-BBC3-7E7EC0E02125}"/>
              </a:ext>
            </a:extLst>
          </p:cNvPr>
          <p:cNvGrpSpPr/>
          <p:nvPr/>
        </p:nvGrpSpPr>
        <p:grpSpPr>
          <a:xfrm>
            <a:off x="7056324" y="1548908"/>
            <a:ext cx="453827" cy="694971"/>
            <a:chOff x="9399886" y="2313040"/>
            <a:chExt cx="605102" cy="926628"/>
          </a:xfrm>
        </p:grpSpPr>
        <p:pic>
          <p:nvPicPr>
            <p:cNvPr id="252" name="Graphic 49" descr="Database with solid fill">
              <a:extLst>
                <a:ext uri="{FF2B5EF4-FFF2-40B4-BE49-F238E27FC236}">
                  <a16:creationId xmlns:a16="http://schemas.microsoft.com/office/drawing/2014/main" id="{1129B0DF-25B0-4B1F-B2BA-5D2B33B0E213}"/>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470735" y="2313040"/>
              <a:ext cx="469232" cy="469232"/>
            </a:xfrm>
            <a:prstGeom prst="rect">
              <a:avLst/>
            </a:prstGeom>
          </p:spPr>
        </p:pic>
        <p:sp>
          <p:nvSpPr>
            <p:cNvPr id="253" name="Rectangle 50">
              <a:extLst>
                <a:ext uri="{FF2B5EF4-FFF2-40B4-BE49-F238E27FC236}">
                  <a16:creationId xmlns:a16="http://schemas.microsoft.com/office/drawing/2014/main" id="{B718B34D-4CE1-444E-95C7-0F96E662CB81}"/>
                </a:ext>
              </a:extLst>
            </p:cNvPr>
            <p:cNvSpPr/>
            <p:nvPr/>
          </p:nvSpPr>
          <p:spPr>
            <a:xfrm>
              <a:off x="9399886" y="2810486"/>
              <a:ext cx="605102" cy="429182"/>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rPr>
                <a:t>Maisema-työ- ja poikkea-</a:t>
              </a:r>
              <a:r>
                <a:rPr lang="fi-FI" sz="525" i="1" kern="0" err="1">
                  <a:solidFill>
                    <a:prstClr val="black"/>
                  </a:solidFill>
                  <a:latin typeface="Arial" panose="020B0604020202020204"/>
                </a:rPr>
                <a:t>misluvat</a:t>
              </a:r>
              <a:endParaRPr lang="fi-FI" sz="525" i="1" kern="0">
                <a:solidFill>
                  <a:prstClr val="black"/>
                </a:solidFill>
                <a:latin typeface="Arial" panose="020B0604020202020204"/>
              </a:endParaRPr>
            </a:p>
          </p:txBody>
        </p:sp>
      </p:grpSp>
      <p:grpSp>
        <p:nvGrpSpPr>
          <p:cNvPr id="254" name="Ryhmä 65">
            <a:extLst>
              <a:ext uri="{FF2B5EF4-FFF2-40B4-BE49-F238E27FC236}">
                <a16:creationId xmlns:a16="http://schemas.microsoft.com/office/drawing/2014/main" id="{A1DB9A69-BC3B-49DE-9D81-252C9E471F93}"/>
              </a:ext>
            </a:extLst>
          </p:cNvPr>
          <p:cNvGrpSpPr/>
          <p:nvPr/>
        </p:nvGrpSpPr>
        <p:grpSpPr>
          <a:xfrm>
            <a:off x="256010" y="1491035"/>
            <a:ext cx="659665" cy="530364"/>
            <a:chOff x="746172" y="1996815"/>
            <a:chExt cx="879553" cy="707152"/>
          </a:xfrm>
        </p:grpSpPr>
        <p:pic>
          <p:nvPicPr>
            <p:cNvPr id="255" name="Graphic 254" descr="Database with solid fill">
              <a:extLst>
                <a:ext uri="{FF2B5EF4-FFF2-40B4-BE49-F238E27FC236}">
                  <a16:creationId xmlns:a16="http://schemas.microsoft.com/office/drawing/2014/main" id="{A0064F7B-CF1A-4A2A-BF76-979692813980}"/>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55212" y="1996815"/>
              <a:ext cx="469232" cy="469232"/>
            </a:xfrm>
            <a:prstGeom prst="rect">
              <a:avLst/>
            </a:prstGeom>
          </p:spPr>
        </p:pic>
        <p:sp>
          <p:nvSpPr>
            <p:cNvPr id="256" name="Rectangle 82">
              <a:extLst>
                <a:ext uri="{FF2B5EF4-FFF2-40B4-BE49-F238E27FC236}">
                  <a16:creationId xmlns:a16="http://schemas.microsoft.com/office/drawing/2014/main" id="{5AF4839F-87A4-46FF-A3AB-E4DDEC46A674}"/>
                </a:ext>
              </a:extLst>
            </p:cNvPr>
            <p:cNvSpPr/>
            <p:nvPr/>
          </p:nvSpPr>
          <p:spPr>
            <a:xfrm>
              <a:off x="746172" y="2492499"/>
              <a:ext cx="879553" cy="211468"/>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rPr>
                <a:t>Rakennus- ja huoneistotiedot</a:t>
              </a:r>
              <a:endParaRPr lang="fi-FI" kern="0">
                <a:solidFill>
                  <a:prstClr val="black"/>
                </a:solidFill>
                <a:latin typeface="Arial" panose="020B0604020202020204"/>
              </a:endParaRPr>
            </a:p>
          </p:txBody>
        </p:sp>
      </p:grpSp>
      <p:grpSp>
        <p:nvGrpSpPr>
          <p:cNvPr id="257" name="Ryhmä 66">
            <a:extLst>
              <a:ext uri="{FF2B5EF4-FFF2-40B4-BE49-F238E27FC236}">
                <a16:creationId xmlns:a16="http://schemas.microsoft.com/office/drawing/2014/main" id="{06E7B747-F913-4DC3-972A-AE51B0097C5D}"/>
              </a:ext>
            </a:extLst>
          </p:cNvPr>
          <p:cNvGrpSpPr/>
          <p:nvPr/>
        </p:nvGrpSpPr>
        <p:grpSpPr>
          <a:xfrm>
            <a:off x="877402" y="1492367"/>
            <a:ext cx="659665" cy="498681"/>
            <a:chOff x="723049" y="2750633"/>
            <a:chExt cx="879553" cy="664908"/>
          </a:xfrm>
        </p:grpSpPr>
        <p:pic>
          <p:nvPicPr>
            <p:cNvPr id="258" name="Graphic 77" descr="Database with solid fill">
              <a:extLst>
                <a:ext uri="{FF2B5EF4-FFF2-40B4-BE49-F238E27FC236}">
                  <a16:creationId xmlns:a16="http://schemas.microsoft.com/office/drawing/2014/main" id="{BCA863CF-E502-4DBD-8D76-EA8D82A79B76}"/>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31200" y="2750633"/>
              <a:ext cx="469232" cy="469232"/>
            </a:xfrm>
            <a:prstGeom prst="rect">
              <a:avLst/>
            </a:prstGeom>
          </p:spPr>
        </p:pic>
        <p:sp>
          <p:nvSpPr>
            <p:cNvPr id="259" name="Rectangle 82">
              <a:extLst>
                <a:ext uri="{FF2B5EF4-FFF2-40B4-BE49-F238E27FC236}">
                  <a16:creationId xmlns:a16="http://schemas.microsoft.com/office/drawing/2014/main" id="{5084247F-C633-408B-B30D-056A038AE20A}"/>
                </a:ext>
              </a:extLst>
            </p:cNvPr>
            <p:cNvSpPr/>
            <p:nvPr/>
          </p:nvSpPr>
          <p:spPr>
            <a:xfrm>
              <a:off x="723049" y="3204073"/>
              <a:ext cx="879553" cy="211468"/>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rPr>
                <a:t>Väestötiedot</a:t>
              </a:r>
              <a:endParaRPr lang="fi-FI" sz="525" i="1" kern="0">
                <a:solidFill>
                  <a:prstClr val="black"/>
                </a:solidFill>
                <a:latin typeface="Arial" panose="020B0604020202020204"/>
                <a:cs typeface="Arial"/>
              </a:endParaRPr>
            </a:p>
          </p:txBody>
        </p:sp>
      </p:grpSp>
      <p:grpSp>
        <p:nvGrpSpPr>
          <p:cNvPr id="260" name="Ryhmä 152">
            <a:extLst>
              <a:ext uri="{FF2B5EF4-FFF2-40B4-BE49-F238E27FC236}">
                <a16:creationId xmlns:a16="http://schemas.microsoft.com/office/drawing/2014/main" id="{1AC1BF94-B93E-4DCA-849B-B6A018BE9652}"/>
              </a:ext>
            </a:extLst>
          </p:cNvPr>
          <p:cNvGrpSpPr/>
          <p:nvPr/>
        </p:nvGrpSpPr>
        <p:grpSpPr>
          <a:xfrm>
            <a:off x="1553399" y="1502229"/>
            <a:ext cx="618844" cy="628231"/>
            <a:chOff x="2022809" y="3605467"/>
            <a:chExt cx="825125" cy="837641"/>
          </a:xfrm>
        </p:grpSpPr>
        <p:pic>
          <p:nvPicPr>
            <p:cNvPr id="261" name="Graphic 81" descr="Database with solid fill">
              <a:extLst>
                <a:ext uri="{FF2B5EF4-FFF2-40B4-BE49-F238E27FC236}">
                  <a16:creationId xmlns:a16="http://schemas.microsoft.com/office/drawing/2014/main" id="{EF3CB881-5CD1-4B3B-8AAE-C88219CB960E}"/>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201512" y="3605467"/>
              <a:ext cx="469232" cy="469232"/>
            </a:xfrm>
            <a:prstGeom prst="rect">
              <a:avLst/>
            </a:prstGeom>
          </p:spPr>
        </p:pic>
        <p:sp>
          <p:nvSpPr>
            <p:cNvPr id="262" name="Rectangle 82">
              <a:extLst>
                <a:ext uri="{FF2B5EF4-FFF2-40B4-BE49-F238E27FC236}">
                  <a16:creationId xmlns:a16="http://schemas.microsoft.com/office/drawing/2014/main" id="{05A0D9EC-A2DA-493E-977F-34F59DCA130E}"/>
                </a:ext>
              </a:extLst>
            </p:cNvPr>
            <p:cNvSpPr/>
            <p:nvPr/>
          </p:nvSpPr>
          <p:spPr>
            <a:xfrm>
              <a:off x="2022809" y="4109174"/>
              <a:ext cx="825125" cy="333934"/>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cs typeface="Arial"/>
                </a:rPr>
                <a:t>Verohallinto</a:t>
              </a:r>
            </a:p>
            <a:p>
              <a:pPr algn="ctr">
                <a:defRPr/>
              </a:pPr>
              <a:r>
                <a:rPr lang="fi-FI" sz="525" i="1" kern="0">
                  <a:solidFill>
                    <a:prstClr val="black"/>
                  </a:solidFill>
                  <a:latin typeface="Arial" panose="020B0604020202020204"/>
                  <a:cs typeface="Arial"/>
                </a:rPr>
                <a:t>(Ilmoitin.fi)</a:t>
              </a:r>
            </a:p>
            <a:p>
              <a:pPr algn="ctr">
                <a:defRPr/>
              </a:pPr>
              <a:endParaRPr lang="fi-FI" sz="525" i="1" kern="0">
                <a:solidFill>
                  <a:prstClr val="black"/>
                </a:solidFill>
                <a:latin typeface="Arial" panose="020B0604020202020204"/>
                <a:cs typeface="Arial"/>
              </a:endParaRPr>
            </a:p>
          </p:txBody>
        </p:sp>
      </p:grpSp>
      <p:grpSp>
        <p:nvGrpSpPr>
          <p:cNvPr id="263" name="Ryhmä 156">
            <a:extLst>
              <a:ext uri="{FF2B5EF4-FFF2-40B4-BE49-F238E27FC236}">
                <a16:creationId xmlns:a16="http://schemas.microsoft.com/office/drawing/2014/main" id="{6905729B-1160-485A-87B4-111303E6A88E}"/>
              </a:ext>
            </a:extLst>
          </p:cNvPr>
          <p:cNvGrpSpPr/>
          <p:nvPr/>
        </p:nvGrpSpPr>
        <p:grpSpPr>
          <a:xfrm>
            <a:off x="835248" y="4062271"/>
            <a:ext cx="717494" cy="717878"/>
            <a:chOff x="1951784" y="5225916"/>
            <a:chExt cx="956659" cy="957170"/>
          </a:xfrm>
        </p:grpSpPr>
        <p:pic>
          <p:nvPicPr>
            <p:cNvPr id="264" name="Graphic 79" descr="Database with solid fill">
              <a:extLst>
                <a:ext uri="{FF2B5EF4-FFF2-40B4-BE49-F238E27FC236}">
                  <a16:creationId xmlns:a16="http://schemas.microsoft.com/office/drawing/2014/main" id="{CF8D2F2B-0894-4677-8987-085C691585F5}"/>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203945" y="5225916"/>
              <a:ext cx="469232" cy="469232"/>
            </a:xfrm>
            <a:prstGeom prst="rect">
              <a:avLst/>
            </a:prstGeom>
          </p:spPr>
        </p:pic>
        <p:sp>
          <p:nvSpPr>
            <p:cNvPr id="265" name="Rectangle 80">
              <a:extLst>
                <a:ext uri="{FF2B5EF4-FFF2-40B4-BE49-F238E27FC236}">
                  <a16:creationId xmlns:a16="http://schemas.microsoft.com/office/drawing/2014/main" id="{7318992A-53B6-4267-A5C4-5F3A61F36DB2}"/>
                </a:ext>
              </a:extLst>
            </p:cNvPr>
            <p:cNvSpPr/>
            <p:nvPr/>
          </p:nvSpPr>
          <p:spPr>
            <a:xfrm>
              <a:off x="1951784" y="5693339"/>
              <a:ext cx="956659" cy="489747"/>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rPr>
                <a:t>Sijaintitieto-</a:t>
              </a:r>
            </a:p>
            <a:p>
              <a:pPr algn="ctr">
                <a:defRPr/>
              </a:pPr>
              <a:r>
                <a:rPr lang="fi-FI" sz="525" i="1" kern="0">
                  <a:solidFill>
                    <a:prstClr val="black"/>
                  </a:solidFill>
                  <a:latin typeface="Arial" panose="020B0604020202020204"/>
                </a:rPr>
                <a:t>palvelu</a:t>
              </a:r>
              <a:endParaRPr lang="fi-FI" sz="525" i="1" kern="0">
                <a:solidFill>
                  <a:prstClr val="black"/>
                </a:solidFill>
                <a:latin typeface="Arial" panose="020B0604020202020204"/>
                <a:cs typeface="Arial"/>
              </a:endParaRPr>
            </a:p>
            <a:p>
              <a:pPr algn="ctr">
                <a:defRPr/>
              </a:pPr>
              <a:r>
                <a:rPr lang="fi-FI" sz="525" i="1" kern="0">
                  <a:solidFill>
                    <a:prstClr val="black"/>
                  </a:solidFill>
                  <a:latin typeface="Arial" panose="020B0604020202020204"/>
                </a:rPr>
                <a:t>(Traficom)</a:t>
              </a:r>
              <a:endParaRPr lang="fi-FI" sz="525" i="1" kern="0">
                <a:solidFill>
                  <a:prstClr val="black"/>
                </a:solidFill>
                <a:latin typeface="Arial" panose="020B0604020202020204"/>
                <a:cs typeface="Arial"/>
              </a:endParaRPr>
            </a:p>
          </p:txBody>
        </p:sp>
      </p:grpSp>
      <p:grpSp>
        <p:nvGrpSpPr>
          <p:cNvPr id="266" name="Ryhmä 154">
            <a:extLst>
              <a:ext uri="{FF2B5EF4-FFF2-40B4-BE49-F238E27FC236}">
                <a16:creationId xmlns:a16="http://schemas.microsoft.com/office/drawing/2014/main" id="{E63D1EEA-EE52-47E8-B82F-7FB7FC499A47}"/>
              </a:ext>
            </a:extLst>
          </p:cNvPr>
          <p:cNvGrpSpPr/>
          <p:nvPr/>
        </p:nvGrpSpPr>
        <p:grpSpPr>
          <a:xfrm>
            <a:off x="1198172" y="3277193"/>
            <a:ext cx="667135" cy="651243"/>
            <a:chOff x="-139180" y="5742989"/>
            <a:chExt cx="889513" cy="868324"/>
          </a:xfrm>
        </p:grpSpPr>
        <p:pic>
          <p:nvPicPr>
            <p:cNvPr id="267" name="Graphic 79" descr="Database with solid fill">
              <a:extLst>
                <a:ext uri="{FF2B5EF4-FFF2-40B4-BE49-F238E27FC236}">
                  <a16:creationId xmlns:a16="http://schemas.microsoft.com/office/drawing/2014/main" id="{8CCD6381-50E6-4DC4-A99D-84A8AC0B3518}"/>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3089" y="5742989"/>
              <a:ext cx="469232" cy="469232"/>
            </a:xfrm>
            <a:prstGeom prst="rect">
              <a:avLst/>
            </a:prstGeom>
          </p:spPr>
        </p:pic>
        <p:sp>
          <p:nvSpPr>
            <p:cNvPr id="268" name="Rectangle 80">
              <a:extLst>
                <a:ext uri="{FF2B5EF4-FFF2-40B4-BE49-F238E27FC236}">
                  <a16:creationId xmlns:a16="http://schemas.microsoft.com/office/drawing/2014/main" id="{95C0BE4B-5AA6-42C9-9DF4-3696E2D021D6}"/>
                </a:ext>
              </a:extLst>
            </p:cNvPr>
            <p:cNvSpPr/>
            <p:nvPr/>
          </p:nvSpPr>
          <p:spPr>
            <a:xfrm>
              <a:off x="-139180" y="6250789"/>
              <a:ext cx="889513" cy="360524"/>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rPr>
                <a:t>Seudullinen perusrekisteri</a:t>
              </a:r>
              <a:endParaRPr lang="fi-FI" sz="525" i="1" kern="0">
                <a:solidFill>
                  <a:prstClr val="black"/>
                </a:solidFill>
                <a:latin typeface="Arial" panose="020B0604020202020204"/>
                <a:cs typeface="Arial"/>
              </a:endParaRPr>
            </a:p>
            <a:p>
              <a:pPr algn="ctr">
                <a:defRPr/>
              </a:pPr>
              <a:r>
                <a:rPr lang="fi-FI" sz="525" i="1" kern="0">
                  <a:solidFill>
                    <a:prstClr val="black"/>
                  </a:solidFill>
                  <a:latin typeface="Arial" panose="020B0604020202020204"/>
                </a:rPr>
                <a:t>(HSY)</a:t>
              </a:r>
              <a:endParaRPr lang="fi-FI" sz="525" i="1" kern="0">
                <a:solidFill>
                  <a:prstClr val="black"/>
                </a:solidFill>
                <a:latin typeface="Arial" panose="020B0604020202020204"/>
                <a:cs typeface="Arial"/>
              </a:endParaRPr>
            </a:p>
          </p:txBody>
        </p:sp>
      </p:grpSp>
      <p:grpSp>
        <p:nvGrpSpPr>
          <p:cNvPr id="269" name="Ryhmä 153">
            <a:extLst>
              <a:ext uri="{FF2B5EF4-FFF2-40B4-BE49-F238E27FC236}">
                <a16:creationId xmlns:a16="http://schemas.microsoft.com/office/drawing/2014/main" id="{F0742F98-21AA-4C5F-BD06-09AD9F70BF62}"/>
              </a:ext>
            </a:extLst>
          </p:cNvPr>
          <p:cNvGrpSpPr/>
          <p:nvPr/>
        </p:nvGrpSpPr>
        <p:grpSpPr>
          <a:xfrm>
            <a:off x="1677089" y="3275926"/>
            <a:ext cx="659665" cy="716477"/>
            <a:chOff x="-292506" y="4541024"/>
            <a:chExt cx="879553" cy="955303"/>
          </a:xfrm>
        </p:grpSpPr>
        <p:pic>
          <p:nvPicPr>
            <p:cNvPr id="270" name="Graphic 79" descr="Database with solid fill">
              <a:extLst>
                <a:ext uri="{FF2B5EF4-FFF2-40B4-BE49-F238E27FC236}">
                  <a16:creationId xmlns:a16="http://schemas.microsoft.com/office/drawing/2014/main" id="{363E2E67-B556-4293-8EC7-E280E8CCB8ED}"/>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6590" y="4541024"/>
              <a:ext cx="469232" cy="469232"/>
            </a:xfrm>
            <a:prstGeom prst="rect">
              <a:avLst/>
            </a:prstGeom>
          </p:spPr>
        </p:pic>
        <p:sp>
          <p:nvSpPr>
            <p:cNvPr id="271" name="Rectangle 80">
              <a:extLst>
                <a:ext uri="{FF2B5EF4-FFF2-40B4-BE49-F238E27FC236}">
                  <a16:creationId xmlns:a16="http://schemas.microsoft.com/office/drawing/2014/main" id="{F7699B84-589A-422E-A8AC-55AC9A8A43C8}"/>
                </a:ext>
              </a:extLst>
            </p:cNvPr>
            <p:cNvSpPr/>
            <p:nvPr/>
          </p:nvSpPr>
          <p:spPr>
            <a:xfrm>
              <a:off x="-292506" y="5081019"/>
              <a:ext cx="879553" cy="415308"/>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rPr>
                <a:t>Vesi- ja viemärihuolto-tietojärjestelmä</a:t>
              </a:r>
            </a:p>
            <a:p>
              <a:pPr algn="ctr">
                <a:defRPr/>
              </a:pPr>
              <a:r>
                <a:rPr lang="fi-FI" sz="525" i="1" kern="0">
                  <a:solidFill>
                    <a:prstClr val="black"/>
                  </a:solidFill>
                  <a:latin typeface="Arial" panose="020B0604020202020204"/>
                </a:rPr>
                <a:t>(HSY)</a:t>
              </a:r>
              <a:endParaRPr lang="fi-FI" sz="525" i="1" kern="0">
                <a:solidFill>
                  <a:prstClr val="black"/>
                </a:solidFill>
                <a:latin typeface="Arial" panose="020B0604020202020204"/>
                <a:cs typeface="Arial"/>
              </a:endParaRPr>
            </a:p>
          </p:txBody>
        </p:sp>
      </p:grpSp>
      <p:grpSp>
        <p:nvGrpSpPr>
          <p:cNvPr id="272" name="Ryhmä 85">
            <a:extLst>
              <a:ext uri="{FF2B5EF4-FFF2-40B4-BE49-F238E27FC236}">
                <a16:creationId xmlns:a16="http://schemas.microsoft.com/office/drawing/2014/main" id="{92A1E8D2-F04E-4CDC-9767-9C5C7EF545DA}"/>
              </a:ext>
            </a:extLst>
          </p:cNvPr>
          <p:cNvGrpSpPr/>
          <p:nvPr/>
        </p:nvGrpSpPr>
        <p:grpSpPr>
          <a:xfrm>
            <a:off x="2536178" y="1290024"/>
            <a:ext cx="646059" cy="600379"/>
            <a:chOff x="4174867" y="1751437"/>
            <a:chExt cx="861412" cy="800505"/>
          </a:xfrm>
        </p:grpSpPr>
        <p:pic>
          <p:nvPicPr>
            <p:cNvPr id="273" name="Graphic 27" descr="Database with solid fill">
              <a:extLst>
                <a:ext uri="{FF2B5EF4-FFF2-40B4-BE49-F238E27FC236}">
                  <a16:creationId xmlns:a16="http://schemas.microsoft.com/office/drawing/2014/main" id="{0E06CC9B-D386-4CF1-B882-98BAA1592706}"/>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353057" y="1751437"/>
              <a:ext cx="469232" cy="469232"/>
            </a:xfrm>
            <a:prstGeom prst="rect">
              <a:avLst/>
            </a:prstGeom>
          </p:spPr>
        </p:pic>
        <p:sp>
          <p:nvSpPr>
            <p:cNvPr id="274" name="Rectangle 28">
              <a:extLst>
                <a:ext uri="{FF2B5EF4-FFF2-40B4-BE49-F238E27FC236}">
                  <a16:creationId xmlns:a16="http://schemas.microsoft.com/office/drawing/2014/main" id="{732BCF06-8331-4172-ABF2-B4A0E01D532F}"/>
                </a:ext>
              </a:extLst>
            </p:cNvPr>
            <p:cNvSpPr/>
            <p:nvPr/>
          </p:nvSpPr>
          <p:spPr>
            <a:xfrm>
              <a:off x="4174867" y="2231616"/>
              <a:ext cx="861412" cy="320326"/>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rPr>
                <a:t>Pohjatutkimus-rekisteri</a:t>
              </a:r>
              <a:endParaRPr lang="fi-FI" kern="0">
                <a:solidFill>
                  <a:prstClr val="black"/>
                </a:solidFill>
                <a:latin typeface="Arial" panose="020B0604020202020204"/>
              </a:endParaRPr>
            </a:p>
          </p:txBody>
        </p:sp>
      </p:grpSp>
      <p:sp>
        <p:nvSpPr>
          <p:cNvPr id="275" name="Rectangle 18">
            <a:extLst>
              <a:ext uri="{FF2B5EF4-FFF2-40B4-BE49-F238E27FC236}">
                <a16:creationId xmlns:a16="http://schemas.microsoft.com/office/drawing/2014/main" id="{28577F57-C3B1-4F07-AA04-D7BC476960A6}"/>
              </a:ext>
            </a:extLst>
          </p:cNvPr>
          <p:cNvSpPr/>
          <p:nvPr/>
        </p:nvSpPr>
        <p:spPr>
          <a:xfrm>
            <a:off x="7679422" y="1371979"/>
            <a:ext cx="1125549" cy="143660"/>
          </a:xfrm>
          <a:prstGeom prst="rect">
            <a:avLst/>
          </a:prstGeom>
          <a:noFill/>
          <a:ln w="12700" cap="flat" cmpd="sng" algn="ctr">
            <a:noFill/>
            <a:prstDash val="solid"/>
            <a:miter lim="800000"/>
          </a:ln>
          <a:effectLst/>
        </p:spPr>
        <p:txBody>
          <a:bodyPr lIns="68580" tIns="34290" rIns="68580" bIns="34290" rtlCol="0" anchor="ctr"/>
          <a:lstStyle/>
          <a:p>
            <a:pPr>
              <a:defRPr/>
            </a:pPr>
            <a:r>
              <a:rPr lang="fi-FI" sz="600" i="1" kern="0">
                <a:solidFill>
                  <a:prstClr val="black"/>
                </a:solidFill>
                <a:latin typeface="Arial" panose="020B0604020202020204"/>
              </a:rPr>
              <a:t>Yleisten alueiden luvitus</a:t>
            </a:r>
            <a:endParaRPr lang="fi-FI" kern="0">
              <a:solidFill>
                <a:prstClr val="black"/>
              </a:solidFill>
              <a:latin typeface="Arial" panose="020B0604020202020204"/>
            </a:endParaRPr>
          </a:p>
        </p:txBody>
      </p:sp>
      <p:grpSp>
        <p:nvGrpSpPr>
          <p:cNvPr id="276" name="Ryhmä 41">
            <a:extLst>
              <a:ext uri="{FF2B5EF4-FFF2-40B4-BE49-F238E27FC236}">
                <a16:creationId xmlns:a16="http://schemas.microsoft.com/office/drawing/2014/main" id="{CBEE17A5-69A9-4E9E-923F-DD72F50F9D72}"/>
              </a:ext>
            </a:extLst>
          </p:cNvPr>
          <p:cNvGrpSpPr/>
          <p:nvPr/>
        </p:nvGrpSpPr>
        <p:grpSpPr>
          <a:xfrm>
            <a:off x="3206796" y="2659959"/>
            <a:ext cx="646059" cy="581745"/>
            <a:chOff x="4909653" y="1721854"/>
            <a:chExt cx="861412" cy="775660"/>
          </a:xfrm>
        </p:grpSpPr>
        <p:pic>
          <p:nvPicPr>
            <p:cNvPr id="277" name="Graphic 27" descr="Database with solid fill">
              <a:extLst>
                <a:ext uri="{FF2B5EF4-FFF2-40B4-BE49-F238E27FC236}">
                  <a16:creationId xmlns:a16="http://schemas.microsoft.com/office/drawing/2014/main" id="{C08B0FA9-2CA9-4CE3-9A46-18261E8BC4CB}"/>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110589" y="1721854"/>
              <a:ext cx="469232" cy="469232"/>
            </a:xfrm>
            <a:prstGeom prst="rect">
              <a:avLst/>
            </a:prstGeom>
          </p:spPr>
        </p:pic>
        <p:sp>
          <p:nvSpPr>
            <p:cNvPr id="278" name="Rectangle 28">
              <a:extLst>
                <a:ext uri="{FF2B5EF4-FFF2-40B4-BE49-F238E27FC236}">
                  <a16:creationId xmlns:a16="http://schemas.microsoft.com/office/drawing/2014/main" id="{735F2B99-A18B-49C8-98DC-8B7A9D3BB2E1}"/>
                </a:ext>
              </a:extLst>
            </p:cNvPr>
            <p:cNvSpPr/>
            <p:nvPr/>
          </p:nvSpPr>
          <p:spPr>
            <a:xfrm>
              <a:off x="4909653" y="2177188"/>
              <a:ext cx="861412" cy="320326"/>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rPr>
                <a:t>Dokumenttien-hallintatiedot</a:t>
              </a:r>
              <a:endParaRPr lang="fi-FI" sz="525" i="1" kern="0">
                <a:solidFill>
                  <a:prstClr val="black"/>
                </a:solidFill>
                <a:latin typeface="Arial" panose="020B0604020202020204"/>
                <a:cs typeface="Arial"/>
              </a:endParaRPr>
            </a:p>
          </p:txBody>
        </p:sp>
      </p:grpSp>
      <p:grpSp>
        <p:nvGrpSpPr>
          <p:cNvPr id="279" name="Ryhmä 81">
            <a:extLst>
              <a:ext uri="{FF2B5EF4-FFF2-40B4-BE49-F238E27FC236}">
                <a16:creationId xmlns:a16="http://schemas.microsoft.com/office/drawing/2014/main" id="{4BDA3EF7-B063-4DA8-925F-CD0B3599E846}"/>
              </a:ext>
            </a:extLst>
          </p:cNvPr>
          <p:cNvGrpSpPr/>
          <p:nvPr/>
        </p:nvGrpSpPr>
        <p:grpSpPr>
          <a:xfrm>
            <a:off x="3206196" y="1976620"/>
            <a:ext cx="646059" cy="590847"/>
            <a:chOff x="3444617" y="1692861"/>
            <a:chExt cx="861412" cy="787796"/>
          </a:xfrm>
        </p:grpSpPr>
        <p:pic>
          <p:nvPicPr>
            <p:cNvPr id="280" name="Graphic 27" descr="Database with solid fill">
              <a:extLst>
                <a:ext uri="{FF2B5EF4-FFF2-40B4-BE49-F238E27FC236}">
                  <a16:creationId xmlns:a16="http://schemas.microsoft.com/office/drawing/2014/main" id="{7BA6A168-FD24-4766-9959-DC5FCAAFD16C}"/>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645553" y="1692861"/>
              <a:ext cx="469232" cy="469232"/>
            </a:xfrm>
            <a:prstGeom prst="rect">
              <a:avLst/>
            </a:prstGeom>
          </p:spPr>
        </p:pic>
        <p:sp>
          <p:nvSpPr>
            <p:cNvPr id="281" name="Rectangle 28">
              <a:extLst>
                <a:ext uri="{FF2B5EF4-FFF2-40B4-BE49-F238E27FC236}">
                  <a16:creationId xmlns:a16="http://schemas.microsoft.com/office/drawing/2014/main" id="{410CBD3C-7FB4-4531-81FE-BA3819D7EB1E}"/>
                </a:ext>
              </a:extLst>
            </p:cNvPr>
            <p:cNvSpPr/>
            <p:nvPr/>
          </p:nvSpPr>
          <p:spPr>
            <a:xfrm>
              <a:off x="3444617" y="2160331"/>
              <a:ext cx="861412" cy="320326"/>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cs typeface="Arial"/>
                </a:rPr>
                <a:t>Taloushallinnan tiedot</a:t>
              </a:r>
            </a:p>
          </p:txBody>
        </p:sp>
      </p:grpSp>
      <p:grpSp>
        <p:nvGrpSpPr>
          <p:cNvPr id="282" name="Ryhmä 40">
            <a:extLst>
              <a:ext uri="{FF2B5EF4-FFF2-40B4-BE49-F238E27FC236}">
                <a16:creationId xmlns:a16="http://schemas.microsoft.com/office/drawing/2014/main" id="{209EA3A5-099F-4195-93AF-E381FF5F7B97}"/>
              </a:ext>
            </a:extLst>
          </p:cNvPr>
          <p:cNvGrpSpPr/>
          <p:nvPr/>
        </p:nvGrpSpPr>
        <p:grpSpPr>
          <a:xfrm>
            <a:off x="3205663" y="1290358"/>
            <a:ext cx="646059" cy="598190"/>
            <a:chOff x="6347475" y="1712782"/>
            <a:chExt cx="861412" cy="797586"/>
          </a:xfrm>
        </p:grpSpPr>
        <p:pic>
          <p:nvPicPr>
            <p:cNvPr id="283" name="Graphic 27" descr="Database with solid fill">
              <a:extLst>
                <a:ext uri="{FF2B5EF4-FFF2-40B4-BE49-F238E27FC236}">
                  <a16:creationId xmlns:a16="http://schemas.microsoft.com/office/drawing/2014/main" id="{0D861164-AB20-4AC1-AEF8-9D465DF5F2BF}"/>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48411" y="1712782"/>
              <a:ext cx="469232" cy="469232"/>
            </a:xfrm>
            <a:prstGeom prst="rect">
              <a:avLst/>
            </a:prstGeom>
          </p:spPr>
        </p:pic>
        <p:sp>
          <p:nvSpPr>
            <p:cNvPr id="284" name="Rectangle 28">
              <a:extLst>
                <a:ext uri="{FF2B5EF4-FFF2-40B4-BE49-F238E27FC236}">
                  <a16:creationId xmlns:a16="http://schemas.microsoft.com/office/drawing/2014/main" id="{81718F43-8410-4126-9D60-EC7B4472C507}"/>
                </a:ext>
              </a:extLst>
            </p:cNvPr>
            <p:cNvSpPr/>
            <p:nvPr/>
          </p:nvSpPr>
          <p:spPr>
            <a:xfrm>
              <a:off x="6347475" y="2262612"/>
              <a:ext cx="861412" cy="247756"/>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cs typeface="Arial"/>
                </a:rPr>
                <a:t>Tilapalveluiden toiminnan-ohjaustiedot</a:t>
              </a:r>
            </a:p>
          </p:txBody>
        </p:sp>
      </p:grpSp>
      <p:grpSp>
        <p:nvGrpSpPr>
          <p:cNvPr id="285" name="Ryhmä 3">
            <a:extLst>
              <a:ext uri="{FF2B5EF4-FFF2-40B4-BE49-F238E27FC236}">
                <a16:creationId xmlns:a16="http://schemas.microsoft.com/office/drawing/2014/main" id="{99EA31E2-664E-4546-AA32-1C873A595383}"/>
              </a:ext>
            </a:extLst>
          </p:cNvPr>
          <p:cNvGrpSpPr/>
          <p:nvPr/>
        </p:nvGrpSpPr>
        <p:grpSpPr>
          <a:xfrm>
            <a:off x="2482593" y="1969692"/>
            <a:ext cx="700589" cy="604897"/>
            <a:chOff x="3392965" y="2515604"/>
            <a:chExt cx="934119" cy="806529"/>
          </a:xfrm>
        </p:grpSpPr>
        <p:pic>
          <p:nvPicPr>
            <p:cNvPr id="286" name="Graphic 27" descr="Database with solid fill">
              <a:extLst>
                <a:ext uri="{FF2B5EF4-FFF2-40B4-BE49-F238E27FC236}">
                  <a16:creationId xmlns:a16="http://schemas.microsoft.com/office/drawing/2014/main" id="{1E8A1ECE-9180-4F8A-8E9C-7C04F3F129D6}"/>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631946" y="2515604"/>
              <a:ext cx="469232" cy="469232"/>
            </a:xfrm>
            <a:prstGeom prst="rect">
              <a:avLst/>
            </a:prstGeom>
          </p:spPr>
        </p:pic>
        <p:sp>
          <p:nvSpPr>
            <p:cNvPr id="287" name="Rectangle 28">
              <a:extLst>
                <a:ext uri="{FF2B5EF4-FFF2-40B4-BE49-F238E27FC236}">
                  <a16:creationId xmlns:a16="http://schemas.microsoft.com/office/drawing/2014/main" id="{36A4DB7E-C44B-49E8-A1C6-33BB82F8E8DE}"/>
                </a:ext>
              </a:extLst>
            </p:cNvPr>
            <p:cNvSpPr/>
            <p:nvPr/>
          </p:nvSpPr>
          <p:spPr>
            <a:xfrm>
              <a:off x="3392965" y="3038093"/>
              <a:ext cx="934119" cy="284040"/>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cs typeface="Arial"/>
                </a:rPr>
                <a:t>kuntatekniikan toiminnan-ohjaustiedot</a:t>
              </a:r>
            </a:p>
          </p:txBody>
        </p:sp>
      </p:grpSp>
      <p:sp>
        <p:nvSpPr>
          <p:cNvPr id="288" name="Rectangle 12">
            <a:extLst>
              <a:ext uri="{FF2B5EF4-FFF2-40B4-BE49-F238E27FC236}">
                <a16:creationId xmlns:a16="http://schemas.microsoft.com/office/drawing/2014/main" id="{2553C82D-009F-402B-9201-4291B1B8C507}"/>
              </a:ext>
            </a:extLst>
          </p:cNvPr>
          <p:cNvSpPr/>
          <p:nvPr/>
        </p:nvSpPr>
        <p:spPr>
          <a:xfrm>
            <a:off x="7387298" y="3689883"/>
            <a:ext cx="1426948" cy="1083445"/>
          </a:xfrm>
          <a:prstGeom prst="rect">
            <a:avLst/>
          </a:prstGeom>
          <a:solidFill>
            <a:srgbClr val="FF4F57">
              <a:lumMod val="20000"/>
              <a:lumOff val="80000"/>
            </a:srgbClr>
          </a:solidFill>
          <a:ln w="12700" cap="flat" cmpd="sng" algn="ctr">
            <a:noFill/>
            <a:prstDash val="solid"/>
            <a:miter lim="800000"/>
          </a:ln>
          <a:effectLst/>
        </p:spPr>
        <p:txBody>
          <a:bodyPr rtlCol="0" anchor="ctr"/>
          <a:lstStyle/>
          <a:p>
            <a:pPr algn="ctr">
              <a:defRPr/>
            </a:pPr>
            <a:endParaRPr lang="fi-FI" kern="0">
              <a:solidFill>
                <a:prstClr val="white"/>
              </a:solidFill>
              <a:latin typeface="Arial" panose="020B0604020202020204"/>
            </a:endParaRPr>
          </a:p>
        </p:txBody>
      </p:sp>
      <p:sp>
        <p:nvSpPr>
          <p:cNvPr id="289" name="Rectangle 288">
            <a:extLst>
              <a:ext uri="{FF2B5EF4-FFF2-40B4-BE49-F238E27FC236}">
                <a16:creationId xmlns:a16="http://schemas.microsoft.com/office/drawing/2014/main" id="{4B5FA7EA-B7F9-4CEC-AB7F-3B5807D41839}"/>
              </a:ext>
            </a:extLst>
          </p:cNvPr>
          <p:cNvSpPr/>
          <p:nvPr/>
        </p:nvSpPr>
        <p:spPr>
          <a:xfrm>
            <a:off x="7388537" y="3529244"/>
            <a:ext cx="1278695" cy="158601"/>
          </a:xfrm>
          <a:prstGeom prst="rect">
            <a:avLst/>
          </a:prstGeom>
          <a:noFill/>
          <a:ln w="12700" cap="flat" cmpd="sng" algn="ctr">
            <a:noFill/>
            <a:prstDash val="solid"/>
            <a:miter lim="800000"/>
          </a:ln>
          <a:effectLst/>
        </p:spPr>
        <p:txBody>
          <a:bodyPr lIns="68580" tIns="34290" rIns="68580" bIns="34290" rtlCol="0" anchor="ctr"/>
          <a:lstStyle/>
          <a:p>
            <a:pPr>
              <a:defRPr/>
            </a:pPr>
            <a:r>
              <a:rPr lang="fi-FI" sz="600" i="1" kern="0">
                <a:solidFill>
                  <a:prstClr val="black"/>
                </a:solidFill>
                <a:latin typeface="Arial" panose="020B0604020202020204"/>
              </a:rPr>
              <a:t>Muut</a:t>
            </a:r>
            <a:endParaRPr lang="fi-FI" sz="600" i="1" kern="0">
              <a:solidFill>
                <a:prstClr val="black"/>
              </a:solidFill>
              <a:latin typeface="Arial" panose="020B0604020202020204"/>
              <a:cs typeface="Arial"/>
            </a:endParaRPr>
          </a:p>
        </p:txBody>
      </p:sp>
      <p:grpSp>
        <p:nvGrpSpPr>
          <p:cNvPr id="290" name="Group 289">
            <a:extLst>
              <a:ext uri="{FF2B5EF4-FFF2-40B4-BE49-F238E27FC236}">
                <a16:creationId xmlns:a16="http://schemas.microsoft.com/office/drawing/2014/main" id="{3981B496-C3EC-4A0D-8901-1390164EC6A2}"/>
              </a:ext>
            </a:extLst>
          </p:cNvPr>
          <p:cNvGrpSpPr/>
          <p:nvPr/>
        </p:nvGrpSpPr>
        <p:grpSpPr>
          <a:xfrm>
            <a:off x="7384455" y="3704243"/>
            <a:ext cx="528930" cy="562610"/>
            <a:chOff x="9837394" y="5186820"/>
            <a:chExt cx="705240" cy="750146"/>
          </a:xfrm>
        </p:grpSpPr>
        <p:sp>
          <p:nvSpPr>
            <p:cNvPr id="291" name="Rectangle 290">
              <a:extLst>
                <a:ext uri="{FF2B5EF4-FFF2-40B4-BE49-F238E27FC236}">
                  <a16:creationId xmlns:a16="http://schemas.microsoft.com/office/drawing/2014/main" id="{8854929C-2205-4BF2-B87A-35142D24BAFA}"/>
                </a:ext>
              </a:extLst>
            </p:cNvPr>
            <p:cNvSpPr/>
            <p:nvPr/>
          </p:nvSpPr>
          <p:spPr>
            <a:xfrm>
              <a:off x="9837394" y="5581069"/>
              <a:ext cx="705240" cy="355897"/>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rPr>
                <a:t>Väestö-</a:t>
              </a:r>
              <a:endParaRPr lang="fi-FI" kern="0">
                <a:solidFill>
                  <a:prstClr val="white"/>
                </a:solidFill>
                <a:latin typeface="Arial" panose="020B0604020202020204"/>
              </a:endParaRPr>
            </a:p>
            <a:p>
              <a:pPr algn="ctr">
                <a:defRPr/>
              </a:pPr>
              <a:r>
                <a:rPr lang="fi-FI" sz="525" i="1" kern="0">
                  <a:solidFill>
                    <a:prstClr val="black"/>
                  </a:solidFill>
                  <a:latin typeface="Arial" panose="020B0604020202020204"/>
                </a:rPr>
                <a:t>rekisteri</a:t>
              </a:r>
              <a:endParaRPr lang="fi-FI" kern="0">
                <a:solidFill>
                  <a:prstClr val="white"/>
                </a:solidFill>
                <a:latin typeface="Arial" panose="020B0604020202020204"/>
              </a:endParaRPr>
            </a:p>
          </p:txBody>
        </p:sp>
        <p:pic>
          <p:nvPicPr>
            <p:cNvPr id="292" name="Graphic 291" descr="Database with solid fill">
              <a:extLst>
                <a:ext uri="{FF2B5EF4-FFF2-40B4-BE49-F238E27FC236}">
                  <a16:creationId xmlns:a16="http://schemas.microsoft.com/office/drawing/2014/main" id="{D5AF17BE-2422-4A2F-8578-77DA7FCFE333}"/>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58122" y="5186820"/>
              <a:ext cx="469232" cy="469232"/>
            </a:xfrm>
            <a:prstGeom prst="rect">
              <a:avLst/>
            </a:prstGeom>
          </p:spPr>
        </p:pic>
      </p:grpSp>
      <p:grpSp>
        <p:nvGrpSpPr>
          <p:cNvPr id="293" name="Group 292">
            <a:extLst>
              <a:ext uri="{FF2B5EF4-FFF2-40B4-BE49-F238E27FC236}">
                <a16:creationId xmlns:a16="http://schemas.microsoft.com/office/drawing/2014/main" id="{32BDD1B2-3BF8-4D78-B9F7-EFDE6B127458}"/>
              </a:ext>
            </a:extLst>
          </p:cNvPr>
          <p:cNvGrpSpPr/>
          <p:nvPr/>
        </p:nvGrpSpPr>
        <p:grpSpPr>
          <a:xfrm>
            <a:off x="7862406" y="3708639"/>
            <a:ext cx="506842" cy="556147"/>
            <a:chOff x="10474662" y="5192680"/>
            <a:chExt cx="675789" cy="741529"/>
          </a:xfrm>
        </p:grpSpPr>
        <p:pic>
          <p:nvPicPr>
            <p:cNvPr id="294" name="Graphic 293" descr="Database with solid fill">
              <a:extLst>
                <a:ext uri="{FF2B5EF4-FFF2-40B4-BE49-F238E27FC236}">
                  <a16:creationId xmlns:a16="http://schemas.microsoft.com/office/drawing/2014/main" id="{04B0938B-0D06-442C-84CD-EEA0B3DD1CFE}"/>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575952" y="5192680"/>
              <a:ext cx="469232" cy="469232"/>
            </a:xfrm>
            <a:prstGeom prst="rect">
              <a:avLst/>
            </a:prstGeom>
          </p:spPr>
        </p:pic>
        <p:sp>
          <p:nvSpPr>
            <p:cNvPr id="295" name="Rectangle 294">
              <a:extLst>
                <a:ext uri="{FF2B5EF4-FFF2-40B4-BE49-F238E27FC236}">
                  <a16:creationId xmlns:a16="http://schemas.microsoft.com/office/drawing/2014/main" id="{459A307F-5241-461A-8C5B-D354C93B6BF3}"/>
                </a:ext>
              </a:extLst>
            </p:cNvPr>
            <p:cNvSpPr/>
            <p:nvPr/>
          </p:nvSpPr>
          <p:spPr>
            <a:xfrm>
              <a:off x="10474662" y="5638075"/>
              <a:ext cx="675789" cy="296134"/>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rPr>
                <a:t>Yhteystieto-</a:t>
              </a:r>
              <a:endParaRPr lang="fi-FI" kern="0">
                <a:solidFill>
                  <a:prstClr val="white"/>
                </a:solidFill>
                <a:latin typeface="Arial" panose="020B0604020202020204"/>
              </a:endParaRPr>
            </a:p>
            <a:p>
              <a:pPr algn="ctr">
                <a:defRPr/>
              </a:pPr>
              <a:r>
                <a:rPr lang="fi-FI" sz="525" i="1" kern="0">
                  <a:solidFill>
                    <a:prstClr val="black"/>
                  </a:solidFill>
                  <a:latin typeface="Arial" panose="020B0604020202020204"/>
                </a:rPr>
                <a:t>rekisteri</a:t>
              </a:r>
              <a:endParaRPr lang="fi-FI" kern="0">
                <a:solidFill>
                  <a:prstClr val="white"/>
                </a:solidFill>
                <a:latin typeface="Arial" panose="020B0604020202020204"/>
              </a:endParaRPr>
            </a:p>
          </p:txBody>
        </p:sp>
      </p:grpSp>
      <p:grpSp>
        <p:nvGrpSpPr>
          <p:cNvPr id="296" name="Group 295">
            <a:extLst>
              <a:ext uri="{FF2B5EF4-FFF2-40B4-BE49-F238E27FC236}">
                <a16:creationId xmlns:a16="http://schemas.microsoft.com/office/drawing/2014/main" id="{938CE479-74FC-4ACA-A3C8-541F0AD40528}"/>
              </a:ext>
            </a:extLst>
          </p:cNvPr>
          <p:cNvGrpSpPr/>
          <p:nvPr/>
        </p:nvGrpSpPr>
        <p:grpSpPr>
          <a:xfrm>
            <a:off x="8373382" y="3712042"/>
            <a:ext cx="416871" cy="522529"/>
            <a:chOff x="11155963" y="5197218"/>
            <a:chExt cx="555828" cy="696705"/>
          </a:xfrm>
        </p:grpSpPr>
        <p:pic>
          <p:nvPicPr>
            <p:cNvPr id="297" name="Graphic 296" descr="Database with solid fill">
              <a:extLst>
                <a:ext uri="{FF2B5EF4-FFF2-40B4-BE49-F238E27FC236}">
                  <a16:creationId xmlns:a16="http://schemas.microsoft.com/office/drawing/2014/main" id="{850403E2-937B-49AC-AB11-FDCF7D7B80FD}"/>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201984" y="5197218"/>
              <a:ext cx="469232" cy="469232"/>
            </a:xfrm>
            <a:prstGeom prst="rect">
              <a:avLst/>
            </a:prstGeom>
          </p:spPr>
        </p:pic>
        <p:sp>
          <p:nvSpPr>
            <p:cNvPr id="298" name="Rectangle 297">
              <a:extLst>
                <a:ext uri="{FF2B5EF4-FFF2-40B4-BE49-F238E27FC236}">
                  <a16:creationId xmlns:a16="http://schemas.microsoft.com/office/drawing/2014/main" id="{E5361535-BE3C-4C9D-AB81-6D247D7ECA87}"/>
                </a:ext>
              </a:extLst>
            </p:cNvPr>
            <p:cNvSpPr/>
            <p:nvPr/>
          </p:nvSpPr>
          <p:spPr>
            <a:xfrm>
              <a:off x="11155963" y="5657552"/>
              <a:ext cx="555828" cy="236371"/>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rPr>
                <a:t>Lasku-</a:t>
              </a:r>
              <a:endParaRPr lang="fi-FI" kern="0">
                <a:solidFill>
                  <a:prstClr val="white"/>
                </a:solidFill>
                <a:latin typeface="Arial" panose="020B0604020202020204"/>
              </a:endParaRPr>
            </a:p>
            <a:p>
              <a:pPr algn="ctr">
                <a:defRPr/>
              </a:pPr>
              <a:r>
                <a:rPr lang="fi-FI" sz="525" i="1" kern="0">
                  <a:solidFill>
                    <a:prstClr val="black"/>
                  </a:solidFill>
                  <a:latin typeface="Arial" panose="020B0604020202020204"/>
                </a:rPr>
                <a:t>rekisteri</a:t>
              </a:r>
              <a:endParaRPr lang="fi-FI" kern="0">
                <a:solidFill>
                  <a:prstClr val="white"/>
                </a:solidFill>
                <a:latin typeface="Arial" panose="020B0604020202020204"/>
              </a:endParaRPr>
            </a:p>
          </p:txBody>
        </p:sp>
      </p:grpSp>
      <p:grpSp>
        <p:nvGrpSpPr>
          <p:cNvPr id="299" name="Ryhmä 150">
            <a:extLst>
              <a:ext uri="{FF2B5EF4-FFF2-40B4-BE49-F238E27FC236}">
                <a16:creationId xmlns:a16="http://schemas.microsoft.com/office/drawing/2014/main" id="{BEA6880B-7908-4C68-AD79-9C83F6D922D6}"/>
              </a:ext>
            </a:extLst>
          </p:cNvPr>
          <p:cNvGrpSpPr/>
          <p:nvPr/>
        </p:nvGrpSpPr>
        <p:grpSpPr>
          <a:xfrm>
            <a:off x="726831" y="3276028"/>
            <a:ext cx="635853" cy="598749"/>
            <a:chOff x="1991504" y="2748219"/>
            <a:chExt cx="847804" cy="798332"/>
          </a:xfrm>
        </p:grpSpPr>
        <p:pic>
          <p:nvPicPr>
            <p:cNvPr id="300" name="Graphic 81" descr="Database with solid fill">
              <a:extLst>
                <a:ext uri="{FF2B5EF4-FFF2-40B4-BE49-F238E27FC236}">
                  <a16:creationId xmlns:a16="http://schemas.microsoft.com/office/drawing/2014/main" id="{89038F2A-CFDC-4277-A548-A8326FFA1861}"/>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178832" y="2748219"/>
              <a:ext cx="469232" cy="469232"/>
            </a:xfrm>
            <a:prstGeom prst="rect">
              <a:avLst/>
            </a:prstGeom>
          </p:spPr>
        </p:pic>
        <p:sp>
          <p:nvSpPr>
            <p:cNvPr id="301" name="Rectangle 82">
              <a:extLst>
                <a:ext uri="{FF2B5EF4-FFF2-40B4-BE49-F238E27FC236}">
                  <a16:creationId xmlns:a16="http://schemas.microsoft.com/office/drawing/2014/main" id="{C3B61429-16D5-4902-85C1-B7EBFEF59EC7}"/>
                </a:ext>
              </a:extLst>
            </p:cNvPr>
            <p:cNvSpPr/>
            <p:nvPr/>
          </p:nvSpPr>
          <p:spPr>
            <a:xfrm>
              <a:off x="1991504" y="3206039"/>
              <a:ext cx="847804" cy="340512"/>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cs typeface="Arial"/>
                </a:rPr>
                <a:t>Digiroad</a:t>
              </a:r>
              <a:endParaRPr lang="fi-FI" kern="0">
                <a:solidFill>
                  <a:prstClr val="black"/>
                </a:solidFill>
                <a:latin typeface="Arial" panose="020B0604020202020204"/>
              </a:endParaRPr>
            </a:p>
            <a:p>
              <a:pPr algn="ctr">
                <a:defRPr/>
              </a:pPr>
              <a:r>
                <a:rPr lang="fi-FI" sz="525" i="1" kern="0">
                  <a:solidFill>
                    <a:prstClr val="black"/>
                  </a:solidFill>
                  <a:latin typeface="Arial" panose="020B0604020202020204"/>
                  <a:cs typeface="Arial"/>
                </a:rPr>
                <a:t>(Väylä)</a:t>
              </a:r>
              <a:endParaRPr lang="fi-FI" kern="0">
                <a:solidFill>
                  <a:prstClr val="black"/>
                </a:solidFill>
                <a:latin typeface="Arial" panose="020B0604020202020204"/>
              </a:endParaRPr>
            </a:p>
          </p:txBody>
        </p:sp>
      </p:grpSp>
      <p:sp>
        <p:nvSpPr>
          <p:cNvPr id="302" name="Rectangle 10">
            <a:extLst>
              <a:ext uri="{FF2B5EF4-FFF2-40B4-BE49-F238E27FC236}">
                <a16:creationId xmlns:a16="http://schemas.microsoft.com/office/drawing/2014/main" id="{3626BD11-5533-4705-9BE3-FB77CCBB4838}"/>
              </a:ext>
            </a:extLst>
          </p:cNvPr>
          <p:cNvSpPr/>
          <p:nvPr/>
        </p:nvSpPr>
        <p:spPr>
          <a:xfrm>
            <a:off x="268629" y="2413556"/>
            <a:ext cx="1953824" cy="779602"/>
          </a:xfrm>
          <a:prstGeom prst="rect">
            <a:avLst/>
          </a:prstGeom>
          <a:solidFill>
            <a:srgbClr val="DEF2E3"/>
          </a:solidFill>
          <a:ln w="12700" cap="flat" cmpd="sng" algn="ctr">
            <a:noFill/>
            <a:prstDash val="solid"/>
            <a:miter lim="800000"/>
          </a:ln>
          <a:effectLst/>
        </p:spPr>
        <p:txBody>
          <a:bodyPr rtlCol="0" anchor="ctr"/>
          <a:lstStyle/>
          <a:p>
            <a:pPr algn="ctr">
              <a:defRPr/>
            </a:pPr>
            <a:endParaRPr lang="fi-FI" kern="0">
              <a:solidFill>
                <a:prstClr val="white"/>
              </a:solidFill>
              <a:latin typeface="Arial" panose="020B0604020202020204"/>
            </a:endParaRPr>
          </a:p>
        </p:txBody>
      </p:sp>
      <p:grpSp>
        <p:nvGrpSpPr>
          <p:cNvPr id="303" name="Ryhmä 42">
            <a:extLst>
              <a:ext uri="{FF2B5EF4-FFF2-40B4-BE49-F238E27FC236}">
                <a16:creationId xmlns:a16="http://schemas.microsoft.com/office/drawing/2014/main" id="{8F2F8A37-E87C-4901-88BF-5937408B7ECE}"/>
              </a:ext>
            </a:extLst>
          </p:cNvPr>
          <p:cNvGrpSpPr/>
          <p:nvPr/>
        </p:nvGrpSpPr>
        <p:grpSpPr>
          <a:xfrm>
            <a:off x="256008" y="2572320"/>
            <a:ext cx="659665" cy="512504"/>
            <a:chOff x="746172" y="4728450"/>
            <a:chExt cx="879553" cy="683339"/>
          </a:xfrm>
        </p:grpSpPr>
        <p:pic>
          <p:nvPicPr>
            <p:cNvPr id="304" name="Graphic 81" descr="Database with solid fill">
              <a:extLst>
                <a:ext uri="{FF2B5EF4-FFF2-40B4-BE49-F238E27FC236}">
                  <a16:creationId xmlns:a16="http://schemas.microsoft.com/office/drawing/2014/main" id="{31141FD5-7D9A-40ED-9F99-B1C61C3AF6A6}"/>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70674" y="4728450"/>
              <a:ext cx="469232" cy="469232"/>
            </a:xfrm>
            <a:prstGeom prst="rect">
              <a:avLst/>
            </a:prstGeom>
          </p:spPr>
        </p:pic>
        <p:sp>
          <p:nvSpPr>
            <p:cNvPr id="305" name="Rectangle 82">
              <a:extLst>
                <a:ext uri="{FF2B5EF4-FFF2-40B4-BE49-F238E27FC236}">
                  <a16:creationId xmlns:a16="http://schemas.microsoft.com/office/drawing/2014/main" id="{DBD80787-ED1C-44F9-96C2-55E35EE616FF}"/>
                </a:ext>
              </a:extLst>
            </p:cNvPr>
            <p:cNvSpPr/>
            <p:nvPr/>
          </p:nvSpPr>
          <p:spPr>
            <a:xfrm>
              <a:off x="746172" y="5200321"/>
              <a:ext cx="879553" cy="211468"/>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rPr>
                <a:t>Kiinteistörekisteri</a:t>
              </a:r>
              <a:endParaRPr lang="fi-FI" sz="525" i="1" kern="0">
                <a:solidFill>
                  <a:prstClr val="black"/>
                </a:solidFill>
                <a:latin typeface="Arial" panose="020B0604020202020204"/>
                <a:cs typeface="Arial"/>
              </a:endParaRPr>
            </a:p>
          </p:txBody>
        </p:sp>
      </p:grpSp>
      <p:grpSp>
        <p:nvGrpSpPr>
          <p:cNvPr id="306" name="Ryhmä 51">
            <a:extLst>
              <a:ext uri="{FF2B5EF4-FFF2-40B4-BE49-F238E27FC236}">
                <a16:creationId xmlns:a16="http://schemas.microsoft.com/office/drawing/2014/main" id="{B215F0A3-B6C2-47E6-9950-F2FE23E7E8EE}"/>
              </a:ext>
            </a:extLst>
          </p:cNvPr>
          <p:cNvGrpSpPr/>
          <p:nvPr/>
        </p:nvGrpSpPr>
        <p:grpSpPr>
          <a:xfrm>
            <a:off x="878136" y="2572852"/>
            <a:ext cx="659665" cy="543188"/>
            <a:chOff x="768850" y="5431396"/>
            <a:chExt cx="879553" cy="724250"/>
          </a:xfrm>
        </p:grpSpPr>
        <p:pic>
          <p:nvPicPr>
            <p:cNvPr id="307" name="Graphic 81" descr="Database with solid fill">
              <a:extLst>
                <a:ext uri="{FF2B5EF4-FFF2-40B4-BE49-F238E27FC236}">
                  <a16:creationId xmlns:a16="http://schemas.microsoft.com/office/drawing/2014/main" id="{918E9A30-1A64-46AE-A21F-BE7079AA561C}"/>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70229" y="5431396"/>
              <a:ext cx="469232" cy="469232"/>
            </a:xfrm>
            <a:prstGeom prst="rect">
              <a:avLst/>
            </a:prstGeom>
          </p:spPr>
        </p:pic>
        <p:sp>
          <p:nvSpPr>
            <p:cNvPr id="308" name="Rectangle 82">
              <a:extLst>
                <a:ext uri="{FF2B5EF4-FFF2-40B4-BE49-F238E27FC236}">
                  <a16:creationId xmlns:a16="http://schemas.microsoft.com/office/drawing/2014/main" id="{9D6B145A-C3B6-41E6-A687-FF87C27C88F0}"/>
                </a:ext>
              </a:extLst>
            </p:cNvPr>
            <p:cNvSpPr/>
            <p:nvPr/>
          </p:nvSpPr>
          <p:spPr>
            <a:xfrm>
              <a:off x="768850" y="5944178"/>
              <a:ext cx="879553" cy="211468"/>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rPr>
                <a:t>Lainhuuto- ja kiinnitysrekisteri</a:t>
              </a:r>
              <a:endParaRPr lang="fi-FI" sz="525" i="1" kern="0">
                <a:solidFill>
                  <a:prstClr val="black"/>
                </a:solidFill>
                <a:latin typeface="Arial" panose="020B0604020202020204"/>
                <a:cs typeface="Arial"/>
              </a:endParaRPr>
            </a:p>
          </p:txBody>
        </p:sp>
      </p:grpSp>
      <p:grpSp>
        <p:nvGrpSpPr>
          <p:cNvPr id="309" name="Ryhmä 52">
            <a:extLst>
              <a:ext uri="{FF2B5EF4-FFF2-40B4-BE49-F238E27FC236}">
                <a16:creationId xmlns:a16="http://schemas.microsoft.com/office/drawing/2014/main" id="{75B4127B-B589-4D4E-9740-F112418D18EC}"/>
              </a:ext>
            </a:extLst>
          </p:cNvPr>
          <p:cNvGrpSpPr/>
          <p:nvPr/>
        </p:nvGrpSpPr>
        <p:grpSpPr>
          <a:xfrm>
            <a:off x="1483852" y="2573587"/>
            <a:ext cx="758316" cy="580607"/>
            <a:chOff x="-555134" y="3549788"/>
            <a:chExt cx="1011088" cy="774143"/>
          </a:xfrm>
        </p:grpSpPr>
        <p:pic>
          <p:nvPicPr>
            <p:cNvPr id="310" name="Graphic 81" descr="Database with solid fill">
              <a:extLst>
                <a:ext uri="{FF2B5EF4-FFF2-40B4-BE49-F238E27FC236}">
                  <a16:creationId xmlns:a16="http://schemas.microsoft.com/office/drawing/2014/main" id="{5C7FF211-3DC8-49DE-8059-142EA5B42F46}"/>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94791" y="3549788"/>
              <a:ext cx="469232" cy="469232"/>
            </a:xfrm>
            <a:prstGeom prst="rect">
              <a:avLst/>
            </a:prstGeom>
          </p:spPr>
        </p:pic>
        <p:sp>
          <p:nvSpPr>
            <p:cNvPr id="311" name="Rectangle 82">
              <a:extLst>
                <a:ext uri="{FF2B5EF4-FFF2-40B4-BE49-F238E27FC236}">
                  <a16:creationId xmlns:a16="http://schemas.microsoft.com/office/drawing/2014/main" id="{0149BE53-0BA7-42A3-9EC6-D987E71596AA}"/>
                </a:ext>
              </a:extLst>
            </p:cNvPr>
            <p:cNvSpPr/>
            <p:nvPr/>
          </p:nvSpPr>
          <p:spPr>
            <a:xfrm>
              <a:off x="-555134" y="4012677"/>
              <a:ext cx="1011088" cy="311254"/>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rPr>
                <a:t>Kiinteistöjen kauppahintarekisteri</a:t>
              </a:r>
              <a:endParaRPr lang="fi-FI" sz="525" i="1" kern="0">
                <a:solidFill>
                  <a:prstClr val="black"/>
                </a:solidFill>
                <a:latin typeface="Arial" panose="020B0604020202020204"/>
                <a:cs typeface="Arial"/>
              </a:endParaRPr>
            </a:p>
          </p:txBody>
        </p:sp>
      </p:grpSp>
      <p:sp>
        <p:nvSpPr>
          <p:cNvPr id="312" name="Rectangle 311">
            <a:extLst>
              <a:ext uri="{FF2B5EF4-FFF2-40B4-BE49-F238E27FC236}">
                <a16:creationId xmlns:a16="http://schemas.microsoft.com/office/drawing/2014/main" id="{9AA97FAD-68A2-45C7-94D7-76DA5435AB24}"/>
              </a:ext>
            </a:extLst>
          </p:cNvPr>
          <p:cNvSpPr/>
          <p:nvPr/>
        </p:nvSpPr>
        <p:spPr>
          <a:xfrm>
            <a:off x="4238940" y="3697900"/>
            <a:ext cx="1273717" cy="1089938"/>
          </a:xfrm>
          <a:prstGeom prst="rect">
            <a:avLst/>
          </a:prstGeom>
          <a:solidFill>
            <a:srgbClr val="FF4F57">
              <a:lumMod val="20000"/>
              <a:lumOff val="80000"/>
            </a:srgbClr>
          </a:solidFill>
          <a:ln w="12700" cap="flat" cmpd="sng" algn="ctr">
            <a:noFill/>
            <a:prstDash val="solid"/>
            <a:miter lim="800000"/>
          </a:ln>
          <a:effectLst/>
        </p:spPr>
        <p:txBody>
          <a:bodyPr rtlCol="0" anchor="ctr"/>
          <a:lstStyle/>
          <a:p>
            <a:pPr algn="ctr">
              <a:defRPr/>
            </a:pPr>
            <a:endParaRPr lang="fi-FI" kern="0">
              <a:solidFill>
                <a:prstClr val="white"/>
              </a:solidFill>
              <a:latin typeface="Arial" panose="020B0604020202020204"/>
            </a:endParaRPr>
          </a:p>
        </p:txBody>
      </p:sp>
      <p:sp>
        <p:nvSpPr>
          <p:cNvPr id="313" name="Rectangle 312">
            <a:extLst>
              <a:ext uri="{FF2B5EF4-FFF2-40B4-BE49-F238E27FC236}">
                <a16:creationId xmlns:a16="http://schemas.microsoft.com/office/drawing/2014/main" id="{4762F287-EE25-48FD-9E80-F888254D3BED}"/>
              </a:ext>
            </a:extLst>
          </p:cNvPr>
          <p:cNvSpPr/>
          <p:nvPr/>
        </p:nvSpPr>
        <p:spPr>
          <a:xfrm>
            <a:off x="4235080" y="3508651"/>
            <a:ext cx="982691" cy="184190"/>
          </a:xfrm>
          <a:prstGeom prst="rect">
            <a:avLst/>
          </a:prstGeom>
          <a:noFill/>
          <a:ln w="12700" cap="flat" cmpd="sng" algn="ctr">
            <a:noFill/>
            <a:prstDash val="solid"/>
            <a:miter lim="800000"/>
          </a:ln>
          <a:effectLst/>
        </p:spPr>
        <p:txBody>
          <a:bodyPr lIns="68580" tIns="34290" rIns="68580" bIns="34290" rtlCol="0" anchor="ctr"/>
          <a:lstStyle/>
          <a:p>
            <a:pPr>
              <a:defRPr/>
            </a:pPr>
            <a:r>
              <a:rPr lang="fi-FI" sz="600" i="1" kern="0">
                <a:solidFill>
                  <a:prstClr val="black"/>
                </a:solidFill>
                <a:latin typeface="Arial" panose="020B0604020202020204"/>
              </a:rPr>
              <a:t>Infraomaisuuden hallinta</a:t>
            </a:r>
            <a:endParaRPr lang="fi-FI" kern="0">
              <a:solidFill>
                <a:prstClr val="white"/>
              </a:solidFill>
              <a:latin typeface="Arial" panose="020B0604020202020204"/>
            </a:endParaRPr>
          </a:p>
        </p:txBody>
      </p:sp>
      <p:grpSp>
        <p:nvGrpSpPr>
          <p:cNvPr id="314" name="Ryhmä 140">
            <a:extLst>
              <a:ext uri="{FF2B5EF4-FFF2-40B4-BE49-F238E27FC236}">
                <a16:creationId xmlns:a16="http://schemas.microsoft.com/office/drawing/2014/main" id="{1D89E798-397B-4BF2-8A2A-D5840D2ECC78}"/>
              </a:ext>
            </a:extLst>
          </p:cNvPr>
          <p:cNvGrpSpPr/>
          <p:nvPr/>
        </p:nvGrpSpPr>
        <p:grpSpPr>
          <a:xfrm>
            <a:off x="4252642" y="4218386"/>
            <a:ext cx="659665" cy="524600"/>
            <a:chOff x="5579139" y="5368283"/>
            <a:chExt cx="879553" cy="699466"/>
          </a:xfrm>
        </p:grpSpPr>
        <p:pic>
          <p:nvPicPr>
            <p:cNvPr id="315" name="Graphic 314" descr="Database with solid fill">
              <a:extLst>
                <a:ext uri="{FF2B5EF4-FFF2-40B4-BE49-F238E27FC236}">
                  <a16:creationId xmlns:a16="http://schemas.microsoft.com/office/drawing/2014/main" id="{F5EFD85A-439B-47BC-8354-62A4528820F7}"/>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784032" y="5368283"/>
              <a:ext cx="469232" cy="469232"/>
            </a:xfrm>
            <a:prstGeom prst="rect">
              <a:avLst/>
            </a:prstGeom>
          </p:spPr>
        </p:pic>
        <p:sp>
          <p:nvSpPr>
            <p:cNvPr id="316" name="Rectangle 315">
              <a:extLst>
                <a:ext uri="{FF2B5EF4-FFF2-40B4-BE49-F238E27FC236}">
                  <a16:creationId xmlns:a16="http://schemas.microsoft.com/office/drawing/2014/main" id="{58F6AE91-30F1-4954-9216-8B2B0255C8DD}"/>
                </a:ext>
              </a:extLst>
            </p:cNvPr>
            <p:cNvSpPr/>
            <p:nvPr/>
          </p:nvSpPr>
          <p:spPr>
            <a:xfrm>
              <a:off x="5579139" y="5856281"/>
              <a:ext cx="879553" cy="211468"/>
            </a:xfrm>
            <a:prstGeom prst="rect">
              <a:avLst/>
            </a:prstGeom>
            <a:noFill/>
            <a:ln w="12700" cap="flat" cmpd="sng" algn="ctr">
              <a:noFill/>
              <a:prstDash val="solid"/>
              <a:miter lim="800000"/>
            </a:ln>
            <a:effectLst/>
          </p:spPr>
          <p:txBody>
            <a:bodyPr rtlCol="0" anchor="ctr"/>
            <a:lstStyle/>
            <a:p>
              <a:pPr algn="ctr">
                <a:defRPr/>
              </a:pPr>
              <a:r>
                <a:rPr lang="fi-FI" sz="525" i="1" kern="0" dirty="0">
                  <a:solidFill>
                    <a:prstClr val="black"/>
                  </a:solidFill>
                  <a:latin typeface="Arial" panose="020B0604020202020204"/>
                </a:rPr>
                <a:t>Katu- ja viheralue-rekisteri</a:t>
              </a:r>
            </a:p>
          </p:txBody>
        </p:sp>
      </p:grpSp>
      <p:grpSp>
        <p:nvGrpSpPr>
          <p:cNvPr id="317" name="Ryhmä 141">
            <a:extLst>
              <a:ext uri="{FF2B5EF4-FFF2-40B4-BE49-F238E27FC236}">
                <a16:creationId xmlns:a16="http://schemas.microsoft.com/office/drawing/2014/main" id="{A0202738-0A4B-40ED-9E21-FEFA2B5C2221}"/>
              </a:ext>
            </a:extLst>
          </p:cNvPr>
          <p:cNvGrpSpPr/>
          <p:nvPr/>
        </p:nvGrpSpPr>
        <p:grpSpPr>
          <a:xfrm>
            <a:off x="4846430" y="4221583"/>
            <a:ext cx="607366" cy="520335"/>
            <a:chOff x="5270108" y="5750350"/>
            <a:chExt cx="697583" cy="693780"/>
          </a:xfrm>
        </p:grpSpPr>
        <p:pic>
          <p:nvPicPr>
            <p:cNvPr id="318" name="Graphic 317" descr="Database with solid fill">
              <a:extLst>
                <a:ext uri="{FF2B5EF4-FFF2-40B4-BE49-F238E27FC236}">
                  <a16:creationId xmlns:a16="http://schemas.microsoft.com/office/drawing/2014/main" id="{584B4832-170E-4CF0-95B6-89E8C10142E7}"/>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395389" y="5750350"/>
              <a:ext cx="469232" cy="469232"/>
            </a:xfrm>
            <a:prstGeom prst="rect">
              <a:avLst/>
            </a:prstGeom>
          </p:spPr>
        </p:pic>
        <p:sp>
          <p:nvSpPr>
            <p:cNvPr id="319" name="Rectangle 318">
              <a:extLst>
                <a:ext uri="{FF2B5EF4-FFF2-40B4-BE49-F238E27FC236}">
                  <a16:creationId xmlns:a16="http://schemas.microsoft.com/office/drawing/2014/main" id="{91ECFC4F-4E2A-4D38-A7C5-5470A2485904}"/>
                </a:ext>
              </a:extLst>
            </p:cNvPr>
            <p:cNvSpPr/>
            <p:nvPr/>
          </p:nvSpPr>
          <p:spPr>
            <a:xfrm>
              <a:off x="5270108" y="6232662"/>
              <a:ext cx="697583" cy="211468"/>
            </a:xfrm>
            <a:prstGeom prst="rect">
              <a:avLst/>
            </a:prstGeom>
            <a:noFill/>
            <a:ln w="12700" cap="flat" cmpd="sng" algn="ctr">
              <a:noFill/>
              <a:prstDash val="solid"/>
              <a:miter lim="800000"/>
            </a:ln>
            <a:effectLst/>
          </p:spPr>
          <p:txBody>
            <a:bodyPr rtlCol="0" anchor="ctr"/>
            <a:lstStyle/>
            <a:p>
              <a:pPr algn="ctr">
                <a:defRPr/>
              </a:pPr>
              <a:r>
                <a:rPr lang="fi-FI" sz="525" i="1" kern="0">
                  <a:solidFill>
                    <a:prstClr val="black"/>
                  </a:solidFill>
                  <a:latin typeface="Arial" panose="020B0604020202020204"/>
                </a:rPr>
                <a:t>Kasvillisuus-rekisteri</a:t>
              </a:r>
            </a:p>
          </p:txBody>
        </p:sp>
      </p:grpSp>
      <p:grpSp>
        <p:nvGrpSpPr>
          <p:cNvPr id="320" name="Ryhmä 139">
            <a:extLst>
              <a:ext uri="{FF2B5EF4-FFF2-40B4-BE49-F238E27FC236}">
                <a16:creationId xmlns:a16="http://schemas.microsoft.com/office/drawing/2014/main" id="{7C1D3B7B-A55A-4F40-BC5C-C35EF56BCCC1}"/>
              </a:ext>
            </a:extLst>
          </p:cNvPr>
          <p:cNvGrpSpPr/>
          <p:nvPr/>
        </p:nvGrpSpPr>
        <p:grpSpPr>
          <a:xfrm>
            <a:off x="4249476" y="3728402"/>
            <a:ext cx="659665" cy="472241"/>
            <a:chOff x="6290720" y="5378887"/>
            <a:chExt cx="879553" cy="629654"/>
          </a:xfrm>
        </p:grpSpPr>
        <p:pic>
          <p:nvPicPr>
            <p:cNvPr id="321" name="Graphic 320" descr="Database with solid fill">
              <a:extLst>
                <a:ext uri="{FF2B5EF4-FFF2-40B4-BE49-F238E27FC236}">
                  <a16:creationId xmlns:a16="http://schemas.microsoft.com/office/drawing/2014/main" id="{7B7C8BCA-38E2-4832-A6C5-116B7EE0A455}"/>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495613" y="5378887"/>
              <a:ext cx="469232" cy="469232"/>
            </a:xfrm>
            <a:prstGeom prst="rect">
              <a:avLst/>
            </a:prstGeom>
          </p:spPr>
        </p:pic>
        <p:sp>
          <p:nvSpPr>
            <p:cNvPr id="322" name="Rectangle 321">
              <a:extLst>
                <a:ext uri="{FF2B5EF4-FFF2-40B4-BE49-F238E27FC236}">
                  <a16:creationId xmlns:a16="http://schemas.microsoft.com/office/drawing/2014/main" id="{8A6C5CFD-33DB-458E-815C-74F02EC360E4}"/>
                </a:ext>
              </a:extLst>
            </p:cNvPr>
            <p:cNvSpPr/>
            <p:nvPr/>
          </p:nvSpPr>
          <p:spPr>
            <a:xfrm>
              <a:off x="6290720" y="5797073"/>
              <a:ext cx="879553" cy="211468"/>
            </a:xfrm>
            <a:prstGeom prst="rect">
              <a:avLst/>
            </a:prstGeom>
            <a:noFill/>
            <a:ln w="12700" cap="flat" cmpd="sng" algn="ctr">
              <a:noFill/>
              <a:prstDash val="solid"/>
              <a:miter lim="800000"/>
            </a:ln>
            <a:effectLst/>
          </p:spPr>
          <p:txBody>
            <a:bodyPr rtlCol="0" anchor="ctr"/>
            <a:lstStyle/>
            <a:p>
              <a:pPr algn="ctr">
                <a:defRPr/>
              </a:pPr>
              <a:r>
                <a:rPr lang="fi-FI" sz="525" i="1" kern="0">
                  <a:solidFill>
                    <a:prstClr val="black"/>
                  </a:solidFill>
                  <a:latin typeface="Arial" panose="020B0604020202020204"/>
                </a:rPr>
                <a:t>Varusterekisteri</a:t>
              </a:r>
            </a:p>
          </p:txBody>
        </p:sp>
      </p:grpSp>
      <p:grpSp>
        <p:nvGrpSpPr>
          <p:cNvPr id="323" name="Ryhmä 138">
            <a:extLst>
              <a:ext uri="{FF2B5EF4-FFF2-40B4-BE49-F238E27FC236}">
                <a16:creationId xmlns:a16="http://schemas.microsoft.com/office/drawing/2014/main" id="{F7EE14DA-1059-4D15-B8F0-BF3C797B483F}"/>
              </a:ext>
            </a:extLst>
          </p:cNvPr>
          <p:cNvGrpSpPr/>
          <p:nvPr/>
        </p:nvGrpSpPr>
        <p:grpSpPr>
          <a:xfrm>
            <a:off x="4878837" y="3716037"/>
            <a:ext cx="659665" cy="499010"/>
            <a:chOff x="7004020" y="5424283"/>
            <a:chExt cx="879553" cy="665347"/>
          </a:xfrm>
        </p:grpSpPr>
        <p:pic>
          <p:nvPicPr>
            <p:cNvPr id="324" name="Graphic 323" descr="Database with solid fill">
              <a:extLst>
                <a:ext uri="{FF2B5EF4-FFF2-40B4-BE49-F238E27FC236}">
                  <a16:creationId xmlns:a16="http://schemas.microsoft.com/office/drawing/2014/main" id="{3FE08CBD-EDEE-4AEF-999B-ABA9AA05756E}"/>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208913" y="5424283"/>
              <a:ext cx="469232" cy="469232"/>
            </a:xfrm>
            <a:prstGeom prst="rect">
              <a:avLst/>
            </a:prstGeom>
          </p:spPr>
        </p:pic>
        <p:sp>
          <p:nvSpPr>
            <p:cNvPr id="325" name="Rectangle 324">
              <a:extLst>
                <a:ext uri="{FF2B5EF4-FFF2-40B4-BE49-F238E27FC236}">
                  <a16:creationId xmlns:a16="http://schemas.microsoft.com/office/drawing/2014/main" id="{FFC4AE93-B149-4DF4-88AA-19D618974216}"/>
                </a:ext>
              </a:extLst>
            </p:cNvPr>
            <p:cNvSpPr/>
            <p:nvPr/>
          </p:nvSpPr>
          <p:spPr>
            <a:xfrm>
              <a:off x="7004020" y="5878162"/>
              <a:ext cx="879553" cy="211468"/>
            </a:xfrm>
            <a:prstGeom prst="rect">
              <a:avLst/>
            </a:prstGeom>
            <a:noFill/>
            <a:ln w="12700" cap="flat" cmpd="sng" algn="ctr">
              <a:noFill/>
              <a:prstDash val="solid"/>
              <a:miter lim="800000"/>
            </a:ln>
            <a:effectLst/>
          </p:spPr>
          <p:txBody>
            <a:bodyPr rtlCol="0" anchor="ctr"/>
            <a:lstStyle/>
            <a:p>
              <a:pPr algn="ctr">
                <a:defRPr/>
              </a:pPr>
              <a:r>
                <a:rPr lang="fi-FI" sz="525" i="1" kern="0">
                  <a:solidFill>
                    <a:prstClr val="black"/>
                  </a:solidFill>
                  <a:latin typeface="Arial" panose="020B0604020202020204"/>
                </a:rPr>
                <a:t>Liikennemerkki-rekisteri</a:t>
              </a:r>
            </a:p>
          </p:txBody>
        </p:sp>
      </p:grpSp>
      <p:grpSp>
        <p:nvGrpSpPr>
          <p:cNvPr id="326" name="Group 325">
            <a:extLst>
              <a:ext uri="{FF2B5EF4-FFF2-40B4-BE49-F238E27FC236}">
                <a16:creationId xmlns:a16="http://schemas.microsoft.com/office/drawing/2014/main" id="{62B22BE2-95B1-47A1-B080-DD72BC64F75A}"/>
              </a:ext>
            </a:extLst>
          </p:cNvPr>
          <p:cNvGrpSpPr/>
          <p:nvPr/>
        </p:nvGrpSpPr>
        <p:grpSpPr>
          <a:xfrm>
            <a:off x="6707739" y="1548909"/>
            <a:ext cx="426021" cy="583487"/>
            <a:chOff x="8935106" y="2313040"/>
            <a:chExt cx="568028" cy="777983"/>
          </a:xfrm>
        </p:grpSpPr>
        <p:pic>
          <p:nvPicPr>
            <p:cNvPr id="327" name="Graphic 326" descr="Database with solid fill">
              <a:extLst>
                <a:ext uri="{FF2B5EF4-FFF2-40B4-BE49-F238E27FC236}">
                  <a16:creationId xmlns:a16="http://schemas.microsoft.com/office/drawing/2014/main" id="{AC53E3D8-E36E-44DE-9412-E7E9964EFA02}"/>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961364" y="2313040"/>
              <a:ext cx="469232" cy="469232"/>
            </a:xfrm>
            <a:prstGeom prst="rect">
              <a:avLst/>
            </a:prstGeom>
          </p:spPr>
        </p:pic>
        <p:sp>
          <p:nvSpPr>
            <p:cNvPr id="328" name="Rectangle 327">
              <a:extLst>
                <a:ext uri="{FF2B5EF4-FFF2-40B4-BE49-F238E27FC236}">
                  <a16:creationId xmlns:a16="http://schemas.microsoft.com/office/drawing/2014/main" id="{228A7E85-84C8-40FC-BC12-09E88E30E54F}"/>
                </a:ext>
              </a:extLst>
            </p:cNvPr>
            <p:cNvSpPr/>
            <p:nvPr/>
          </p:nvSpPr>
          <p:spPr>
            <a:xfrm>
              <a:off x="8935106" y="2740374"/>
              <a:ext cx="568028" cy="350649"/>
            </a:xfrm>
            <a:prstGeom prst="rect">
              <a:avLst/>
            </a:prstGeom>
            <a:noFill/>
            <a:ln w="12700" cap="flat" cmpd="sng" algn="ctr">
              <a:noFill/>
              <a:prstDash val="solid"/>
              <a:miter lim="800000"/>
            </a:ln>
            <a:effectLst/>
          </p:spPr>
          <p:txBody>
            <a:bodyPr rtlCol="0" anchor="ctr"/>
            <a:lstStyle/>
            <a:p>
              <a:pPr algn="ctr">
                <a:defRPr/>
              </a:pPr>
              <a:r>
                <a:rPr lang="fi-FI" sz="525" i="1" kern="0" dirty="0">
                  <a:solidFill>
                    <a:prstClr val="black"/>
                  </a:solidFill>
                  <a:latin typeface="Arial" panose="020B0604020202020204"/>
                </a:rPr>
                <a:t>Rajoitus-alueet</a:t>
              </a:r>
            </a:p>
          </p:txBody>
        </p:sp>
      </p:grpSp>
      <p:grpSp>
        <p:nvGrpSpPr>
          <p:cNvPr id="329" name="Group 328">
            <a:extLst>
              <a:ext uri="{FF2B5EF4-FFF2-40B4-BE49-F238E27FC236}">
                <a16:creationId xmlns:a16="http://schemas.microsoft.com/office/drawing/2014/main" id="{7A1F5C4E-1625-431E-A67E-A1C48160F004}"/>
              </a:ext>
            </a:extLst>
          </p:cNvPr>
          <p:cNvGrpSpPr/>
          <p:nvPr/>
        </p:nvGrpSpPr>
        <p:grpSpPr>
          <a:xfrm>
            <a:off x="6762024" y="3699825"/>
            <a:ext cx="495617" cy="574000"/>
            <a:chOff x="9007486" y="5180928"/>
            <a:chExt cx="660822" cy="765333"/>
          </a:xfrm>
        </p:grpSpPr>
        <p:pic>
          <p:nvPicPr>
            <p:cNvPr id="330" name="Graphic 67" descr="Database with solid fill">
              <a:extLst>
                <a:ext uri="{FF2B5EF4-FFF2-40B4-BE49-F238E27FC236}">
                  <a16:creationId xmlns:a16="http://schemas.microsoft.com/office/drawing/2014/main" id="{C845DAB8-2CBF-49EF-9FC3-AADCE6C8E99E}"/>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092607" y="5180928"/>
              <a:ext cx="469232" cy="469232"/>
            </a:xfrm>
            <a:prstGeom prst="rect">
              <a:avLst/>
            </a:prstGeom>
          </p:spPr>
        </p:pic>
        <p:sp>
          <p:nvSpPr>
            <p:cNvPr id="331" name="Rectangle 68">
              <a:extLst>
                <a:ext uri="{FF2B5EF4-FFF2-40B4-BE49-F238E27FC236}">
                  <a16:creationId xmlns:a16="http://schemas.microsoft.com/office/drawing/2014/main" id="{023E56F7-6843-4B6B-95C1-16582D520EAF}"/>
                </a:ext>
              </a:extLst>
            </p:cNvPr>
            <p:cNvSpPr/>
            <p:nvPr/>
          </p:nvSpPr>
          <p:spPr>
            <a:xfrm>
              <a:off x="9007486" y="5630471"/>
              <a:ext cx="660822" cy="315790"/>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rPr>
                <a:t>Vuokra-aluerekisteri</a:t>
              </a:r>
              <a:endParaRPr lang="fi-FI" sz="525" i="1" kern="0">
                <a:solidFill>
                  <a:prstClr val="black"/>
                </a:solidFill>
                <a:latin typeface="Arial" panose="020B0604020202020204"/>
                <a:cs typeface="Arial"/>
              </a:endParaRPr>
            </a:p>
          </p:txBody>
        </p:sp>
      </p:grpSp>
      <p:grpSp>
        <p:nvGrpSpPr>
          <p:cNvPr id="332" name="Group 331">
            <a:extLst>
              <a:ext uri="{FF2B5EF4-FFF2-40B4-BE49-F238E27FC236}">
                <a16:creationId xmlns:a16="http://schemas.microsoft.com/office/drawing/2014/main" id="{7694F42F-9E11-404C-A8EC-87ED736975BD}"/>
              </a:ext>
            </a:extLst>
          </p:cNvPr>
          <p:cNvGrpSpPr/>
          <p:nvPr/>
        </p:nvGrpSpPr>
        <p:grpSpPr>
          <a:xfrm>
            <a:off x="6391534" y="4248664"/>
            <a:ext cx="878014" cy="497298"/>
            <a:chOff x="7057738" y="5889968"/>
            <a:chExt cx="1170685" cy="663064"/>
          </a:xfrm>
        </p:grpSpPr>
        <p:pic>
          <p:nvPicPr>
            <p:cNvPr id="333" name="Graphic 332" descr="Database with solid fill">
              <a:extLst>
                <a:ext uri="{FF2B5EF4-FFF2-40B4-BE49-F238E27FC236}">
                  <a16:creationId xmlns:a16="http://schemas.microsoft.com/office/drawing/2014/main" id="{F68FFDB8-55E6-4C6E-85FD-21C30E2B3319}"/>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396479" y="5889968"/>
              <a:ext cx="469232" cy="469232"/>
            </a:xfrm>
            <a:prstGeom prst="rect">
              <a:avLst/>
            </a:prstGeom>
          </p:spPr>
        </p:pic>
        <p:sp>
          <p:nvSpPr>
            <p:cNvPr id="334" name="Rectangle 333">
              <a:extLst>
                <a:ext uri="{FF2B5EF4-FFF2-40B4-BE49-F238E27FC236}">
                  <a16:creationId xmlns:a16="http://schemas.microsoft.com/office/drawing/2014/main" id="{1216A365-4502-48FA-956D-31B20E48209C}"/>
                </a:ext>
              </a:extLst>
            </p:cNvPr>
            <p:cNvSpPr/>
            <p:nvPr/>
          </p:nvSpPr>
          <p:spPr>
            <a:xfrm>
              <a:off x="7057738" y="6341564"/>
              <a:ext cx="1170685" cy="211468"/>
            </a:xfrm>
            <a:prstGeom prst="rect">
              <a:avLst/>
            </a:prstGeom>
            <a:noFill/>
            <a:ln w="12700" cap="flat" cmpd="sng" algn="ctr">
              <a:noFill/>
              <a:prstDash val="solid"/>
              <a:miter lim="800000"/>
            </a:ln>
            <a:effectLst/>
          </p:spPr>
          <p:txBody>
            <a:bodyPr rtlCol="0" anchor="ctr"/>
            <a:lstStyle/>
            <a:p>
              <a:pPr algn="ctr">
                <a:defRPr/>
              </a:pPr>
              <a:r>
                <a:rPr lang="fi-FI" sz="525" i="1" kern="0">
                  <a:solidFill>
                    <a:prstClr val="black"/>
                  </a:solidFill>
                  <a:latin typeface="Arial" panose="020B0604020202020204"/>
                </a:rPr>
                <a:t>Lyhytaikaisen maanvuokrauksen luvat</a:t>
              </a:r>
            </a:p>
          </p:txBody>
        </p:sp>
      </p:grpSp>
      <p:sp>
        <p:nvSpPr>
          <p:cNvPr id="335" name="Rectangle 334">
            <a:extLst>
              <a:ext uri="{FF2B5EF4-FFF2-40B4-BE49-F238E27FC236}">
                <a16:creationId xmlns:a16="http://schemas.microsoft.com/office/drawing/2014/main" id="{F83DBA84-7EC7-4427-BF3D-138941113177}"/>
              </a:ext>
            </a:extLst>
          </p:cNvPr>
          <p:cNvSpPr/>
          <p:nvPr/>
        </p:nvSpPr>
        <p:spPr>
          <a:xfrm>
            <a:off x="7357741" y="4546426"/>
            <a:ext cx="614513" cy="266923"/>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rPr>
              <a:t>Asiakaspalaute-tiedot</a:t>
            </a:r>
            <a:endParaRPr lang="fi-FI" kern="0">
              <a:solidFill>
                <a:prstClr val="white"/>
              </a:solidFill>
              <a:latin typeface="Arial" panose="020B0604020202020204"/>
            </a:endParaRPr>
          </a:p>
        </p:txBody>
      </p:sp>
      <p:pic>
        <p:nvPicPr>
          <p:cNvPr id="336" name="Graphic 335" descr="Database with solid fill">
            <a:extLst>
              <a:ext uri="{FF2B5EF4-FFF2-40B4-BE49-F238E27FC236}">
                <a16:creationId xmlns:a16="http://schemas.microsoft.com/office/drawing/2014/main" id="{E94AD5C2-3CFC-45A3-896D-4A3F29E8993A}"/>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467953" y="4232458"/>
            <a:ext cx="351924" cy="351924"/>
          </a:xfrm>
          <a:prstGeom prst="rect">
            <a:avLst/>
          </a:prstGeom>
        </p:spPr>
      </p:pic>
      <p:pic>
        <p:nvPicPr>
          <p:cNvPr id="337" name="Graphic 336" descr="Database with solid fill">
            <a:extLst>
              <a:ext uri="{FF2B5EF4-FFF2-40B4-BE49-F238E27FC236}">
                <a16:creationId xmlns:a16="http://schemas.microsoft.com/office/drawing/2014/main" id="{851785DD-282E-454B-BADD-E1EABC9B00A7}"/>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814260" y="2663362"/>
            <a:ext cx="351924" cy="351924"/>
          </a:xfrm>
          <a:prstGeom prst="rect">
            <a:avLst/>
          </a:prstGeom>
        </p:spPr>
      </p:pic>
      <p:sp>
        <p:nvSpPr>
          <p:cNvPr id="338" name="Rectangle 337">
            <a:extLst>
              <a:ext uri="{FF2B5EF4-FFF2-40B4-BE49-F238E27FC236}">
                <a16:creationId xmlns:a16="http://schemas.microsoft.com/office/drawing/2014/main" id="{9827063A-8095-402B-94FF-BFB552DEB498}"/>
              </a:ext>
            </a:extLst>
          </p:cNvPr>
          <p:cNvSpPr/>
          <p:nvPr/>
        </p:nvSpPr>
        <p:spPr>
          <a:xfrm>
            <a:off x="5670351" y="3038865"/>
            <a:ext cx="624611" cy="259330"/>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rPr>
              <a:t>Rakennus-rasitteet ja valvontatiedot</a:t>
            </a:r>
          </a:p>
        </p:txBody>
      </p:sp>
      <p:grpSp>
        <p:nvGrpSpPr>
          <p:cNvPr id="339" name="Ryhmä 180">
            <a:extLst>
              <a:ext uri="{FF2B5EF4-FFF2-40B4-BE49-F238E27FC236}">
                <a16:creationId xmlns:a16="http://schemas.microsoft.com/office/drawing/2014/main" id="{967EECCB-02E3-4DAA-AAC4-0743707476EA}"/>
              </a:ext>
            </a:extLst>
          </p:cNvPr>
          <p:cNvGrpSpPr/>
          <p:nvPr/>
        </p:nvGrpSpPr>
        <p:grpSpPr>
          <a:xfrm>
            <a:off x="2506216" y="3303402"/>
            <a:ext cx="646059" cy="666428"/>
            <a:chOff x="6347475" y="1712782"/>
            <a:chExt cx="861412" cy="888570"/>
          </a:xfrm>
        </p:grpSpPr>
        <p:pic>
          <p:nvPicPr>
            <p:cNvPr id="340" name="Graphic 27" descr="Database with solid fill">
              <a:extLst>
                <a:ext uri="{FF2B5EF4-FFF2-40B4-BE49-F238E27FC236}">
                  <a16:creationId xmlns:a16="http://schemas.microsoft.com/office/drawing/2014/main" id="{8DCA9BFF-038A-433C-928E-5AEE1E448595}"/>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48411" y="1712782"/>
              <a:ext cx="469232" cy="469232"/>
            </a:xfrm>
            <a:prstGeom prst="rect">
              <a:avLst/>
            </a:prstGeom>
          </p:spPr>
        </p:pic>
        <p:sp>
          <p:nvSpPr>
            <p:cNvPr id="341" name="Rectangle 28">
              <a:extLst>
                <a:ext uri="{FF2B5EF4-FFF2-40B4-BE49-F238E27FC236}">
                  <a16:creationId xmlns:a16="http://schemas.microsoft.com/office/drawing/2014/main" id="{E3EF2EF4-03CB-4977-AC86-D28EC7B3279F}"/>
                </a:ext>
              </a:extLst>
            </p:cNvPr>
            <p:cNvSpPr/>
            <p:nvPr/>
          </p:nvSpPr>
          <p:spPr>
            <a:xfrm>
              <a:off x="6347475" y="2217119"/>
              <a:ext cx="861412" cy="384233"/>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cs typeface="Arial"/>
                </a:rPr>
                <a:t>Tilapalveluiden kiinteistötieto-järjestelmä</a:t>
              </a:r>
            </a:p>
          </p:txBody>
        </p:sp>
      </p:grpSp>
      <p:grpSp>
        <p:nvGrpSpPr>
          <p:cNvPr id="342" name="Ryhmä 183">
            <a:extLst>
              <a:ext uri="{FF2B5EF4-FFF2-40B4-BE49-F238E27FC236}">
                <a16:creationId xmlns:a16="http://schemas.microsoft.com/office/drawing/2014/main" id="{180F6498-1246-4996-933B-C3C708A8BBE5}"/>
              </a:ext>
            </a:extLst>
          </p:cNvPr>
          <p:cNvGrpSpPr/>
          <p:nvPr/>
        </p:nvGrpSpPr>
        <p:grpSpPr>
          <a:xfrm>
            <a:off x="3206796" y="3303963"/>
            <a:ext cx="646059" cy="483652"/>
            <a:chOff x="4921026" y="1721854"/>
            <a:chExt cx="861412" cy="644869"/>
          </a:xfrm>
        </p:grpSpPr>
        <p:pic>
          <p:nvPicPr>
            <p:cNvPr id="343" name="Graphic 27" descr="Database with solid fill">
              <a:extLst>
                <a:ext uri="{FF2B5EF4-FFF2-40B4-BE49-F238E27FC236}">
                  <a16:creationId xmlns:a16="http://schemas.microsoft.com/office/drawing/2014/main" id="{05083CCF-68C9-4DDF-9917-828E2CAD0194}"/>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110589" y="1721854"/>
              <a:ext cx="469232" cy="469232"/>
            </a:xfrm>
            <a:prstGeom prst="rect">
              <a:avLst/>
            </a:prstGeom>
          </p:spPr>
        </p:pic>
        <p:sp>
          <p:nvSpPr>
            <p:cNvPr id="344" name="Rectangle 28">
              <a:extLst>
                <a:ext uri="{FF2B5EF4-FFF2-40B4-BE49-F238E27FC236}">
                  <a16:creationId xmlns:a16="http://schemas.microsoft.com/office/drawing/2014/main" id="{7E35E8BD-75AF-4823-9CCF-B11BF8A5E6E2}"/>
                </a:ext>
              </a:extLst>
            </p:cNvPr>
            <p:cNvSpPr/>
            <p:nvPr/>
          </p:nvSpPr>
          <p:spPr>
            <a:xfrm>
              <a:off x="4921026" y="2182874"/>
              <a:ext cx="861412" cy="183849"/>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rPr>
                <a:t>Kaavatiedot</a:t>
              </a:r>
              <a:endParaRPr lang="fi-FI" sz="525" i="1" kern="0">
                <a:solidFill>
                  <a:prstClr val="black"/>
                </a:solidFill>
                <a:latin typeface="Arial" panose="020B0604020202020204"/>
                <a:cs typeface="Arial"/>
              </a:endParaRPr>
            </a:p>
          </p:txBody>
        </p:sp>
      </p:grpSp>
      <p:grpSp>
        <p:nvGrpSpPr>
          <p:cNvPr id="345" name="Ryhmä 186">
            <a:extLst>
              <a:ext uri="{FF2B5EF4-FFF2-40B4-BE49-F238E27FC236}">
                <a16:creationId xmlns:a16="http://schemas.microsoft.com/office/drawing/2014/main" id="{4E407752-F0BD-42C1-B586-41CA75C6E762}"/>
              </a:ext>
            </a:extLst>
          </p:cNvPr>
          <p:cNvGrpSpPr/>
          <p:nvPr/>
        </p:nvGrpSpPr>
        <p:grpSpPr>
          <a:xfrm>
            <a:off x="2507348" y="2664224"/>
            <a:ext cx="646059" cy="580753"/>
            <a:chOff x="4909653" y="1721854"/>
            <a:chExt cx="861412" cy="774337"/>
          </a:xfrm>
        </p:grpSpPr>
        <p:pic>
          <p:nvPicPr>
            <p:cNvPr id="346" name="Graphic 27" descr="Database with solid fill">
              <a:extLst>
                <a:ext uri="{FF2B5EF4-FFF2-40B4-BE49-F238E27FC236}">
                  <a16:creationId xmlns:a16="http://schemas.microsoft.com/office/drawing/2014/main" id="{2542C015-0324-40BA-B7CD-EDA38344F544}"/>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110589" y="1721854"/>
              <a:ext cx="469232" cy="469232"/>
            </a:xfrm>
            <a:prstGeom prst="rect">
              <a:avLst/>
            </a:prstGeom>
          </p:spPr>
        </p:pic>
        <p:sp>
          <p:nvSpPr>
            <p:cNvPr id="347" name="Rectangle 28">
              <a:extLst>
                <a:ext uri="{FF2B5EF4-FFF2-40B4-BE49-F238E27FC236}">
                  <a16:creationId xmlns:a16="http://schemas.microsoft.com/office/drawing/2014/main" id="{04139ECE-3106-4508-8D34-8D81B388E40D}"/>
                </a:ext>
              </a:extLst>
            </p:cNvPr>
            <p:cNvSpPr/>
            <p:nvPr/>
          </p:nvSpPr>
          <p:spPr>
            <a:xfrm>
              <a:off x="4909653" y="2141746"/>
              <a:ext cx="861412" cy="354445"/>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rPr>
                <a:t>Asianhallinta-tiedot</a:t>
              </a:r>
              <a:endParaRPr lang="fi-FI" sz="525" i="1" kern="0">
                <a:solidFill>
                  <a:prstClr val="black"/>
                </a:solidFill>
                <a:latin typeface="Arial" panose="020B0604020202020204"/>
                <a:cs typeface="Arial"/>
              </a:endParaRPr>
            </a:p>
          </p:txBody>
        </p:sp>
      </p:grpSp>
      <p:grpSp>
        <p:nvGrpSpPr>
          <p:cNvPr id="348" name="Ryhmä 189">
            <a:extLst>
              <a:ext uri="{FF2B5EF4-FFF2-40B4-BE49-F238E27FC236}">
                <a16:creationId xmlns:a16="http://schemas.microsoft.com/office/drawing/2014/main" id="{8D36D239-3672-4C72-A080-7FBCB9AC510D}"/>
              </a:ext>
            </a:extLst>
          </p:cNvPr>
          <p:cNvGrpSpPr/>
          <p:nvPr/>
        </p:nvGrpSpPr>
        <p:grpSpPr>
          <a:xfrm>
            <a:off x="2507348" y="4063119"/>
            <a:ext cx="646059" cy="598805"/>
            <a:chOff x="4909653" y="1721854"/>
            <a:chExt cx="861412" cy="798406"/>
          </a:xfrm>
        </p:grpSpPr>
        <p:pic>
          <p:nvPicPr>
            <p:cNvPr id="349" name="Graphic 27" descr="Database with solid fill">
              <a:extLst>
                <a:ext uri="{FF2B5EF4-FFF2-40B4-BE49-F238E27FC236}">
                  <a16:creationId xmlns:a16="http://schemas.microsoft.com/office/drawing/2014/main" id="{9E57BE1D-61D2-4666-8A8C-3EB10D588867}"/>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110589" y="1721854"/>
              <a:ext cx="469232" cy="469232"/>
            </a:xfrm>
            <a:prstGeom prst="rect">
              <a:avLst/>
            </a:prstGeom>
          </p:spPr>
        </p:pic>
        <p:sp>
          <p:nvSpPr>
            <p:cNvPr id="350" name="Rectangle 28">
              <a:extLst>
                <a:ext uri="{FF2B5EF4-FFF2-40B4-BE49-F238E27FC236}">
                  <a16:creationId xmlns:a16="http://schemas.microsoft.com/office/drawing/2014/main" id="{4A3CC4B9-81CF-46B8-B064-5010B73C1CBF}"/>
                </a:ext>
              </a:extLst>
            </p:cNvPr>
            <p:cNvSpPr/>
            <p:nvPr/>
          </p:nvSpPr>
          <p:spPr>
            <a:xfrm>
              <a:off x="4909653" y="2177188"/>
              <a:ext cx="861412" cy="343072"/>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rPr>
                <a:t>Sähköinen pysyväisarkisto</a:t>
              </a:r>
              <a:endParaRPr lang="fi-FI" sz="525" i="1" kern="0">
                <a:solidFill>
                  <a:prstClr val="black"/>
                </a:solidFill>
                <a:latin typeface="Arial" panose="020B0604020202020204"/>
                <a:cs typeface="Arial"/>
              </a:endParaRPr>
            </a:p>
          </p:txBody>
        </p:sp>
      </p:grpSp>
      <p:sp>
        <p:nvSpPr>
          <p:cNvPr id="351" name="Rectangle 350">
            <a:extLst>
              <a:ext uri="{FF2B5EF4-FFF2-40B4-BE49-F238E27FC236}">
                <a16:creationId xmlns:a16="http://schemas.microsoft.com/office/drawing/2014/main" id="{BD0241CE-3ECB-4C01-8C8A-A44EBBE36135}"/>
              </a:ext>
            </a:extLst>
          </p:cNvPr>
          <p:cNvSpPr/>
          <p:nvPr/>
        </p:nvSpPr>
        <p:spPr>
          <a:xfrm>
            <a:off x="261613" y="2420300"/>
            <a:ext cx="1151789" cy="173541"/>
          </a:xfrm>
          <a:prstGeom prst="rect">
            <a:avLst/>
          </a:prstGeom>
          <a:noFill/>
          <a:ln w="12700" cap="flat" cmpd="sng" algn="ctr">
            <a:noFill/>
            <a:prstDash val="solid"/>
            <a:miter lim="800000"/>
          </a:ln>
          <a:effectLst/>
        </p:spPr>
        <p:txBody>
          <a:bodyPr lIns="68580" tIns="34290" rIns="68580" bIns="34290" rtlCol="0" anchor="ctr"/>
          <a:lstStyle/>
          <a:p>
            <a:pPr>
              <a:defRPr/>
            </a:pPr>
            <a:r>
              <a:rPr lang="fi-FI" sz="525" b="1" i="1" kern="0">
                <a:solidFill>
                  <a:prstClr val="black"/>
                </a:solidFill>
                <a:latin typeface="Arial" panose="020B0604020202020204"/>
              </a:rPr>
              <a:t>Kiinteistötietojärjestelmä (MML)</a:t>
            </a:r>
          </a:p>
        </p:txBody>
      </p:sp>
      <p:sp>
        <p:nvSpPr>
          <p:cNvPr id="2" name="Rectangle: Rounded Corners 1">
            <a:extLst>
              <a:ext uri="{FF2B5EF4-FFF2-40B4-BE49-F238E27FC236}">
                <a16:creationId xmlns:a16="http://schemas.microsoft.com/office/drawing/2014/main" id="{A51FF5A6-EA1A-A3E0-04D4-BD5F781FD61B}"/>
              </a:ext>
            </a:extLst>
          </p:cNvPr>
          <p:cNvSpPr/>
          <p:nvPr/>
        </p:nvSpPr>
        <p:spPr>
          <a:xfrm rot="21091158">
            <a:off x="3438912" y="3217621"/>
            <a:ext cx="2277067" cy="557960"/>
          </a:xfrm>
          <a:prstGeom prst="roundRect">
            <a:avLst/>
          </a:prstGeom>
          <a:solidFill>
            <a:srgbClr val="FFC000"/>
          </a:solidFill>
          <a:ln>
            <a:solidFill>
              <a:srgbClr val="C00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800">
                <a:solidFill>
                  <a:schemeClr val="tx1"/>
                </a:solidFill>
              </a:rPr>
              <a:t>Esimerkki</a:t>
            </a:r>
          </a:p>
        </p:txBody>
      </p:sp>
    </p:spTree>
    <p:extLst>
      <p:ext uri="{BB962C8B-B14F-4D97-AF65-F5344CB8AC3E}">
        <p14:creationId xmlns:p14="http://schemas.microsoft.com/office/powerpoint/2010/main" val="6870579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7697F3B-715B-469B-BC2B-B14A12DD0492}"/>
              </a:ext>
            </a:extLst>
          </p:cNvPr>
          <p:cNvSpPr>
            <a:spLocks noGrp="1"/>
          </p:cNvSpPr>
          <p:nvPr>
            <p:ph type="title"/>
          </p:nvPr>
        </p:nvSpPr>
        <p:spPr>
          <a:xfrm>
            <a:off x="252762" y="249492"/>
            <a:ext cx="8675648" cy="675000"/>
          </a:xfrm>
        </p:spPr>
        <p:txBody>
          <a:bodyPr/>
          <a:lstStyle/>
          <a:p>
            <a:pPr algn="ctr"/>
            <a:r>
              <a:rPr lang="fi-FI" sz="2000" dirty="0">
                <a:solidFill>
                  <a:schemeClr val="accent2">
                    <a:lumMod val="50000"/>
                  </a:schemeClr>
                </a:solidFill>
              </a:rPr>
              <a:t>Sisältö</a:t>
            </a:r>
          </a:p>
        </p:txBody>
      </p:sp>
      <p:sp>
        <p:nvSpPr>
          <p:cNvPr id="3" name="Sisällön paikkamerkki 2">
            <a:extLst>
              <a:ext uri="{FF2B5EF4-FFF2-40B4-BE49-F238E27FC236}">
                <a16:creationId xmlns:a16="http://schemas.microsoft.com/office/drawing/2014/main" id="{6929EE6C-190F-482A-B966-8F17C3380B3D}"/>
              </a:ext>
            </a:extLst>
          </p:cNvPr>
          <p:cNvSpPr>
            <a:spLocks noGrp="1"/>
          </p:cNvSpPr>
          <p:nvPr>
            <p:ph sz="half" idx="1"/>
          </p:nvPr>
        </p:nvSpPr>
        <p:spPr>
          <a:xfrm>
            <a:off x="1586177" y="1217234"/>
            <a:ext cx="6629758" cy="3497232"/>
          </a:xfrm>
        </p:spPr>
        <p:txBody>
          <a:bodyPr>
            <a:normAutofit/>
          </a:bodyPr>
          <a:lstStyle/>
          <a:p>
            <a:pPr marL="285743" indent="-285743">
              <a:spcBef>
                <a:spcPts val="0"/>
              </a:spcBef>
              <a:spcAft>
                <a:spcPts val="450"/>
              </a:spcAft>
            </a:pPr>
            <a:r>
              <a:rPr lang="fi-FI" sz="1400" dirty="0"/>
              <a:t>Arkkitehtuuritiivistelmän tarkoitus</a:t>
            </a:r>
          </a:p>
          <a:p>
            <a:pPr marL="285743" indent="-285743">
              <a:spcBef>
                <a:spcPts val="0"/>
              </a:spcBef>
              <a:spcAft>
                <a:spcPts val="450"/>
              </a:spcAft>
            </a:pPr>
            <a:r>
              <a:rPr lang="fi-FI" sz="1400" dirty="0"/>
              <a:t>Kuvatut kokonaisarkkitehtuurin osakuvaukset</a:t>
            </a:r>
          </a:p>
          <a:p>
            <a:pPr marL="285743" indent="-285743">
              <a:spcBef>
                <a:spcPts val="0"/>
              </a:spcBef>
              <a:spcAft>
                <a:spcPts val="450"/>
              </a:spcAft>
            </a:pPr>
            <a:r>
              <a:rPr lang="fi-FI" sz="1400" dirty="0"/>
              <a:t>Arkkitehtuuriympäristö nykytilassa</a:t>
            </a:r>
          </a:p>
          <a:p>
            <a:pPr marL="285729" indent="-285743">
              <a:spcBef>
                <a:spcPts val="0"/>
              </a:spcBef>
              <a:spcAft>
                <a:spcPts val="450"/>
              </a:spcAft>
            </a:pPr>
            <a:r>
              <a:rPr lang="fi-FI" sz="1400" dirty="0"/>
              <a:t>Tavoitearkkitehtuurin yleiskuvaukset</a:t>
            </a:r>
          </a:p>
          <a:p>
            <a:pPr marL="555729" lvl="1" indent="-285743">
              <a:spcBef>
                <a:spcPts val="0"/>
              </a:spcBef>
              <a:spcAft>
                <a:spcPts val="450"/>
              </a:spcAft>
            </a:pPr>
            <a:r>
              <a:rPr lang="fi-FI" sz="1400" dirty="0"/>
              <a:t>Hankittavan järjestelmän rajaukset</a:t>
            </a:r>
          </a:p>
          <a:p>
            <a:pPr marL="555729" lvl="1" indent="-285743">
              <a:spcBef>
                <a:spcPts val="0"/>
              </a:spcBef>
              <a:spcAft>
                <a:spcPts val="450"/>
              </a:spcAft>
            </a:pPr>
            <a:r>
              <a:rPr lang="fi-FI" sz="1400" dirty="0"/>
              <a:t>Pääprosessit – prosessikartta</a:t>
            </a:r>
          </a:p>
          <a:p>
            <a:pPr marL="555729" lvl="1" indent="-285743">
              <a:spcBef>
                <a:spcPts val="0"/>
              </a:spcBef>
              <a:spcAft>
                <a:spcPts val="450"/>
              </a:spcAft>
            </a:pPr>
            <a:r>
              <a:rPr lang="fi-FI" sz="1400" dirty="0"/>
              <a:t>Keskeiset käyttäjäroolit </a:t>
            </a:r>
          </a:p>
          <a:p>
            <a:pPr marL="555729" lvl="1" indent="-285743">
              <a:spcBef>
                <a:spcPts val="0"/>
              </a:spcBef>
              <a:spcAft>
                <a:spcPts val="450"/>
              </a:spcAft>
            </a:pPr>
            <a:r>
              <a:rPr lang="fi-FI" sz="1400" dirty="0"/>
              <a:t>Järjestelmässä käsiteltävät päätietoryhmät / tietovarannot</a:t>
            </a:r>
          </a:p>
          <a:p>
            <a:pPr marL="555729" lvl="1" indent="-285743">
              <a:spcBef>
                <a:spcPts val="0"/>
              </a:spcBef>
              <a:spcAft>
                <a:spcPts val="450"/>
              </a:spcAft>
            </a:pPr>
            <a:r>
              <a:rPr lang="fi-FI" sz="1400" dirty="0"/>
              <a:t>Toiminnallisuuskartta (=tietojärjestelmäpalvelukartta)</a:t>
            </a:r>
          </a:p>
          <a:p>
            <a:pPr marL="555729" lvl="1" indent="-285743">
              <a:spcBef>
                <a:spcPts val="0"/>
              </a:spcBef>
              <a:spcAft>
                <a:spcPts val="450"/>
              </a:spcAft>
            </a:pPr>
            <a:r>
              <a:rPr lang="fi-FI" sz="1400" dirty="0"/>
              <a:t>Integraatiot ja tietovirrat</a:t>
            </a:r>
          </a:p>
          <a:p>
            <a:pPr marL="555729" lvl="1" indent="-285743">
              <a:spcBef>
                <a:spcPts val="0"/>
              </a:spcBef>
              <a:spcAft>
                <a:spcPts val="450"/>
              </a:spcAft>
            </a:pPr>
            <a:r>
              <a:rPr lang="fi-FI" sz="1400" dirty="0"/>
              <a:t>Tietovirtakartta</a:t>
            </a:r>
          </a:p>
          <a:p>
            <a:pPr marL="285729" indent="-285743">
              <a:spcBef>
                <a:spcPts val="0"/>
              </a:spcBef>
              <a:spcAft>
                <a:spcPts val="450"/>
              </a:spcAft>
            </a:pPr>
            <a:r>
              <a:rPr lang="fi-FI" sz="1400" dirty="0"/>
              <a:t>Toimittajalta toimituksessa edellytettävät tarkemmat arkkitehtuurikuvaukset</a:t>
            </a:r>
          </a:p>
        </p:txBody>
      </p:sp>
    </p:spTree>
    <p:extLst>
      <p:ext uri="{BB962C8B-B14F-4D97-AF65-F5344CB8AC3E}">
        <p14:creationId xmlns:p14="http://schemas.microsoft.com/office/powerpoint/2010/main" val="14295574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86DBD98-7385-4DEB-899D-FAE9394B06D9}"/>
              </a:ext>
            </a:extLst>
          </p:cNvPr>
          <p:cNvSpPr>
            <a:spLocks noGrp="1"/>
          </p:cNvSpPr>
          <p:nvPr>
            <p:ph type="sldNum" sz="quarter" idx="12"/>
          </p:nvPr>
        </p:nvSpPr>
        <p:spPr/>
        <p:txBody>
          <a:bodyPr/>
          <a:lstStyle/>
          <a:p>
            <a:fld id="{DDE9422E-AB18-498F-A7FF-179425C9812D}" type="slidenum">
              <a:rPr lang="fi-FI" smtClean="0"/>
              <a:t>20</a:t>
            </a:fld>
            <a:endParaRPr lang="fi-FI"/>
          </a:p>
        </p:txBody>
      </p:sp>
      <p:sp>
        <p:nvSpPr>
          <p:cNvPr id="4" name="Title 3">
            <a:extLst>
              <a:ext uri="{FF2B5EF4-FFF2-40B4-BE49-F238E27FC236}">
                <a16:creationId xmlns:a16="http://schemas.microsoft.com/office/drawing/2014/main" id="{2855AFF2-3EFD-44B2-A375-F7CEE7E6E108}"/>
              </a:ext>
            </a:extLst>
          </p:cNvPr>
          <p:cNvSpPr>
            <a:spLocks noGrp="1"/>
          </p:cNvSpPr>
          <p:nvPr>
            <p:ph type="title"/>
          </p:nvPr>
        </p:nvSpPr>
        <p:spPr>
          <a:xfrm>
            <a:off x="133815" y="120655"/>
            <a:ext cx="8861501" cy="675000"/>
          </a:xfrm>
        </p:spPr>
        <p:txBody>
          <a:bodyPr>
            <a:noAutofit/>
          </a:bodyPr>
          <a:lstStyle/>
          <a:p>
            <a:pPr algn="ctr"/>
            <a:r>
              <a:rPr lang="fi-FI" sz="2000" dirty="0">
                <a:solidFill>
                  <a:schemeClr val="accent2">
                    <a:lumMod val="50000"/>
                  </a:schemeClr>
                </a:solidFill>
              </a:rPr>
              <a:t>Järjestelmän toiminnallisuuskartta (= tietojärjestelmäpalvelukartta)</a:t>
            </a:r>
            <a:br>
              <a:rPr lang="fi-FI" sz="2000" dirty="0">
                <a:solidFill>
                  <a:schemeClr val="accent2">
                    <a:lumMod val="50000"/>
                  </a:schemeClr>
                </a:solidFill>
              </a:rPr>
            </a:br>
            <a:endParaRPr lang="fi-FI" sz="2000" dirty="0">
              <a:solidFill>
                <a:schemeClr val="accent2">
                  <a:lumMod val="50000"/>
                </a:schemeClr>
              </a:solidFill>
            </a:endParaRPr>
          </a:p>
        </p:txBody>
      </p:sp>
      <p:sp>
        <p:nvSpPr>
          <p:cNvPr id="5" name="Rectangle 4">
            <a:extLst>
              <a:ext uri="{FF2B5EF4-FFF2-40B4-BE49-F238E27FC236}">
                <a16:creationId xmlns:a16="http://schemas.microsoft.com/office/drawing/2014/main" id="{4E2803E4-A3A9-EE64-6A86-11716AB6F0DC}"/>
              </a:ext>
            </a:extLst>
          </p:cNvPr>
          <p:cNvSpPr/>
          <p:nvPr/>
        </p:nvSpPr>
        <p:spPr>
          <a:xfrm>
            <a:off x="675000" y="640080"/>
            <a:ext cx="7776000" cy="4479400"/>
          </a:xfrm>
          <a:prstGeom prst="rect">
            <a:avLst/>
          </a:prstGeom>
          <a:solidFill>
            <a:schemeClr val="tx2"/>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fi-FI" sz="1200"/>
              <a:t>Järjestelmä X</a:t>
            </a:r>
          </a:p>
        </p:txBody>
      </p:sp>
      <p:sp>
        <p:nvSpPr>
          <p:cNvPr id="6" name="Rectangle 5">
            <a:extLst>
              <a:ext uri="{FF2B5EF4-FFF2-40B4-BE49-F238E27FC236}">
                <a16:creationId xmlns:a16="http://schemas.microsoft.com/office/drawing/2014/main" id="{34E43F3F-3B72-575C-F814-6796434037A8}"/>
              </a:ext>
            </a:extLst>
          </p:cNvPr>
          <p:cNvSpPr/>
          <p:nvPr/>
        </p:nvSpPr>
        <p:spPr>
          <a:xfrm>
            <a:off x="874394" y="904240"/>
            <a:ext cx="2263141" cy="1587500"/>
          </a:xfrm>
          <a:prstGeom prst="rect">
            <a:avLst/>
          </a:prstGeom>
          <a:solidFill>
            <a:schemeClr val="accent2">
              <a:lumMod val="60000"/>
              <a:lumOff val="4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fi-FI" sz="1050"/>
              <a:t>Osakokonaisuus X</a:t>
            </a:r>
          </a:p>
        </p:txBody>
      </p:sp>
      <p:sp>
        <p:nvSpPr>
          <p:cNvPr id="7" name="Rectangle 6">
            <a:extLst>
              <a:ext uri="{FF2B5EF4-FFF2-40B4-BE49-F238E27FC236}">
                <a16:creationId xmlns:a16="http://schemas.microsoft.com/office/drawing/2014/main" id="{BD94576E-2E12-AEC9-3C10-629BBE178E57}"/>
              </a:ext>
            </a:extLst>
          </p:cNvPr>
          <p:cNvSpPr/>
          <p:nvPr/>
        </p:nvSpPr>
        <p:spPr>
          <a:xfrm>
            <a:off x="939165" y="1161414"/>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8" name="Rectangle 7">
            <a:extLst>
              <a:ext uri="{FF2B5EF4-FFF2-40B4-BE49-F238E27FC236}">
                <a16:creationId xmlns:a16="http://schemas.microsoft.com/office/drawing/2014/main" id="{53AE8996-981A-C894-A49B-22C484B3AC5D}"/>
              </a:ext>
            </a:extLst>
          </p:cNvPr>
          <p:cNvSpPr/>
          <p:nvPr/>
        </p:nvSpPr>
        <p:spPr>
          <a:xfrm>
            <a:off x="2030731" y="1166493"/>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9" name="Rectangle 8">
            <a:extLst>
              <a:ext uri="{FF2B5EF4-FFF2-40B4-BE49-F238E27FC236}">
                <a16:creationId xmlns:a16="http://schemas.microsoft.com/office/drawing/2014/main" id="{D44F654E-E885-45BB-8BC8-D569F64AB0D2}"/>
              </a:ext>
            </a:extLst>
          </p:cNvPr>
          <p:cNvSpPr/>
          <p:nvPr/>
        </p:nvSpPr>
        <p:spPr>
          <a:xfrm>
            <a:off x="939165" y="1594804"/>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10" name="Rectangle 9">
            <a:extLst>
              <a:ext uri="{FF2B5EF4-FFF2-40B4-BE49-F238E27FC236}">
                <a16:creationId xmlns:a16="http://schemas.microsoft.com/office/drawing/2014/main" id="{32D128C4-8D67-1CA8-28AA-FFA45E3872C1}"/>
              </a:ext>
            </a:extLst>
          </p:cNvPr>
          <p:cNvSpPr/>
          <p:nvPr/>
        </p:nvSpPr>
        <p:spPr>
          <a:xfrm>
            <a:off x="2030731" y="1599883"/>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11" name="Rectangle 10">
            <a:extLst>
              <a:ext uri="{FF2B5EF4-FFF2-40B4-BE49-F238E27FC236}">
                <a16:creationId xmlns:a16="http://schemas.microsoft.com/office/drawing/2014/main" id="{7D2C3584-CF8E-7ED8-F58C-DDCA3B967911}"/>
              </a:ext>
            </a:extLst>
          </p:cNvPr>
          <p:cNvSpPr/>
          <p:nvPr/>
        </p:nvSpPr>
        <p:spPr>
          <a:xfrm>
            <a:off x="3427094" y="904240"/>
            <a:ext cx="2263141" cy="1587500"/>
          </a:xfrm>
          <a:prstGeom prst="rect">
            <a:avLst/>
          </a:prstGeom>
          <a:solidFill>
            <a:schemeClr val="accent2">
              <a:lumMod val="60000"/>
              <a:lumOff val="4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fi-FI" sz="1050"/>
              <a:t>Osakokonaisuus X</a:t>
            </a:r>
          </a:p>
          <a:p>
            <a:pPr algn="ctr"/>
            <a:endParaRPr lang="fi-FI" sz="1050"/>
          </a:p>
        </p:txBody>
      </p:sp>
      <p:sp>
        <p:nvSpPr>
          <p:cNvPr id="12" name="Rectangle 11">
            <a:extLst>
              <a:ext uri="{FF2B5EF4-FFF2-40B4-BE49-F238E27FC236}">
                <a16:creationId xmlns:a16="http://schemas.microsoft.com/office/drawing/2014/main" id="{570B534B-6B29-6896-BFFA-9408A6E59AA7}"/>
              </a:ext>
            </a:extLst>
          </p:cNvPr>
          <p:cNvSpPr/>
          <p:nvPr/>
        </p:nvSpPr>
        <p:spPr>
          <a:xfrm>
            <a:off x="3491865" y="1161414"/>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13" name="Rectangle 12">
            <a:extLst>
              <a:ext uri="{FF2B5EF4-FFF2-40B4-BE49-F238E27FC236}">
                <a16:creationId xmlns:a16="http://schemas.microsoft.com/office/drawing/2014/main" id="{84E06CF2-4251-2CEF-81AD-CA73F61B587D}"/>
              </a:ext>
            </a:extLst>
          </p:cNvPr>
          <p:cNvSpPr/>
          <p:nvPr/>
        </p:nvSpPr>
        <p:spPr>
          <a:xfrm>
            <a:off x="4583431" y="1166493"/>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14" name="Rectangle 13">
            <a:extLst>
              <a:ext uri="{FF2B5EF4-FFF2-40B4-BE49-F238E27FC236}">
                <a16:creationId xmlns:a16="http://schemas.microsoft.com/office/drawing/2014/main" id="{AAA84D47-BFAE-2430-58B3-97D354505657}"/>
              </a:ext>
            </a:extLst>
          </p:cNvPr>
          <p:cNvSpPr/>
          <p:nvPr/>
        </p:nvSpPr>
        <p:spPr>
          <a:xfrm>
            <a:off x="3491865" y="1594804"/>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15" name="Rectangle 14">
            <a:extLst>
              <a:ext uri="{FF2B5EF4-FFF2-40B4-BE49-F238E27FC236}">
                <a16:creationId xmlns:a16="http://schemas.microsoft.com/office/drawing/2014/main" id="{867BE0D3-2C93-D931-DC2F-E85B8FA9081C}"/>
              </a:ext>
            </a:extLst>
          </p:cNvPr>
          <p:cNvSpPr/>
          <p:nvPr/>
        </p:nvSpPr>
        <p:spPr>
          <a:xfrm>
            <a:off x="4583431" y="1599883"/>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16" name="Rectangle 15">
            <a:extLst>
              <a:ext uri="{FF2B5EF4-FFF2-40B4-BE49-F238E27FC236}">
                <a16:creationId xmlns:a16="http://schemas.microsoft.com/office/drawing/2014/main" id="{56D273D7-1E40-BAC2-9EC2-E98CC334A4CD}"/>
              </a:ext>
            </a:extLst>
          </p:cNvPr>
          <p:cNvSpPr/>
          <p:nvPr/>
        </p:nvSpPr>
        <p:spPr>
          <a:xfrm>
            <a:off x="5979053" y="904240"/>
            <a:ext cx="2263141" cy="1587500"/>
          </a:xfrm>
          <a:prstGeom prst="rect">
            <a:avLst/>
          </a:prstGeom>
          <a:solidFill>
            <a:schemeClr val="accent2">
              <a:lumMod val="60000"/>
              <a:lumOff val="4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fi-FI" sz="1050"/>
              <a:t>Osakokonaisuus X</a:t>
            </a:r>
          </a:p>
        </p:txBody>
      </p:sp>
      <p:sp>
        <p:nvSpPr>
          <p:cNvPr id="17" name="Rectangle 16">
            <a:extLst>
              <a:ext uri="{FF2B5EF4-FFF2-40B4-BE49-F238E27FC236}">
                <a16:creationId xmlns:a16="http://schemas.microsoft.com/office/drawing/2014/main" id="{FB38A27C-7F4F-42EC-256C-FCB9BB0F9A14}"/>
              </a:ext>
            </a:extLst>
          </p:cNvPr>
          <p:cNvSpPr/>
          <p:nvPr/>
        </p:nvSpPr>
        <p:spPr>
          <a:xfrm>
            <a:off x="6043824" y="1161414"/>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18" name="Rectangle 17">
            <a:extLst>
              <a:ext uri="{FF2B5EF4-FFF2-40B4-BE49-F238E27FC236}">
                <a16:creationId xmlns:a16="http://schemas.microsoft.com/office/drawing/2014/main" id="{F64392CD-350C-6C91-7A70-4155B0C0CDA8}"/>
              </a:ext>
            </a:extLst>
          </p:cNvPr>
          <p:cNvSpPr/>
          <p:nvPr/>
        </p:nvSpPr>
        <p:spPr>
          <a:xfrm>
            <a:off x="7135390" y="1166493"/>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19" name="Rectangle 18">
            <a:extLst>
              <a:ext uri="{FF2B5EF4-FFF2-40B4-BE49-F238E27FC236}">
                <a16:creationId xmlns:a16="http://schemas.microsoft.com/office/drawing/2014/main" id="{30306E2D-DCA5-669D-B117-D38462F1F10C}"/>
              </a:ext>
            </a:extLst>
          </p:cNvPr>
          <p:cNvSpPr/>
          <p:nvPr/>
        </p:nvSpPr>
        <p:spPr>
          <a:xfrm>
            <a:off x="6043824" y="1594804"/>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20" name="Rectangle 19">
            <a:extLst>
              <a:ext uri="{FF2B5EF4-FFF2-40B4-BE49-F238E27FC236}">
                <a16:creationId xmlns:a16="http://schemas.microsoft.com/office/drawing/2014/main" id="{161E7D09-349A-F45F-D374-912F4FD4AE50}"/>
              </a:ext>
            </a:extLst>
          </p:cNvPr>
          <p:cNvSpPr/>
          <p:nvPr/>
        </p:nvSpPr>
        <p:spPr>
          <a:xfrm>
            <a:off x="7135390" y="1599883"/>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21" name="Rectangle 20">
            <a:extLst>
              <a:ext uri="{FF2B5EF4-FFF2-40B4-BE49-F238E27FC236}">
                <a16:creationId xmlns:a16="http://schemas.microsoft.com/office/drawing/2014/main" id="{F09DDA82-09CA-4C9C-A2EE-9480BABC32DD}"/>
              </a:ext>
            </a:extLst>
          </p:cNvPr>
          <p:cNvSpPr/>
          <p:nvPr/>
        </p:nvSpPr>
        <p:spPr>
          <a:xfrm>
            <a:off x="874394" y="2675252"/>
            <a:ext cx="2263141" cy="1587500"/>
          </a:xfrm>
          <a:prstGeom prst="rect">
            <a:avLst/>
          </a:prstGeom>
          <a:solidFill>
            <a:schemeClr val="accent2">
              <a:lumMod val="60000"/>
              <a:lumOff val="4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fi-FI" sz="1050"/>
              <a:t>Osakokonaisuus X</a:t>
            </a:r>
          </a:p>
        </p:txBody>
      </p:sp>
      <p:sp>
        <p:nvSpPr>
          <p:cNvPr id="22" name="Rectangle 21">
            <a:extLst>
              <a:ext uri="{FF2B5EF4-FFF2-40B4-BE49-F238E27FC236}">
                <a16:creationId xmlns:a16="http://schemas.microsoft.com/office/drawing/2014/main" id="{00957AC6-28FF-4A18-8579-5084EA1FC838}"/>
              </a:ext>
            </a:extLst>
          </p:cNvPr>
          <p:cNvSpPr/>
          <p:nvPr/>
        </p:nvSpPr>
        <p:spPr>
          <a:xfrm>
            <a:off x="939165" y="2932426"/>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23" name="Rectangle 22">
            <a:extLst>
              <a:ext uri="{FF2B5EF4-FFF2-40B4-BE49-F238E27FC236}">
                <a16:creationId xmlns:a16="http://schemas.microsoft.com/office/drawing/2014/main" id="{EB677030-1793-9E29-C3E1-0374FF9F767A}"/>
              </a:ext>
            </a:extLst>
          </p:cNvPr>
          <p:cNvSpPr/>
          <p:nvPr/>
        </p:nvSpPr>
        <p:spPr>
          <a:xfrm>
            <a:off x="2030731" y="2937505"/>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24" name="Rectangle 23">
            <a:extLst>
              <a:ext uri="{FF2B5EF4-FFF2-40B4-BE49-F238E27FC236}">
                <a16:creationId xmlns:a16="http://schemas.microsoft.com/office/drawing/2014/main" id="{BDF33A2D-5886-A9A9-8CD3-B07CBC745E49}"/>
              </a:ext>
            </a:extLst>
          </p:cNvPr>
          <p:cNvSpPr/>
          <p:nvPr/>
        </p:nvSpPr>
        <p:spPr>
          <a:xfrm>
            <a:off x="939165" y="3365816"/>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25" name="Rectangle 24">
            <a:extLst>
              <a:ext uri="{FF2B5EF4-FFF2-40B4-BE49-F238E27FC236}">
                <a16:creationId xmlns:a16="http://schemas.microsoft.com/office/drawing/2014/main" id="{7B4D8E19-AB1C-263C-2778-2706CB8A43BA}"/>
              </a:ext>
            </a:extLst>
          </p:cNvPr>
          <p:cNvSpPr/>
          <p:nvPr/>
        </p:nvSpPr>
        <p:spPr>
          <a:xfrm>
            <a:off x="2030731" y="3370895"/>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26" name="Rectangle 25">
            <a:extLst>
              <a:ext uri="{FF2B5EF4-FFF2-40B4-BE49-F238E27FC236}">
                <a16:creationId xmlns:a16="http://schemas.microsoft.com/office/drawing/2014/main" id="{4169E37D-6DC0-D0B5-AEB4-6CEB66DD869B}"/>
              </a:ext>
            </a:extLst>
          </p:cNvPr>
          <p:cNvSpPr/>
          <p:nvPr/>
        </p:nvSpPr>
        <p:spPr>
          <a:xfrm>
            <a:off x="3427094" y="2675252"/>
            <a:ext cx="2263141" cy="1587500"/>
          </a:xfrm>
          <a:prstGeom prst="rect">
            <a:avLst/>
          </a:prstGeom>
          <a:solidFill>
            <a:schemeClr val="accent2">
              <a:lumMod val="60000"/>
              <a:lumOff val="4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fi-FI" sz="1050"/>
              <a:t>Osakokonaisuus X</a:t>
            </a:r>
          </a:p>
        </p:txBody>
      </p:sp>
      <p:sp>
        <p:nvSpPr>
          <p:cNvPr id="27" name="Rectangle 26">
            <a:extLst>
              <a:ext uri="{FF2B5EF4-FFF2-40B4-BE49-F238E27FC236}">
                <a16:creationId xmlns:a16="http://schemas.microsoft.com/office/drawing/2014/main" id="{47B75663-5E72-6CCC-8A6A-127B8AEF46F3}"/>
              </a:ext>
            </a:extLst>
          </p:cNvPr>
          <p:cNvSpPr/>
          <p:nvPr/>
        </p:nvSpPr>
        <p:spPr>
          <a:xfrm>
            <a:off x="3491865" y="2932426"/>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28" name="Rectangle 27">
            <a:extLst>
              <a:ext uri="{FF2B5EF4-FFF2-40B4-BE49-F238E27FC236}">
                <a16:creationId xmlns:a16="http://schemas.microsoft.com/office/drawing/2014/main" id="{A944DB4F-66EA-0599-DA12-F47A0D947225}"/>
              </a:ext>
            </a:extLst>
          </p:cNvPr>
          <p:cNvSpPr/>
          <p:nvPr/>
        </p:nvSpPr>
        <p:spPr>
          <a:xfrm>
            <a:off x="4583431" y="2937505"/>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29" name="Rectangle 28">
            <a:extLst>
              <a:ext uri="{FF2B5EF4-FFF2-40B4-BE49-F238E27FC236}">
                <a16:creationId xmlns:a16="http://schemas.microsoft.com/office/drawing/2014/main" id="{695B0ABB-F03C-51AA-A28F-2AD788221E88}"/>
              </a:ext>
            </a:extLst>
          </p:cNvPr>
          <p:cNvSpPr/>
          <p:nvPr/>
        </p:nvSpPr>
        <p:spPr>
          <a:xfrm>
            <a:off x="3491865" y="3365816"/>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30" name="Rectangle 29">
            <a:extLst>
              <a:ext uri="{FF2B5EF4-FFF2-40B4-BE49-F238E27FC236}">
                <a16:creationId xmlns:a16="http://schemas.microsoft.com/office/drawing/2014/main" id="{5BAB8BE7-5CD9-FCA8-33E5-53D1F1AA7968}"/>
              </a:ext>
            </a:extLst>
          </p:cNvPr>
          <p:cNvSpPr/>
          <p:nvPr/>
        </p:nvSpPr>
        <p:spPr>
          <a:xfrm>
            <a:off x="4583431" y="3370895"/>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31" name="Rectangle 30">
            <a:extLst>
              <a:ext uri="{FF2B5EF4-FFF2-40B4-BE49-F238E27FC236}">
                <a16:creationId xmlns:a16="http://schemas.microsoft.com/office/drawing/2014/main" id="{A7267242-B482-111E-53CB-0A4B0026D8A9}"/>
              </a:ext>
            </a:extLst>
          </p:cNvPr>
          <p:cNvSpPr/>
          <p:nvPr/>
        </p:nvSpPr>
        <p:spPr>
          <a:xfrm>
            <a:off x="5979053" y="2675252"/>
            <a:ext cx="2263141" cy="1587500"/>
          </a:xfrm>
          <a:prstGeom prst="rect">
            <a:avLst/>
          </a:prstGeom>
          <a:solidFill>
            <a:schemeClr val="accent2">
              <a:lumMod val="60000"/>
              <a:lumOff val="4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fi-FI" sz="1050"/>
              <a:t>Osakokonaisuus X</a:t>
            </a:r>
          </a:p>
        </p:txBody>
      </p:sp>
      <p:sp>
        <p:nvSpPr>
          <p:cNvPr id="32" name="Rectangle 31">
            <a:extLst>
              <a:ext uri="{FF2B5EF4-FFF2-40B4-BE49-F238E27FC236}">
                <a16:creationId xmlns:a16="http://schemas.microsoft.com/office/drawing/2014/main" id="{644D18C2-4A8B-644D-57BF-53600E1F87CA}"/>
              </a:ext>
            </a:extLst>
          </p:cNvPr>
          <p:cNvSpPr/>
          <p:nvPr/>
        </p:nvSpPr>
        <p:spPr>
          <a:xfrm>
            <a:off x="6043824" y="2932426"/>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33" name="Rectangle 32">
            <a:extLst>
              <a:ext uri="{FF2B5EF4-FFF2-40B4-BE49-F238E27FC236}">
                <a16:creationId xmlns:a16="http://schemas.microsoft.com/office/drawing/2014/main" id="{ABCD2F71-9CE3-EA34-BD7D-941B2E2639BB}"/>
              </a:ext>
            </a:extLst>
          </p:cNvPr>
          <p:cNvSpPr/>
          <p:nvPr/>
        </p:nvSpPr>
        <p:spPr>
          <a:xfrm>
            <a:off x="7135390" y="2937505"/>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34" name="Rectangle 33">
            <a:extLst>
              <a:ext uri="{FF2B5EF4-FFF2-40B4-BE49-F238E27FC236}">
                <a16:creationId xmlns:a16="http://schemas.microsoft.com/office/drawing/2014/main" id="{DAF068B6-F698-8F10-275F-60A55BB4DC05}"/>
              </a:ext>
            </a:extLst>
          </p:cNvPr>
          <p:cNvSpPr/>
          <p:nvPr/>
        </p:nvSpPr>
        <p:spPr>
          <a:xfrm>
            <a:off x="6043824" y="3365816"/>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35" name="Rectangle 34">
            <a:extLst>
              <a:ext uri="{FF2B5EF4-FFF2-40B4-BE49-F238E27FC236}">
                <a16:creationId xmlns:a16="http://schemas.microsoft.com/office/drawing/2014/main" id="{234A540B-11E2-89F8-E859-A20820C6C33A}"/>
              </a:ext>
            </a:extLst>
          </p:cNvPr>
          <p:cNvSpPr/>
          <p:nvPr/>
        </p:nvSpPr>
        <p:spPr>
          <a:xfrm>
            <a:off x="7135390" y="3370895"/>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36" name="Rectangle 35">
            <a:extLst>
              <a:ext uri="{FF2B5EF4-FFF2-40B4-BE49-F238E27FC236}">
                <a16:creationId xmlns:a16="http://schemas.microsoft.com/office/drawing/2014/main" id="{9B0DEA57-8D00-579C-2FA1-E4F8EE8B128E}"/>
              </a:ext>
            </a:extLst>
          </p:cNvPr>
          <p:cNvSpPr/>
          <p:nvPr/>
        </p:nvSpPr>
        <p:spPr>
          <a:xfrm>
            <a:off x="939165" y="2033273"/>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37" name="Rectangle 36">
            <a:extLst>
              <a:ext uri="{FF2B5EF4-FFF2-40B4-BE49-F238E27FC236}">
                <a16:creationId xmlns:a16="http://schemas.microsoft.com/office/drawing/2014/main" id="{E3FEC397-B3E6-C999-FE10-3038A8B375C1}"/>
              </a:ext>
            </a:extLst>
          </p:cNvPr>
          <p:cNvSpPr/>
          <p:nvPr/>
        </p:nvSpPr>
        <p:spPr>
          <a:xfrm>
            <a:off x="2030731" y="2038352"/>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38" name="Rectangle 37">
            <a:extLst>
              <a:ext uri="{FF2B5EF4-FFF2-40B4-BE49-F238E27FC236}">
                <a16:creationId xmlns:a16="http://schemas.microsoft.com/office/drawing/2014/main" id="{E2E7E45D-B377-38F4-BA3E-FA1C9B2410CF}"/>
              </a:ext>
            </a:extLst>
          </p:cNvPr>
          <p:cNvSpPr/>
          <p:nvPr/>
        </p:nvSpPr>
        <p:spPr>
          <a:xfrm>
            <a:off x="3491865" y="2033273"/>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Perhepäivähoito</a:t>
            </a:r>
          </a:p>
        </p:txBody>
      </p:sp>
      <p:sp>
        <p:nvSpPr>
          <p:cNvPr id="39" name="Rectangle 38">
            <a:extLst>
              <a:ext uri="{FF2B5EF4-FFF2-40B4-BE49-F238E27FC236}">
                <a16:creationId xmlns:a16="http://schemas.microsoft.com/office/drawing/2014/main" id="{7E91919B-F6D3-EE4D-F4D3-0A101CABC823}"/>
              </a:ext>
            </a:extLst>
          </p:cNvPr>
          <p:cNvSpPr/>
          <p:nvPr/>
        </p:nvSpPr>
        <p:spPr>
          <a:xfrm>
            <a:off x="4583431" y="2038352"/>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40" name="Rectangle 39">
            <a:extLst>
              <a:ext uri="{FF2B5EF4-FFF2-40B4-BE49-F238E27FC236}">
                <a16:creationId xmlns:a16="http://schemas.microsoft.com/office/drawing/2014/main" id="{DCAB05E2-499D-D52E-B7C9-1D67B63F2591}"/>
              </a:ext>
            </a:extLst>
          </p:cNvPr>
          <p:cNvSpPr/>
          <p:nvPr/>
        </p:nvSpPr>
        <p:spPr>
          <a:xfrm>
            <a:off x="6043824" y="2033273"/>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41" name="Rectangle 40">
            <a:extLst>
              <a:ext uri="{FF2B5EF4-FFF2-40B4-BE49-F238E27FC236}">
                <a16:creationId xmlns:a16="http://schemas.microsoft.com/office/drawing/2014/main" id="{1856902D-EBB6-A0D9-3062-B6E4715C8D9C}"/>
              </a:ext>
            </a:extLst>
          </p:cNvPr>
          <p:cNvSpPr/>
          <p:nvPr/>
        </p:nvSpPr>
        <p:spPr>
          <a:xfrm>
            <a:off x="7135390" y="2038352"/>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48" name="Rectangle 47">
            <a:extLst>
              <a:ext uri="{FF2B5EF4-FFF2-40B4-BE49-F238E27FC236}">
                <a16:creationId xmlns:a16="http://schemas.microsoft.com/office/drawing/2014/main" id="{6412CDD1-281C-42C7-2A5D-E21A6EF8AB69}"/>
              </a:ext>
            </a:extLst>
          </p:cNvPr>
          <p:cNvSpPr/>
          <p:nvPr/>
        </p:nvSpPr>
        <p:spPr>
          <a:xfrm>
            <a:off x="939165" y="3803176"/>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49" name="Rectangle 48">
            <a:extLst>
              <a:ext uri="{FF2B5EF4-FFF2-40B4-BE49-F238E27FC236}">
                <a16:creationId xmlns:a16="http://schemas.microsoft.com/office/drawing/2014/main" id="{9AAE03AE-2A2B-4F20-56B0-11385DC7C1EE}"/>
              </a:ext>
            </a:extLst>
          </p:cNvPr>
          <p:cNvSpPr/>
          <p:nvPr/>
        </p:nvSpPr>
        <p:spPr>
          <a:xfrm>
            <a:off x="2030731" y="3808255"/>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50" name="Rectangle 49">
            <a:extLst>
              <a:ext uri="{FF2B5EF4-FFF2-40B4-BE49-F238E27FC236}">
                <a16:creationId xmlns:a16="http://schemas.microsoft.com/office/drawing/2014/main" id="{60761B58-9696-90C2-F9A4-979B5812055E}"/>
              </a:ext>
            </a:extLst>
          </p:cNvPr>
          <p:cNvSpPr/>
          <p:nvPr/>
        </p:nvSpPr>
        <p:spPr>
          <a:xfrm>
            <a:off x="3491865" y="3803176"/>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51" name="Rectangle 50">
            <a:extLst>
              <a:ext uri="{FF2B5EF4-FFF2-40B4-BE49-F238E27FC236}">
                <a16:creationId xmlns:a16="http://schemas.microsoft.com/office/drawing/2014/main" id="{1975B5C0-E411-3A36-14A0-6624BB39CEB1}"/>
              </a:ext>
            </a:extLst>
          </p:cNvPr>
          <p:cNvSpPr/>
          <p:nvPr/>
        </p:nvSpPr>
        <p:spPr>
          <a:xfrm>
            <a:off x="4583431" y="3808255"/>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52" name="Rectangle 51">
            <a:extLst>
              <a:ext uri="{FF2B5EF4-FFF2-40B4-BE49-F238E27FC236}">
                <a16:creationId xmlns:a16="http://schemas.microsoft.com/office/drawing/2014/main" id="{E557D577-4A30-E53D-C076-7410527FC7F2}"/>
              </a:ext>
            </a:extLst>
          </p:cNvPr>
          <p:cNvSpPr/>
          <p:nvPr/>
        </p:nvSpPr>
        <p:spPr>
          <a:xfrm>
            <a:off x="6043824" y="3803176"/>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53" name="Rectangle 52">
            <a:extLst>
              <a:ext uri="{FF2B5EF4-FFF2-40B4-BE49-F238E27FC236}">
                <a16:creationId xmlns:a16="http://schemas.microsoft.com/office/drawing/2014/main" id="{D31DDDD5-5F8A-04D5-C797-A91406575172}"/>
              </a:ext>
            </a:extLst>
          </p:cNvPr>
          <p:cNvSpPr/>
          <p:nvPr/>
        </p:nvSpPr>
        <p:spPr>
          <a:xfrm>
            <a:off x="7135390" y="3808255"/>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56" name="Rectangle 55">
            <a:extLst>
              <a:ext uri="{FF2B5EF4-FFF2-40B4-BE49-F238E27FC236}">
                <a16:creationId xmlns:a16="http://schemas.microsoft.com/office/drawing/2014/main" id="{3C40A83D-C278-196F-7F1C-035C3C8E6985}"/>
              </a:ext>
            </a:extLst>
          </p:cNvPr>
          <p:cNvSpPr/>
          <p:nvPr/>
        </p:nvSpPr>
        <p:spPr>
          <a:xfrm>
            <a:off x="874394" y="4339582"/>
            <a:ext cx="7367800" cy="665597"/>
          </a:xfrm>
          <a:prstGeom prst="rect">
            <a:avLst/>
          </a:prstGeom>
          <a:solidFill>
            <a:schemeClr val="accent2">
              <a:lumMod val="60000"/>
              <a:lumOff val="4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fi-FI" sz="1050"/>
              <a:t>Hallinta ja tekniset palvelut</a:t>
            </a:r>
          </a:p>
        </p:txBody>
      </p:sp>
      <p:sp>
        <p:nvSpPr>
          <p:cNvPr id="57" name="Rectangle 56">
            <a:extLst>
              <a:ext uri="{FF2B5EF4-FFF2-40B4-BE49-F238E27FC236}">
                <a16:creationId xmlns:a16="http://schemas.microsoft.com/office/drawing/2014/main" id="{DBCCA58C-20D7-867E-06CF-EA3612DF4827}"/>
              </a:ext>
            </a:extLst>
          </p:cNvPr>
          <p:cNvSpPr/>
          <p:nvPr/>
        </p:nvSpPr>
        <p:spPr>
          <a:xfrm>
            <a:off x="939165" y="4586919"/>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58" name="Rectangle 57">
            <a:extLst>
              <a:ext uri="{FF2B5EF4-FFF2-40B4-BE49-F238E27FC236}">
                <a16:creationId xmlns:a16="http://schemas.microsoft.com/office/drawing/2014/main" id="{BAA39AEA-535A-80D7-C290-4BF212B8FBCE}"/>
              </a:ext>
            </a:extLst>
          </p:cNvPr>
          <p:cNvSpPr/>
          <p:nvPr/>
        </p:nvSpPr>
        <p:spPr>
          <a:xfrm>
            <a:off x="2030731" y="4593798"/>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59" name="Rectangle 58">
            <a:extLst>
              <a:ext uri="{FF2B5EF4-FFF2-40B4-BE49-F238E27FC236}">
                <a16:creationId xmlns:a16="http://schemas.microsoft.com/office/drawing/2014/main" id="{8F0FB13C-068A-C49F-15D6-AAC133F8D532}"/>
              </a:ext>
            </a:extLst>
          </p:cNvPr>
          <p:cNvSpPr/>
          <p:nvPr/>
        </p:nvSpPr>
        <p:spPr>
          <a:xfrm>
            <a:off x="3122297" y="4593798"/>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60" name="Rectangle 59">
            <a:extLst>
              <a:ext uri="{FF2B5EF4-FFF2-40B4-BE49-F238E27FC236}">
                <a16:creationId xmlns:a16="http://schemas.microsoft.com/office/drawing/2014/main" id="{3151D10E-242A-A348-B2AA-31F4FCD74B74}"/>
              </a:ext>
            </a:extLst>
          </p:cNvPr>
          <p:cNvSpPr/>
          <p:nvPr/>
        </p:nvSpPr>
        <p:spPr>
          <a:xfrm>
            <a:off x="4213863" y="4591377"/>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61" name="Rectangle 60">
            <a:extLst>
              <a:ext uri="{FF2B5EF4-FFF2-40B4-BE49-F238E27FC236}">
                <a16:creationId xmlns:a16="http://schemas.microsoft.com/office/drawing/2014/main" id="{82AD805F-AB18-D55E-C912-F5824D6BF3DC}"/>
              </a:ext>
            </a:extLst>
          </p:cNvPr>
          <p:cNvSpPr/>
          <p:nvPr/>
        </p:nvSpPr>
        <p:spPr>
          <a:xfrm rot="21297019">
            <a:off x="6566239" y="4089987"/>
            <a:ext cx="2228850" cy="672557"/>
          </a:xfrm>
          <a:prstGeom prst="rect">
            <a:avLst/>
          </a:prstGeom>
          <a:solidFill>
            <a:srgbClr val="C00000"/>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600"/>
              <a:t>Muokatkaa tarpeen mukaan</a:t>
            </a:r>
          </a:p>
        </p:txBody>
      </p:sp>
    </p:spTree>
    <p:extLst>
      <p:ext uri="{BB962C8B-B14F-4D97-AF65-F5344CB8AC3E}">
        <p14:creationId xmlns:p14="http://schemas.microsoft.com/office/powerpoint/2010/main" val="39150713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DEA24F04-36CC-95B8-4348-EE37E2580F98}"/>
              </a:ext>
            </a:extLst>
          </p:cNvPr>
          <p:cNvSpPr>
            <a:spLocks noGrp="1"/>
          </p:cNvSpPr>
          <p:nvPr>
            <p:ph type="sldNum" sz="quarter" idx="12"/>
          </p:nvPr>
        </p:nvSpPr>
        <p:spPr/>
        <p:txBody>
          <a:bodyPr/>
          <a:lstStyle/>
          <a:p>
            <a:fld id="{DDE9422E-AB18-498F-A7FF-179425C9812D}" type="slidenum">
              <a:rPr lang="fi-FI" smtClean="0"/>
              <a:pPr/>
              <a:t>21</a:t>
            </a:fld>
            <a:endParaRPr lang="fi-FI"/>
          </a:p>
        </p:txBody>
      </p:sp>
      <p:sp>
        <p:nvSpPr>
          <p:cNvPr id="4" name="Title 3">
            <a:extLst>
              <a:ext uri="{FF2B5EF4-FFF2-40B4-BE49-F238E27FC236}">
                <a16:creationId xmlns:a16="http://schemas.microsoft.com/office/drawing/2014/main" id="{939CDC14-DD85-7EBA-0162-FA3B77A734D7}"/>
              </a:ext>
            </a:extLst>
          </p:cNvPr>
          <p:cNvSpPr>
            <a:spLocks noGrp="1"/>
          </p:cNvSpPr>
          <p:nvPr>
            <p:ph type="title"/>
          </p:nvPr>
        </p:nvSpPr>
        <p:spPr>
          <a:xfrm>
            <a:off x="141249" y="120655"/>
            <a:ext cx="8868936" cy="586281"/>
          </a:xfrm>
        </p:spPr>
        <p:txBody>
          <a:bodyPr>
            <a:noAutofit/>
          </a:bodyPr>
          <a:lstStyle/>
          <a:p>
            <a:pPr algn="ctr"/>
            <a:r>
              <a:rPr lang="fi-FI" sz="2000" dirty="0">
                <a:solidFill>
                  <a:schemeClr val="accent2">
                    <a:lumMod val="50000"/>
                  </a:schemeClr>
                </a:solidFill>
              </a:rPr>
              <a:t>Esimerkki: Varhaiskasvatusjärjestelmän toiminnallisuuskartta</a:t>
            </a:r>
          </a:p>
        </p:txBody>
      </p:sp>
      <p:pic>
        <p:nvPicPr>
          <p:cNvPr id="83" name="Picture 82">
            <a:extLst>
              <a:ext uri="{FF2B5EF4-FFF2-40B4-BE49-F238E27FC236}">
                <a16:creationId xmlns:a16="http://schemas.microsoft.com/office/drawing/2014/main" id="{A4BA4FF5-FDCE-8450-3F50-F18EE882E212}"/>
              </a:ext>
            </a:extLst>
          </p:cNvPr>
          <p:cNvPicPr>
            <a:picLocks noChangeAspect="1"/>
          </p:cNvPicPr>
          <p:nvPr/>
        </p:nvPicPr>
        <p:blipFill>
          <a:blip r:embed="rId2"/>
          <a:stretch>
            <a:fillRect/>
          </a:stretch>
        </p:blipFill>
        <p:spPr>
          <a:xfrm>
            <a:off x="1673629" y="706936"/>
            <a:ext cx="5539520" cy="4412544"/>
          </a:xfrm>
          <a:prstGeom prst="rect">
            <a:avLst/>
          </a:prstGeom>
        </p:spPr>
      </p:pic>
      <p:sp>
        <p:nvSpPr>
          <p:cNvPr id="84" name="Rectangle: Rounded Corners 83">
            <a:extLst>
              <a:ext uri="{FF2B5EF4-FFF2-40B4-BE49-F238E27FC236}">
                <a16:creationId xmlns:a16="http://schemas.microsoft.com/office/drawing/2014/main" id="{E83D5E43-5679-6AA9-E709-0067F56C87CC}"/>
              </a:ext>
            </a:extLst>
          </p:cNvPr>
          <p:cNvSpPr/>
          <p:nvPr/>
        </p:nvSpPr>
        <p:spPr>
          <a:xfrm rot="21091158">
            <a:off x="6520259" y="2736606"/>
            <a:ext cx="2277067" cy="557960"/>
          </a:xfrm>
          <a:prstGeom prst="roundRect">
            <a:avLst/>
          </a:prstGeom>
          <a:solidFill>
            <a:srgbClr val="FFC000"/>
          </a:solidFill>
          <a:ln>
            <a:solidFill>
              <a:srgbClr val="C00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800">
                <a:solidFill>
                  <a:schemeClr val="tx1"/>
                </a:solidFill>
              </a:rPr>
              <a:t>Esimerkki</a:t>
            </a:r>
          </a:p>
        </p:txBody>
      </p:sp>
    </p:spTree>
    <p:extLst>
      <p:ext uri="{BB962C8B-B14F-4D97-AF65-F5344CB8AC3E}">
        <p14:creationId xmlns:p14="http://schemas.microsoft.com/office/powerpoint/2010/main" val="6290206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3C1AB65-AFDE-4F10-A5FE-59BACBFD98A9}"/>
              </a:ext>
            </a:extLst>
          </p:cNvPr>
          <p:cNvSpPr>
            <a:spLocks noGrp="1"/>
          </p:cNvSpPr>
          <p:nvPr>
            <p:ph type="title"/>
          </p:nvPr>
        </p:nvSpPr>
        <p:spPr>
          <a:xfrm>
            <a:off x="118945" y="108381"/>
            <a:ext cx="8883805" cy="621540"/>
          </a:xfrm>
        </p:spPr>
        <p:txBody>
          <a:bodyPr>
            <a:normAutofit/>
          </a:bodyPr>
          <a:lstStyle/>
          <a:p>
            <a:pPr algn="ctr"/>
            <a:r>
              <a:rPr lang="fi-FI" sz="2000" dirty="0">
                <a:solidFill>
                  <a:schemeClr val="accent2">
                    <a:lumMod val="50000"/>
                  </a:schemeClr>
                </a:solidFill>
              </a:rPr>
              <a:t>Esimerkki: Kuntatietojärjestelmän toiminnallisuuskartta</a:t>
            </a:r>
          </a:p>
        </p:txBody>
      </p:sp>
      <p:sp>
        <p:nvSpPr>
          <p:cNvPr id="2" name="Rectangle 1">
            <a:extLst>
              <a:ext uri="{FF2B5EF4-FFF2-40B4-BE49-F238E27FC236}">
                <a16:creationId xmlns:a16="http://schemas.microsoft.com/office/drawing/2014/main" id="{BE717FA3-98BA-403B-956F-9FB57B94C919}"/>
              </a:ext>
            </a:extLst>
          </p:cNvPr>
          <p:cNvSpPr/>
          <p:nvPr/>
        </p:nvSpPr>
        <p:spPr>
          <a:xfrm>
            <a:off x="1188417" y="663437"/>
            <a:ext cx="6376165" cy="4423622"/>
          </a:xfrm>
          <a:prstGeom prst="rect">
            <a:avLst/>
          </a:prstGeom>
          <a:no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500" err="1"/>
          </a:p>
        </p:txBody>
      </p:sp>
      <p:sp>
        <p:nvSpPr>
          <p:cNvPr id="6" name="Rectangle 5">
            <a:extLst>
              <a:ext uri="{FF2B5EF4-FFF2-40B4-BE49-F238E27FC236}">
                <a16:creationId xmlns:a16="http://schemas.microsoft.com/office/drawing/2014/main" id="{F2B25BDB-2B64-4D50-9C9E-0A174FF7112E}"/>
              </a:ext>
            </a:extLst>
          </p:cNvPr>
          <p:cNvSpPr/>
          <p:nvPr/>
        </p:nvSpPr>
        <p:spPr>
          <a:xfrm>
            <a:off x="2927752" y="445480"/>
            <a:ext cx="3288495" cy="20406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900" b="1" dirty="0">
                <a:solidFill>
                  <a:schemeClr val="tx1"/>
                </a:solidFill>
              </a:rPr>
              <a:t>Kuntatietojärjestelmän ydintoiminnallisuudet</a:t>
            </a:r>
          </a:p>
        </p:txBody>
      </p:sp>
      <p:sp>
        <p:nvSpPr>
          <p:cNvPr id="8" name="Rectangle 7">
            <a:extLst>
              <a:ext uri="{FF2B5EF4-FFF2-40B4-BE49-F238E27FC236}">
                <a16:creationId xmlns:a16="http://schemas.microsoft.com/office/drawing/2014/main" id="{9E17A26B-72A9-4EFD-A542-22BE8C966F9E}"/>
              </a:ext>
            </a:extLst>
          </p:cNvPr>
          <p:cNvSpPr/>
          <p:nvPr/>
        </p:nvSpPr>
        <p:spPr>
          <a:xfrm>
            <a:off x="1238741" y="856402"/>
            <a:ext cx="1556104" cy="1143972"/>
          </a:xfrm>
          <a:prstGeom prst="rect">
            <a:avLst/>
          </a:prstGeom>
          <a:no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500" err="1"/>
          </a:p>
        </p:txBody>
      </p:sp>
      <p:sp>
        <p:nvSpPr>
          <p:cNvPr id="9" name="Rectangle 8">
            <a:extLst>
              <a:ext uri="{FF2B5EF4-FFF2-40B4-BE49-F238E27FC236}">
                <a16:creationId xmlns:a16="http://schemas.microsoft.com/office/drawing/2014/main" id="{4FC7AF43-8FA8-4C4E-8AAC-1655DEFEB09B}"/>
              </a:ext>
            </a:extLst>
          </p:cNvPr>
          <p:cNvSpPr/>
          <p:nvPr/>
        </p:nvSpPr>
        <p:spPr>
          <a:xfrm>
            <a:off x="1238742" y="698062"/>
            <a:ext cx="1561110" cy="158339"/>
          </a:xfrm>
          <a:prstGeom prst="rect">
            <a:avLst/>
          </a:prstGeom>
          <a:solidFill>
            <a:schemeClr val="tx2">
              <a:lumMod val="5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50" b="1">
                <a:solidFill>
                  <a:schemeClr val="bg1"/>
                </a:solidFill>
              </a:rPr>
              <a:t>Käyttöliittymäpalvelut</a:t>
            </a:r>
          </a:p>
        </p:txBody>
      </p:sp>
      <p:sp>
        <p:nvSpPr>
          <p:cNvPr id="11" name="Rectangle: Rounded Corners 10">
            <a:extLst>
              <a:ext uri="{FF2B5EF4-FFF2-40B4-BE49-F238E27FC236}">
                <a16:creationId xmlns:a16="http://schemas.microsoft.com/office/drawing/2014/main" id="{42012336-E5EF-4382-B7B8-69E791E9B0DF}"/>
              </a:ext>
            </a:extLst>
          </p:cNvPr>
          <p:cNvSpPr/>
          <p:nvPr/>
        </p:nvSpPr>
        <p:spPr>
          <a:xfrm>
            <a:off x="1259785" y="876928"/>
            <a:ext cx="1516653" cy="202673"/>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Kuntatietojärjestelmän pääkäyttöliittymä (sisäinen)</a:t>
            </a:r>
          </a:p>
        </p:txBody>
      </p:sp>
      <p:sp>
        <p:nvSpPr>
          <p:cNvPr id="12" name="Rectangle 11">
            <a:extLst>
              <a:ext uri="{FF2B5EF4-FFF2-40B4-BE49-F238E27FC236}">
                <a16:creationId xmlns:a16="http://schemas.microsoft.com/office/drawing/2014/main" id="{03F37EC1-B239-4702-A96B-9966933740FC}"/>
              </a:ext>
            </a:extLst>
          </p:cNvPr>
          <p:cNvSpPr/>
          <p:nvPr/>
        </p:nvSpPr>
        <p:spPr>
          <a:xfrm>
            <a:off x="2845167" y="856402"/>
            <a:ext cx="1245050" cy="387521"/>
          </a:xfrm>
          <a:prstGeom prst="rect">
            <a:avLst/>
          </a:prstGeom>
          <a:no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500" err="1"/>
          </a:p>
        </p:txBody>
      </p:sp>
      <p:sp>
        <p:nvSpPr>
          <p:cNvPr id="13" name="Rectangle 12">
            <a:extLst>
              <a:ext uri="{FF2B5EF4-FFF2-40B4-BE49-F238E27FC236}">
                <a16:creationId xmlns:a16="http://schemas.microsoft.com/office/drawing/2014/main" id="{6323243A-AC88-4A09-9F61-3FD51B257C2F}"/>
              </a:ext>
            </a:extLst>
          </p:cNvPr>
          <p:cNvSpPr/>
          <p:nvPr/>
        </p:nvSpPr>
        <p:spPr>
          <a:xfrm>
            <a:off x="2845167" y="690354"/>
            <a:ext cx="1245050" cy="168442"/>
          </a:xfrm>
          <a:prstGeom prst="rect">
            <a:avLst/>
          </a:prstGeom>
          <a:solidFill>
            <a:schemeClr val="tx2">
              <a:lumMod val="5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75" b="1">
                <a:solidFill>
                  <a:schemeClr val="bg1"/>
                </a:solidFill>
              </a:rPr>
              <a:t>Katu- ja viheralueiden hallinta</a:t>
            </a:r>
          </a:p>
        </p:txBody>
      </p:sp>
      <p:sp>
        <p:nvSpPr>
          <p:cNvPr id="14" name="Rectangle: Rounded Corners 13">
            <a:extLst>
              <a:ext uri="{FF2B5EF4-FFF2-40B4-BE49-F238E27FC236}">
                <a16:creationId xmlns:a16="http://schemas.microsoft.com/office/drawing/2014/main" id="{D21F4AAF-4A16-40F2-B520-813261CDAFE7}"/>
              </a:ext>
            </a:extLst>
          </p:cNvPr>
          <p:cNvSpPr/>
          <p:nvPr/>
        </p:nvSpPr>
        <p:spPr>
          <a:xfrm>
            <a:off x="2868582" y="902129"/>
            <a:ext cx="1204652" cy="311778"/>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Katu- ja viheralueisiin liittyvän geometriatiedon muokkaus ja hallinta</a:t>
            </a:r>
          </a:p>
        </p:txBody>
      </p:sp>
      <p:sp>
        <p:nvSpPr>
          <p:cNvPr id="16" name="Rectangle 15">
            <a:extLst>
              <a:ext uri="{FF2B5EF4-FFF2-40B4-BE49-F238E27FC236}">
                <a16:creationId xmlns:a16="http://schemas.microsoft.com/office/drawing/2014/main" id="{34792CAB-D1C8-49C5-9B1E-31ECE7C924F6}"/>
              </a:ext>
            </a:extLst>
          </p:cNvPr>
          <p:cNvSpPr/>
          <p:nvPr/>
        </p:nvSpPr>
        <p:spPr>
          <a:xfrm>
            <a:off x="4166977" y="856402"/>
            <a:ext cx="1447771" cy="732824"/>
          </a:xfrm>
          <a:prstGeom prst="rect">
            <a:avLst/>
          </a:prstGeom>
          <a:no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500" err="1"/>
          </a:p>
        </p:txBody>
      </p:sp>
      <p:sp>
        <p:nvSpPr>
          <p:cNvPr id="17" name="Rectangle 16">
            <a:extLst>
              <a:ext uri="{FF2B5EF4-FFF2-40B4-BE49-F238E27FC236}">
                <a16:creationId xmlns:a16="http://schemas.microsoft.com/office/drawing/2014/main" id="{0198E684-BC5D-48B2-AFCE-4BB8A9CD21C6}"/>
              </a:ext>
            </a:extLst>
          </p:cNvPr>
          <p:cNvSpPr/>
          <p:nvPr/>
        </p:nvSpPr>
        <p:spPr>
          <a:xfrm>
            <a:off x="4166978" y="690354"/>
            <a:ext cx="1447769" cy="166048"/>
          </a:xfrm>
          <a:prstGeom prst="rect">
            <a:avLst/>
          </a:prstGeom>
          <a:solidFill>
            <a:schemeClr val="tx2">
              <a:lumMod val="5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50" b="1">
                <a:solidFill>
                  <a:schemeClr val="bg1"/>
                </a:solidFill>
              </a:rPr>
              <a:t>Maaomaisuuden hallinta</a:t>
            </a:r>
          </a:p>
        </p:txBody>
      </p:sp>
      <p:sp>
        <p:nvSpPr>
          <p:cNvPr id="18" name="Rectangle: Rounded Corners 17">
            <a:extLst>
              <a:ext uri="{FF2B5EF4-FFF2-40B4-BE49-F238E27FC236}">
                <a16:creationId xmlns:a16="http://schemas.microsoft.com/office/drawing/2014/main" id="{663EC25A-C467-49A9-BC88-C2A708A3BC04}"/>
              </a:ext>
            </a:extLst>
          </p:cNvPr>
          <p:cNvSpPr/>
          <p:nvPr/>
        </p:nvSpPr>
        <p:spPr>
          <a:xfrm>
            <a:off x="4172765" y="870300"/>
            <a:ext cx="1427752" cy="311778"/>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Maaomaisuuteen liittyvän geometriatiedon muokkaus &amp; hallinta</a:t>
            </a:r>
          </a:p>
        </p:txBody>
      </p:sp>
      <p:sp>
        <p:nvSpPr>
          <p:cNvPr id="19" name="Rectangle: Rounded Corners 18">
            <a:extLst>
              <a:ext uri="{FF2B5EF4-FFF2-40B4-BE49-F238E27FC236}">
                <a16:creationId xmlns:a16="http://schemas.microsoft.com/office/drawing/2014/main" id="{5BB81937-B132-4A96-9642-5990804513CB}"/>
              </a:ext>
            </a:extLst>
          </p:cNvPr>
          <p:cNvSpPr/>
          <p:nvPr/>
        </p:nvSpPr>
        <p:spPr>
          <a:xfrm>
            <a:off x="4172766" y="1198618"/>
            <a:ext cx="1427751" cy="208470"/>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Kiinteistökauppatietojen hallinta &amp; ylläpito ja kauppahintatilastointi</a:t>
            </a:r>
          </a:p>
        </p:txBody>
      </p:sp>
      <p:sp>
        <p:nvSpPr>
          <p:cNvPr id="20" name="Rectangle 19">
            <a:extLst>
              <a:ext uri="{FF2B5EF4-FFF2-40B4-BE49-F238E27FC236}">
                <a16:creationId xmlns:a16="http://schemas.microsoft.com/office/drawing/2014/main" id="{1A34F7FD-4132-4959-AB86-EC3AAA497599}"/>
              </a:ext>
            </a:extLst>
          </p:cNvPr>
          <p:cNvSpPr/>
          <p:nvPr/>
        </p:nvSpPr>
        <p:spPr>
          <a:xfrm>
            <a:off x="1238743" y="2083730"/>
            <a:ext cx="1556103" cy="1172099"/>
          </a:xfrm>
          <a:prstGeom prst="rect">
            <a:avLst/>
          </a:prstGeom>
          <a:no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500" err="1"/>
          </a:p>
        </p:txBody>
      </p:sp>
      <p:sp>
        <p:nvSpPr>
          <p:cNvPr id="21" name="Rectangle 20">
            <a:extLst>
              <a:ext uri="{FF2B5EF4-FFF2-40B4-BE49-F238E27FC236}">
                <a16:creationId xmlns:a16="http://schemas.microsoft.com/office/drawing/2014/main" id="{A2DBFEA4-4CA8-498B-B57B-C02CB9831683}"/>
              </a:ext>
            </a:extLst>
          </p:cNvPr>
          <p:cNvSpPr/>
          <p:nvPr/>
        </p:nvSpPr>
        <p:spPr>
          <a:xfrm>
            <a:off x="1238742" y="2085078"/>
            <a:ext cx="1556103" cy="166048"/>
          </a:xfrm>
          <a:prstGeom prst="rect">
            <a:avLst/>
          </a:prstGeom>
          <a:solidFill>
            <a:schemeClr val="tx2">
              <a:lumMod val="5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50" b="1">
                <a:solidFill>
                  <a:schemeClr val="bg1"/>
                </a:solidFill>
              </a:rPr>
              <a:t>Kiinteistönmuodostus</a:t>
            </a:r>
          </a:p>
        </p:txBody>
      </p:sp>
      <p:sp>
        <p:nvSpPr>
          <p:cNvPr id="22" name="Rectangle: Rounded Corners 21">
            <a:extLst>
              <a:ext uri="{FF2B5EF4-FFF2-40B4-BE49-F238E27FC236}">
                <a16:creationId xmlns:a16="http://schemas.microsoft.com/office/drawing/2014/main" id="{5A08DF63-8A36-420F-A6B1-A591CD5FCABB}"/>
              </a:ext>
            </a:extLst>
          </p:cNvPr>
          <p:cNvSpPr/>
          <p:nvPr/>
        </p:nvSpPr>
        <p:spPr>
          <a:xfrm>
            <a:off x="1259785" y="2271450"/>
            <a:ext cx="1508788" cy="187255"/>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dirty="0">
                <a:solidFill>
                  <a:schemeClr val="accent2">
                    <a:lumMod val="50000"/>
                  </a:schemeClr>
                </a:solidFill>
              </a:rPr>
              <a:t>Kiinteistönmuodostukseen liittyvien geometriatietojen muokkaus ja hallinta</a:t>
            </a:r>
          </a:p>
        </p:txBody>
      </p:sp>
      <p:sp>
        <p:nvSpPr>
          <p:cNvPr id="23" name="Rectangle: Rounded Corners 22">
            <a:extLst>
              <a:ext uri="{FF2B5EF4-FFF2-40B4-BE49-F238E27FC236}">
                <a16:creationId xmlns:a16="http://schemas.microsoft.com/office/drawing/2014/main" id="{3B06C59F-2A11-44AB-9490-F874682734AA}"/>
              </a:ext>
            </a:extLst>
          </p:cNvPr>
          <p:cNvSpPr/>
          <p:nvPr/>
        </p:nvSpPr>
        <p:spPr>
          <a:xfrm>
            <a:off x="1259785" y="2855958"/>
            <a:ext cx="1508787" cy="231489"/>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Kiinteistötietojärjestelmän tiedonsiirron hallinta</a:t>
            </a:r>
          </a:p>
        </p:txBody>
      </p:sp>
      <p:sp>
        <p:nvSpPr>
          <p:cNvPr id="24" name="Rectangle 23">
            <a:extLst>
              <a:ext uri="{FF2B5EF4-FFF2-40B4-BE49-F238E27FC236}">
                <a16:creationId xmlns:a16="http://schemas.microsoft.com/office/drawing/2014/main" id="{10EF8223-628B-41BA-8717-0EED704C72B2}"/>
              </a:ext>
            </a:extLst>
          </p:cNvPr>
          <p:cNvSpPr/>
          <p:nvPr/>
        </p:nvSpPr>
        <p:spPr>
          <a:xfrm>
            <a:off x="2845169" y="1646432"/>
            <a:ext cx="2769577" cy="932057"/>
          </a:xfrm>
          <a:prstGeom prst="rect">
            <a:avLst/>
          </a:prstGeom>
          <a:no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500" err="1"/>
          </a:p>
        </p:txBody>
      </p:sp>
      <p:sp>
        <p:nvSpPr>
          <p:cNvPr id="25" name="Rectangle 24">
            <a:extLst>
              <a:ext uri="{FF2B5EF4-FFF2-40B4-BE49-F238E27FC236}">
                <a16:creationId xmlns:a16="http://schemas.microsoft.com/office/drawing/2014/main" id="{45401E48-E2BF-473A-8393-67CBEB69D161}"/>
              </a:ext>
            </a:extLst>
          </p:cNvPr>
          <p:cNvSpPr/>
          <p:nvPr/>
        </p:nvSpPr>
        <p:spPr>
          <a:xfrm>
            <a:off x="2845169" y="1643530"/>
            <a:ext cx="2769576" cy="168951"/>
          </a:xfrm>
          <a:prstGeom prst="rect">
            <a:avLst/>
          </a:prstGeom>
          <a:solidFill>
            <a:schemeClr val="tx2">
              <a:lumMod val="5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50" b="1">
                <a:solidFill>
                  <a:schemeClr val="bg1"/>
                </a:solidFill>
              </a:rPr>
              <a:t>Kaavarekisterin ja kaavaindeksin ylläpito</a:t>
            </a:r>
          </a:p>
        </p:txBody>
      </p:sp>
      <p:sp>
        <p:nvSpPr>
          <p:cNvPr id="26" name="Rectangle: Rounded Corners 25">
            <a:extLst>
              <a:ext uri="{FF2B5EF4-FFF2-40B4-BE49-F238E27FC236}">
                <a16:creationId xmlns:a16="http://schemas.microsoft.com/office/drawing/2014/main" id="{FFCEC8EE-E909-41B7-A403-7372CE0E7315}"/>
              </a:ext>
            </a:extLst>
          </p:cNvPr>
          <p:cNvSpPr/>
          <p:nvPr/>
        </p:nvSpPr>
        <p:spPr>
          <a:xfrm>
            <a:off x="2889860" y="1837046"/>
            <a:ext cx="1303020" cy="205740"/>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fi-FI" sz="600">
                <a:solidFill>
                  <a:schemeClr val="accent2">
                    <a:lumMod val="50000"/>
                  </a:schemeClr>
                </a:solidFill>
              </a:rPr>
              <a:t>Kaavoihin liittyvien geometriatietojen ja rekistereiden hallinta ja muokkaus</a:t>
            </a:r>
          </a:p>
        </p:txBody>
      </p:sp>
      <p:sp>
        <p:nvSpPr>
          <p:cNvPr id="27" name="Rectangle: Rounded Corners 26">
            <a:extLst>
              <a:ext uri="{FF2B5EF4-FFF2-40B4-BE49-F238E27FC236}">
                <a16:creationId xmlns:a16="http://schemas.microsoft.com/office/drawing/2014/main" id="{42CF73EE-F6F2-47F5-9889-C3F15AC9D6DC}"/>
              </a:ext>
            </a:extLst>
          </p:cNvPr>
          <p:cNvSpPr/>
          <p:nvPr/>
        </p:nvSpPr>
        <p:spPr>
          <a:xfrm>
            <a:off x="2889860" y="2065444"/>
            <a:ext cx="1303020" cy="120401"/>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Alueelliset rakennuskiellot</a:t>
            </a:r>
          </a:p>
        </p:txBody>
      </p:sp>
      <p:sp>
        <p:nvSpPr>
          <p:cNvPr id="30" name="Rectangle: Rounded Corners 29">
            <a:extLst>
              <a:ext uri="{FF2B5EF4-FFF2-40B4-BE49-F238E27FC236}">
                <a16:creationId xmlns:a16="http://schemas.microsoft.com/office/drawing/2014/main" id="{01B559AB-3005-494E-906B-8497AE8FA395}"/>
              </a:ext>
            </a:extLst>
          </p:cNvPr>
          <p:cNvSpPr/>
          <p:nvPr/>
        </p:nvSpPr>
        <p:spPr>
          <a:xfrm>
            <a:off x="2889860" y="2210274"/>
            <a:ext cx="1303020" cy="172092"/>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Uuden kaavan lisääminen kaavarekisteriin</a:t>
            </a:r>
          </a:p>
        </p:txBody>
      </p:sp>
      <p:sp>
        <p:nvSpPr>
          <p:cNvPr id="31" name="Rectangle: Rounded Corners 30">
            <a:extLst>
              <a:ext uri="{FF2B5EF4-FFF2-40B4-BE49-F238E27FC236}">
                <a16:creationId xmlns:a16="http://schemas.microsoft.com/office/drawing/2014/main" id="{42640799-3FC3-4BC7-99CF-39E847325DD7}"/>
              </a:ext>
            </a:extLst>
          </p:cNvPr>
          <p:cNvSpPr/>
          <p:nvPr/>
        </p:nvSpPr>
        <p:spPr>
          <a:xfrm>
            <a:off x="4235130" y="2226158"/>
            <a:ext cx="1365386" cy="132234"/>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Osallisten poiminta</a:t>
            </a:r>
          </a:p>
        </p:txBody>
      </p:sp>
      <p:sp>
        <p:nvSpPr>
          <p:cNvPr id="35" name="Rectangle 34">
            <a:extLst>
              <a:ext uri="{FF2B5EF4-FFF2-40B4-BE49-F238E27FC236}">
                <a16:creationId xmlns:a16="http://schemas.microsoft.com/office/drawing/2014/main" id="{D0EE8AC1-4A8E-4726-81E8-B19763BF65F7}"/>
              </a:ext>
            </a:extLst>
          </p:cNvPr>
          <p:cNvSpPr/>
          <p:nvPr/>
        </p:nvSpPr>
        <p:spPr>
          <a:xfrm>
            <a:off x="1238742" y="3387613"/>
            <a:ext cx="2919071" cy="588047"/>
          </a:xfrm>
          <a:prstGeom prst="rect">
            <a:avLst/>
          </a:prstGeom>
          <a:no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500" err="1"/>
          </a:p>
        </p:txBody>
      </p:sp>
      <p:sp>
        <p:nvSpPr>
          <p:cNvPr id="36" name="Rectangle 35">
            <a:extLst>
              <a:ext uri="{FF2B5EF4-FFF2-40B4-BE49-F238E27FC236}">
                <a16:creationId xmlns:a16="http://schemas.microsoft.com/office/drawing/2014/main" id="{84C01601-2397-4DC5-8F1F-76910410DF82}"/>
              </a:ext>
            </a:extLst>
          </p:cNvPr>
          <p:cNvSpPr/>
          <p:nvPr/>
        </p:nvSpPr>
        <p:spPr>
          <a:xfrm>
            <a:off x="1238741" y="3388961"/>
            <a:ext cx="2919071" cy="166048"/>
          </a:xfrm>
          <a:prstGeom prst="rect">
            <a:avLst/>
          </a:prstGeom>
          <a:solidFill>
            <a:schemeClr val="tx2">
              <a:lumMod val="5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50" b="1">
                <a:solidFill>
                  <a:schemeClr val="bg1"/>
                </a:solidFill>
              </a:rPr>
              <a:t>Paikkatietoaineiston ylläpito ja analysointi</a:t>
            </a:r>
          </a:p>
        </p:txBody>
      </p:sp>
      <p:sp>
        <p:nvSpPr>
          <p:cNvPr id="37" name="Rectangle: Rounded Corners 36">
            <a:extLst>
              <a:ext uri="{FF2B5EF4-FFF2-40B4-BE49-F238E27FC236}">
                <a16:creationId xmlns:a16="http://schemas.microsoft.com/office/drawing/2014/main" id="{A57DE4D5-4A39-47B9-BC72-A808311B5B91}"/>
              </a:ext>
            </a:extLst>
          </p:cNvPr>
          <p:cNvSpPr/>
          <p:nvPr/>
        </p:nvSpPr>
        <p:spPr>
          <a:xfrm>
            <a:off x="1252547" y="3589800"/>
            <a:ext cx="1523891" cy="188408"/>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3D-kaupunkimallin ja kantakartan ylläpito</a:t>
            </a:r>
          </a:p>
        </p:txBody>
      </p:sp>
      <p:sp>
        <p:nvSpPr>
          <p:cNvPr id="38" name="Rectangle: Rounded Corners 37">
            <a:extLst>
              <a:ext uri="{FF2B5EF4-FFF2-40B4-BE49-F238E27FC236}">
                <a16:creationId xmlns:a16="http://schemas.microsoft.com/office/drawing/2014/main" id="{B940FE9F-366E-4868-AC53-4C5E30EBB43D}"/>
              </a:ext>
            </a:extLst>
          </p:cNvPr>
          <p:cNvSpPr/>
          <p:nvPr/>
        </p:nvSpPr>
        <p:spPr>
          <a:xfrm>
            <a:off x="1236800" y="3797932"/>
            <a:ext cx="1539636" cy="135850"/>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Muiden paikkatietoaineistojen ylläpito</a:t>
            </a:r>
          </a:p>
        </p:txBody>
      </p:sp>
      <p:sp>
        <p:nvSpPr>
          <p:cNvPr id="41" name="Rectangle: Rounded Corners 40">
            <a:extLst>
              <a:ext uri="{FF2B5EF4-FFF2-40B4-BE49-F238E27FC236}">
                <a16:creationId xmlns:a16="http://schemas.microsoft.com/office/drawing/2014/main" id="{93A67FC4-02C0-4878-BFEA-8373C5DD7986}"/>
              </a:ext>
            </a:extLst>
          </p:cNvPr>
          <p:cNvSpPr/>
          <p:nvPr/>
        </p:nvSpPr>
        <p:spPr>
          <a:xfrm>
            <a:off x="2799852" y="3595540"/>
            <a:ext cx="1223305" cy="178358"/>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Paikkatietoanalyysin määrittely ja toteutus</a:t>
            </a:r>
          </a:p>
        </p:txBody>
      </p:sp>
      <p:sp>
        <p:nvSpPr>
          <p:cNvPr id="43" name="Rectangle 42">
            <a:extLst>
              <a:ext uri="{FF2B5EF4-FFF2-40B4-BE49-F238E27FC236}">
                <a16:creationId xmlns:a16="http://schemas.microsoft.com/office/drawing/2014/main" id="{030FF8A3-B158-489E-A0C9-9574D5752CA4}"/>
              </a:ext>
            </a:extLst>
          </p:cNvPr>
          <p:cNvSpPr/>
          <p:nvPr/>
        </p:nvSpPr>
        <p:spPr>
          <a:xfrm>
            <a:off x="1238741" y="4016357"/>
            <a:ext cx="1556103" cy="451797"/>
          </a:xfrm>
          <a:prstGeom prst="rect">
            <a:avLst/>
          </a:prstGeom>
          <a:no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500" err="1"/>
          </a:p>
        </p:txBody>
      </p:sp>
      <p:sp>
        <p:nvSpPr>
          <p:cNvPr id="44" name="Rectangle 43">
            <a:extLst>
              <a:ext uri="{FF2B5EF4-FFF2-40B4-BE49-F238E27FC236}">
                <a16:creationId xmlns:a16="http://schemas.microsoft.com/office/drawing/2014/main" id="{211C62E7-DDAA-4440-B296-D7D3B8A76295}"/>
              </a:ext>
            </a:extLst>
          </p:cNvPr>
          <p:cNvSpPr/>
          <p:nvPr/>
        </p:nvSpPr>
        <p:spPr>
          <a:xfrm>
            <a:off x="1238740" y="4017705"/>
            <a:ext cx="1556103" cy="166048"/>
          </a:xfrm>
          <a:prstGeom prst="rect">
            <a:avLst/>
          </a:prstGeom>
          <a:solidFill>
            <a:schemeClr val="tx2">
              <a:lumMod val="5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50" b="1">
                <a:solidFill>
                  <a:schemeClr val="bg1"/>
                </a:solidFill>
              </a:rPr>
              <a:t>Asiakaspalaute</a:t>
            </a:r>
          </a:p>
        </p:txBody>
      </p:sp>
      <p:sp>
        <p:nvSpPr>
          <p:cNvPr id="46" name="Rectangle: Rounded Corners 45">
            <a:extLst>
              <a:ext uri="{FF2B5EF4-FFF2-40B4-BE49-F238E27FC236}">
                <a16:creationId xmlns:a16="http://schemas.microsoft.com/office/drawing/2014/main" id="{3B441839-431C-4D7B-88C5-44F4559FD91B}"/>
              </a:ext>
            </a:extLst>
          </p:cNvPr>
          <p:cNvSpPr/>
          <p:nvPr/>
        </p:nvSpPr>
        <p:spPr>
          <a:xfrm>
            <a:off x="1309474" y="4211602"/>
            <a:ext cx="1414639" cy="231489"/>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Palautteen käsittely</a:t>
            </a:r>
          </a:p>
        </p:txBody>
      </p:sp>
      <p:sp>
        <p:nvSpPr>
          <p:cNvPr id="47" name="Rectangle 46">
            <a:extLst>
              <a:ext uri="{FF2B5EF4-FFF2-40B4-BE49-F238E27FC236}">
                <a16:creationId xmlns:a16="http://schemas.microsoft.com/office/drawing/2014/main" id="{2EF8AB8A-EFDC-4FF3-9521-F6655A8099F7}"/>
              </a:ext>
            </a:extLst>
          </p:cNvPr>
          <p:cNvSpPr/>
          <p:nvPr/>
        </p:nvSpPr>
        <p:spPr>
          <a:xfrm>
            <a:off x="2845167" y="4019162"/>
            <a:ext cx="2769577" cy="950399"/>
          </a:xfrm>
          <a:prstGeom prst="rect">
            <a:avLst/>
          </a:prstGeom>
          <a:no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500" err="1"/>
          </a:p>
        </p:txBody>
      </p:sp>
      <p:sp>
        <p:nvSpPr>
          <p:cNvPr id="48" name="Rectangle 47">
            <a:extLst>
              <a:ext uri="{FF2B5EF4-FFF2-40B4-BE49-F238E27FC236}">
                <a16:creationId xmlns:a16="http://schemas.microsoft.com/office/drawing/2014/main" id="{270921E0-ADD9-4EA4-B1A5-703005A119A4}"/>
              </a:ext>
            </a:extLst>
          </p:cNvPr>
          <p:cNvSpPr/>
          <p:nvPr/>
        </p:nvSpPr>
        <p:spPr>
          <a:xfrm>
            <a:off x="2845167" y="4016259"/>
            <a:ext cx="2769576" cy="168951"/>
          </a:xfrm>
          <a:prstGeom prst="rect">
            <a:avLst/>
          </a:prstGeom>
          <a:solidFill>
            <a:schemeClr val="tx2">
              <a:lumMod val="5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50" b="1">
                <a:solidFill>
                  <a:schemeClr val="bg1"/>
                </a:solidFill>
              </a:rPr>
              <a:t>Rakennusluvitus ja -valvonta</a:t>
            </a:r>
          </a:p>
        </p:txBody>
      </p:sp>
      <p:sp>
        <p:nvSpPr>
          <p:cNvPr id="49" name="Rectangle: Rounded Corners 48">
            <a:extLst>
              <a:ext uri="{FF2B5EF4-FFF2-40B4-BE49-F238E27FC236}">
                <a16:creationId xmlns:a16="http://schemas.microsoft.com/office/drawing/2014/main" id="{AE94EA87-7370-4D2F-B1D4-5770EC82FA17}"/>
              </a:ext>
            </a:extLst>
          </p:cNvPr>
          <p:cNvSpPr/>
          <p:nvPr/>
        </p:nvSpPr>
        <p:spPr>
          <a:xfrm>
            <a:off x="2915899" y="4221349"/>
            <a:ext cx="2651528" cy="259172"/>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fi-FI" sz="600">
                <a:solidFill>
                  <a:schemeClr val="accent2">
                    <a:lumMod val="50000"/>
                  </a:schemeClr>
                </a:solidFill>
              </a:rPr>
              <a:t>Rakennuksiin ja huoneistoihin sekä valvontaan liittyvän geometriatiedon muokkaus ja hallinta</a:t>
            </a:r>
          </a:p>
        </p:txBody>
      </p:sp>
      <p:sp>
        <p:nvSpPr>
          <p:cNvPr id="54" name="Rectangle: Rounded Corners 53">
            <a:extLst>
              <a:ext uri="{FF2B5EF4-FFF2-40B4-BE49-F238E27FC236}">
                <a16:creationId xmlns:a16="http://schemas.microsoft.com/office/drawing/2014/main" id="{F70B82BE-9BF2-4331-9CB6-8FF49E2ACB0C}"/>
              </a:ext>
            </a:extLst>
          </p:cNvPr>
          <p:cNvSpPr/>
          <p:nvPr/>
        </p:nvSpPr>
        <p:spPr>
          <a:xfrm>
            <a:off x="2915899" y="4665663"/>
            <a:ext cx="1303020" cy="242255"/>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Rakennuspaikan nykytilatiedon esittäminen</a:t>
            </a:r>
          </a:p>
        </p:txBody>
      </p:sp>
      <p:sp>
        <p:nvSpPr>
          <p:cNvPr id="56" name="Rectangle: Rounded Corners 55">
            <a:extLst>
              <a:ext uri="{FF2B5EF4-FFF2-40B4-BE49-F238E27FC236}">
                <a16:creationId xmlns:a16="http://schemas.microsoft.com/office/drawing/2014/main" id="{B8E8EEAF-F32F-417E-8BB0-87095ADA1CAF}"/>
              </a:ext>
            </a:extLst>
          </p:cNvPr>
          <p:cNvSpPr/>
          <p:nvPr/>
        </p:nvSpPr>
        <p:spPr>
          <a:xfrm>
            <a:off x="4264407" y="4665663"/>
            <a:ext cx="1303020" cy="242255"/>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Rakennusvalvontakohteiden hallinta</a:t>
            </a:r>
          </a:p>
        </p:txBody>
      </p:sp>
      <p:sp>
        <p:nvSpPr>
          <p:cNvPr id="59" name="Rectangle 58">
            <a:extLst>
              <a:ext uri="{FF2B5EF4-FFF2-40B4-BE49-F238E27FC236}">
                <a16:creationId xmlns:a16="http://schemas.microsoft.com/office/drawing/2014/main" id="{680A7E6A-BD1A-44D0-BEC0-216F7C884E0A}"/>
              </a:ext>
            </a:extLst>
          </p:cNvPr>
          <p:cNvSpPr/>
          <p:nvPr/>
        </p:nvSpPr>
        <p:spPr>
          <a:xfrm>
            <a:off x="5659438" y="2003820"/>
            <a:ext cx="1556103" cy="640079"/>
          </a:xfrm>
          <a:prstGeom prst="rect">
            <a:avLst/>
          </a:prstGeom>
          <a:no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500" err="1"/>
          </a:p>
        </p:txBody>
      </p:sp>
      <p:sp>
        <p:nvSpPr>
          <p:cNvPr id="60" name="Rectangle 59">
            <a:extLst>
              <a:ext uri="{FF2B5EF4-FFF2-40B4-BE49-F238E27FC236}">
                <a16:creationId xmlns:a16="http://schemas.microsoft.com/office/drawing/2014/main" id="{17B25B6D-CD21-4D85-9971-F9DCA6585838}"/>
              </a:ext>
            </a:extLst>
          </p:cNvPr>
          <p:cNvSpPr/>
          <p:nvPr/>
        </p:nvSpPr>
        <p:spPr>
          <a:xfrm>
            <a:off x="5659437" y="2005167"/>
            <a:ext cx="1556103" cy="166048"/>
          </a:xfrm>
          <a:prstGeom prst="rect">
            <a:avLst/>
          </a:prstGeom>
          <a:solidFill>
            <a:schemeClr val="tx2">
              <a:lumMod val="5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50" b="1">
                <a:solidFill>
                  <a:schemeClr val="bg1"/>
                </a:solidFill>
              </a:rPr>
              <a:t>Tonttihakupalvelu</a:t>
            </a:r>
          </a:p>
        </p:txBody>
      </p:sp>
      <p:sp>
        <p:nvSpPr>
          <p:cNvPr id="62" name="Rectangle: Rounded Corners 61">
            <a:extLst>
              <a:ext uri="{FF2B5EF4-FFF2-40B4-BE49-F238E27FC236}">
                <a16:creationId xmlns:a16="http://schemas.microsoft.com/office/drawing/2014/main" id="{1B634F31-A8EA-4AAA-AE17-51A3B9BF9808}"/>
              </a:ext>
            </a:extLst>
          </p:cNvPr>
          <p:cNvSpPr/>
          <p:nvPr/>
        </p:nvSpPr>
        <p:spPr>
          <a:xfrm>
            <a:off x="5712891" y="2207813"/>
            <a:ext cx="1414639" cy="224940"/>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Tonttihakemusten käsittely, tontinsaajien arvonta</a:t>
            </a:r>
          </a:p>
        </p:txBody>
      </p:sp>
      <p:sp>
        <p:nvSpPr>
          <p:cNvPr id="63" name="Rectangle: Rounded Corners 62">
            <a:extLst>
              <a:ext uri="{FF2B5EF4-FFF2-40B4-BE49-F238E27FC236}">
                <a16:creationId xmlns:a16="http://schemas.microsoft.com/office/drawing/2014/main" id="{AF30DCE8-65B5-4EF2-A033-F6C15AC0E876}"/>
              </a:ext>
            </a:extLst>
          </p:cNvPr>
          <p:cNvSpPr/>
          <p:nvPr/>
        </p:nvSpPr>
        <p:spPr>
          <a:xfrm>
            <a:off x="5712891" y="2453457"/>
            <a:ext cx="1414639" cy="149318"/>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Tonttien määrittely hakuun</a:t>
            </a:r>
          </a:p>
        </p:txBody>
      </p:sp>
      <p:sp>
        <p:nvSpPr>
          <p:cNvPr id="65" name="Rectangle 64">
            <a:extLst>
              <a:ext uri="{FF2B5EF4-FFF2-40B4-BE49-F238E27FC236}">
                <a16:creationId xmlns:a16="http://schemas.microsoft.com/office/drawing/2014/main" id="{8F40CA5B-36B0-47F7-A374-4CE81C3ADF4F}"/>
              </a:ext>
            </a:extLst>
          </p:cNvPr>
          <p:cNvSpPr/>
          <p:nvPr/>
        </p:nvSpPr>
        <p:spPr>
          <a:xfrm>
            <a:off x="5659438" y="2668449"/>
            <a:ext cx="1561734" cy="446828"/>
          </a:xfrm>
          <a:prstGeom prst="rect">
            <a:avLst/>
          </a:prstGeom>
          <a:no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500" err="1"/>
          </a:p>
        </p:txBody>
      </p:sp>
      <p:sp>
        <p:nvSpPr>
          <p:cNvPr id="66" name="Rectangle 65">
            <a:extLst>
              <a:ext uri="{FF2B5EF4-FFF2-40B4-BE49-F238E27FC236}">
                <a16:creationId xmlns:a16="http://schemas.microsoft.com/office/drawing/2014/main" id="{D6F0EF87-A389-4939-8EAD-C3E3F1F1EDF8}"/>
              </a:ext>
            </a:extLst>
          </p:cNvPr>
          <p:cNvSpPr/>
          <p:nvPr/>
        </p:nvSpPr>
        <p:spPr>
          <a:xfrm>
            <a:off x="5659437" y="2669796"/>
            <a:ext cx="1555559" cy="179283"/>
          </a:xfrm>
          <a:prstGeom prst="rect">
            <a:avLst/>
          </a:prstGeom>
          <a:solidFill>
            <a:schemeClr val="tx2">
              <a:lumMod val="5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50" b="1">
                <a:solidFill>
                  <a:schemeClr val="bg1"/>
                </a:solidFill>
              </a:rPr>
              <a:t>Väestötietojen hallinta</a:t>
            </a:r>
          </a:p>
        </p:txBody>
      </p:sp>
      <p:sp>
        <p:nvSpPr>
          <p:cNvPr id="67" name="Rectangle: Rounded Corners 66">
            <a:extLst>
              <a:ext uri="{FF2B5EF4-FFF2-40B4-BE49-F238E27FC236}">
                <a16:creationId xmlns:a16="http://schemas.microsoft.com/office/drawing/2014/main" id="{156E8CA3-DAD5-41A5-94F0-FADB269762B4}"/>
              </a:ext>
            </a:extLst>
          </p:cNvPr>
          <p:cNvSpPr/>
          <p:nvPr/>
        </p:nvSpPr>
        <p:spPr>
          <a:xfrm>
            <a:off x="5679378" y="2882362"/>
            <a:ext cx="1529831" cy="170022"/>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Väestöaineiston lukeminen ja jakaminen</a:t>
            </a:r>
          </a:p>
        </p:txBody>
      </p:sp>
      <p:sp>
        <p:nvSpPr>
          <p:cNvPr id="127" name="Rectangle: Rounded Corners 126">
            <a:extLst>
              <a:ext uri="{FF2B5EF4-FFF2-40B4-BE49-F238E27FC236}">
                <a16:creationId xmlns:a16="http://schemas.microsoft.com/office/drawing/2014/main" id="{84C93963-5106-4D66-8B8A-4392BC0FE8F0}"/>
              </a:ext>
            </a:extLst>
          </p:cNvPr>
          <p:cNvSpPr/>
          <p:nvPr/>
        </p:nvSpPr>
        <p:spPr>
          <a:xfrm>
            <a:off x="1259785" y="1096720"/>
            <a:ext cx="1516653" cy="201671"/>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Kuntatietojärjestelmän pääkäyttöliittymä (ulkoinen)</a:t>
            </a:r>
          </a:p>
        </p:txBody>
      </p:sp>
      <p:sp>
        <p:nvSpPr>
          <p:cNvPr id="128" name="Rectangle: Rounded Corners 127">
            <a:extLst>
              <a:ext uri="{FF2B5EF4-FFF2-40B4-BE49-F238E27FC236}">
                <a16:creationId xmlns:a16="http://schemas.microsoft.com/office/drawing/2014/main" id="{1115C5E3-EABC-4353-9840-B525EDBD97F5}"/>
              </a:ext>
            </a:extLst>
          </p:cNvPr>
          <p:cNvSpPr/>
          <p:nvPr/>
        </p:nvSpPr>
        <p:spPr>
          <a:xfrm>
            <a:off x="1259785" y="1473396"/>
            <a:ext cx="1516653" cy="140766"/>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Lupapalveluiden käyttöliittymät</a:t>
            </a:r>
          </a:p>
        </p:txBody>
      </p:sp>
      <p:sp>
        <p:nvSpPr>
          <p:cNvPr id="129" name="Rectangle: Rounded Corners 128">
            <a:extLst>
              <a:ext uri="{FF2B5EF4-FFF2-40B4-BE49-F238E27FC236}">
                <a16:creationId xmlns:a16="http://schemas.microsoft.com/office/drawing/2014/main" id="{DA787E6F-40E7-4D7C-91CA-74F37B507AD1}"/>
              </a:ext>
            </a:extLst>
          </p:cNvPr>
          <p:cNvSpPr/>
          <p:nvPr/>
        </p:nvSpPr>
        <p:spPr>
          <a:xfrm>
            <a:off x="1259785" y="1631282"/>
            <a:ext cx="1516654" cy="144018"/>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Asiakaspalautepalvelun käyttöliittymä</a:t>
            </a:r>
          </a:p>
        </p:txBody>
      </p:sp>
      <p:sp>
        <p:nvSpPr>
          <p:cNvPr id="15" name="Rectangle: Rounded Corners 14">
            <a:extLst>
              <a:ext uri="{FF2B5EF4-FFF2-40B4-BE49-F238E27FC236}">
                <a16:creationId xmlns:a16="http://schemas.microsoft.com/office/drawing/2014/main" id="{12BD1A29-3593-4EE9-8F34-04AD65CD5EC6}"/>
              </a:ext>
            </a:extLst>
          </p:cNvPr>
          <p:cNvSpPr/>
          <p:nvPr/>
        </p:nvSpPr>
        <p:spPr>
          <a:xfrm>
            <a:off x="1259785" y="1792418"/>
            <a:ext cx="1509415" cy="186196"/>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Katu- ja viheralueiden mobiilikäyttöliittymä</a:t>
            </a:r>
          </a:p>
        </p:txBody>
      </p:sp>
      <p:sp>
        <p:nvSpPr>
          <p:cNvPr id="130" name="Rectangle 129">
            <a:extLst>
              <a:ext uri="{FF2B5EF4-FFF2-40B4-BE49-F238E27FC236}">
                <a16:creationId xmlns:a16="http://schemas.microsoft.com/office/drawing/2014/main" id="{9ABD14A5-C9D2-45CF-B998-BD7C2DB544ED}"/>
              </a:ext>
            </a:extLst>
          </p:cNvPr>
          <p:cNvSpPr/>
          <p:nvPr/>
        </p:nvSpPr>
        <p:spPr>
          <a:xfrm>
            <a:off x="4309762" y="3363740"/>
            <a:ext cx="1313700" cy="633082"/>
          </a:xfrm>
          <a:prstGeom prst="rect">
            <a:avLst/>
          </a:prstGeom>
          <a:no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500" err="1"/>
          </a:p>
        </p:txBody>
      </p:sp>
      <p:sp>
        <p:nvSpPr>
          <p:cNvPr id="131" name="Rectangle 130">
            <a:extLst>
              <a:ext uri="{FF2B5EF4-FFF2-40B4-BE49-F238E27FC236}">
                <a16:creationId xmlns:a16="http://schemas.microsoft.com/office/drawing/2014/main" id="{7D78FB95-E192-4DEB-B9E8-4F238740F608}"/>
              </a:ext>
            </a:extLst>
          </p:cNvPr>
          <p:cNvSpPr/>
          <p:nvPr/>
        </p:nvSpPr>
        <p:spPr>
          <a:xfrm>
            <a:off x="4307820" y="3373071"/>
            <a:ext cx="1305101" cy="188339"/>
          </a:xfrm>
          <a:prstGeom prst="rect">
            <a:avLst/>
          </a:prstGeom>
          <a:solidFill>
            <a:schemeClr val="tx2">
              <a:lumMod val="5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50" b="1">
                <a:solidFill>
                  <a:schemeClr val="bg1"/>
                </a:solidFill>
              </a:rPr>
              <a:t>Ympäristönvalvonta ja </a:t>
            </a:r>
            <a:r>
              <a:rPr lang="fi-FI" sz="750" b="1" err="1">
                <a:solidFill>
                  <a:schemeClr val="bg1"/>
                </a:solidFill>
              </a:rPr>
              <a:t>luvitus</a:t>
            </a:r>
            <a:endParaRPr lang="fi-FI" sz="750" b="1">
              <a:solidFill>
                <a:schemeClr val="bg1"/>
              </a:solidFill>
            </a:endParaRPr>
          </a:p>
        </p:txBody>
      </p:sp>
      <p:sp>
        <p:nvSpPr>
          <p:cNvPr id="136" name="Rectangle: Rounded Corners 135">
            <a:extLst>
              <a:ext uri="{FF2B5EF4-FFF2-40B4-BE49-F238E27FC236}">
                <a16:creationId xmlns:a16="http://schemas.microsoft.com/office/drawing/2014/main" id="{F8182E59-210B-4F62-ACB3-49CF0D6DAAF3}"/>
              </a:ext>
            </a:extLst>
          </p:cNvPr>
          <p:cNvSpPr/>
          <p:nvPr/>
        </p:nvSpPr>
        <p:spPr>
          <a:xfrm>
            <a:off x="4348960" y="3585138"/>
            <a:ext cx="1223305" cy="178358"/>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Ympäristönvalvontakohteiden tietojen hallinta</a:t>
            </a:r>
          </a:p>
        </p:txBody>
      </p:sp>
      <p:sp>
        <p:nvSpPr>
          <p:cNvPr id="143" name="Rectangle: Rounded Corners 142">
            <a:extLst>
              <a:ext uri="{FF2B5EF4-FFF2-40B4-BE49-F238E27FC236}">
                <a16:creationId xmlns:a16="http://schemas.microsoft.com/office/drawing/2014/main" id="{2B14AB0B-DB16-484A-899D-29CCBF5F502E}"/>
              </a:ext>
            </a:extLst>
          </p:cNvPr>
          <p:cNvSpPr/>
          <p:nvPr/>
        </p:nvSpPr>
        <p:spPr>
          <a:xfrm>
            <a:off x="4350437" y="3792455"/>
            <a:ext cx="1223305" cy="178358"/>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Ympäristölupien käsittely ja seuranta</a:t>
            </a:r>
          </a:p>
        </p:txBody>
      </p:sp>
      <p:sp>
        <p:nvSpPr>
          <p:cNvPr id="155" name="Rectangle: Rounded Corners 154">
            <a:extLst>
              <a:ext uri="{FF2B5EF4-FFF2-40B4-BE49-F238E27FC236}">
                <a16:creationId xmlns:a16="http://schemas.microsoft.com/office/drawing/2014/main" id="{1442CF39-9B83-47E6-8EC6-11C145C9875C}"/>
              </a:ext>
            </a:extLst>
          </p:cNvPr>
          <p:cNvSpPr/>
          <p:nvPr/>
        </p:nvSpPr>
        <p:spPr>
          <a:xfrm>
            <a:off x="1252546" y="1315511"/>
            <a:ext cx="1516653" cy="140766"/>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Tonttihakupalvelun käyttöliittymä</a:t>
            </a:r>
          </a:p>
        </p:txBody>
      </p:sp>
      <p:sp>
        <p:nvSpPr>
          <p:cNvPr id="156" name="Rectangle: Rounded Corners 155">
            <a:extLst>
              <a:ext uri="{FF2B5EF4-FFF2-40B4-BE49-F238E27FC236}">
                <a16:creationId xmlns:a16="http://schemas.microsoft.com/office/drawing/2014/main" id="{58DE0AC5-917E-433F-AEB6-299FF094F8E3}"/>
              </a:ext>
            </a:extLst>
          </p:cNvPr>
          <p:cNvSpPr/>
          <p:nvPr/>
        </p:nvSpPr>
        <p:spPr>
          <a:xfrm>
            <a:off x="4172765" y="1420484"/>
            <a:ext cx="1427751" cy="136284"/>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Maankäyttösopimusalueiden hallinta</a:t>
            </a:r>
          </a:p>
        </p:txBody>
      </p:sp>
      <p:sp>
        <p:nvSpPr>
          <p:cNvPr id="157" name="Rectangle 156">
            <a:extLst>
              <a:ext uri="{FF2B5EF4-FFF2-40B4-BE49-F238E27FC236}">
                <a16:creationId xmlns:a16="http://schemas.microsoft.com/office/drawing/2014/main" id="{85D16583-93D5-4F6E-8C78-02B4F99E744B}"/>
              </a:ext>
            </a:extLst>
          </p:cNvPr>
          <p:cNvSpPr/>
          <p:nvPr/>
        </p:nvSpPr>
        <p:spPr>
          <a:xfrm>
            <a:off x="2854855" y="1258423"/>
            <a:ext cx="1245050" cy="231968"/>
          </a:xfrm>
          <a:prstGeom prst="rect">
            <a:avLst/>
          </a:prstGeom>
          <a:solidFill>
            <a:schemeClr val="tx2">
              <a:lumMod val="5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75" b="1">
                <a:solidFill>
                  <a:schemeClr val="bg1"/>
                </a:solidFill>
              </a:rPr>
              <a:t>Osoitteiden ja nimistön ylläpito</a:t>
            </a:r>
          </a:p>
        </p:txBody>
      </p:sp>
      <p:sp>
        <p:nvSpPr>
          <p:cNvPr id="158" name="Rectangle: Rounded Corners 157">
            <a:extLst>
              <a:ext uri="{FF2B5EF4-FFF2-40B4-BE49-F238E27FC236}">
                <a16:creationId xmlns:a16="http://schemas.microsoft.com/office/drawing/2014/main" id="{0ABBE42C-E257-41C1-B871-E19E3DC0805B}"/>
              </a:ext>
            </a:extLst>
          </p:cNvPr>
          <p:cNvSpPr/>
          <p:nvPr/>
        </p:nvSpPr>
        <p:spPr>
          <a:xfrm>
            <a:off x="2900800" y="2391856"/>
            <a:ext cx="1303020" cy="146400"/>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3D-mallien käyttö</a:t>
            </a:r>
          </a:p>
        </p:txBody>
      </p:sp>
      <p:sp>
        <p:nvSpPr>
          <p:cNvPr id="159" name="Rectangle: Rounded Corners 158">
            <a:extLst>
              <a:ext uri="{FF2B5EF4-FFF2-40B4-BE49-F238E27FC236}">
                <a16:creationId xmlns:a16="http://schemas.microsoft.com/office/drawing/2014/main" id="{0E0FAFEB-52D6-4E9D-AE7A-D578E699AAAA}"/>
              </a:ext>
            </a:extLst>
          </p:cNvPr>
          <p:cNvSpPr/>
          <p:nvPr/>
        </p:nvSpPr>
        <p:spPr>
          <a:xfrm>
            <a:off x="4235130" y="2380739"/>
            <a:ext cx="1365386" cy="166765"/>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Kaavan tuonti, </a:t>
            </a:r>
            <a:r>
              <a:rPr lang="fi-FI" sz="600" err="1">
                <a:solidFill>
                  <a:schemeClr val="accent2">
                    <a:lumMod val="50000"/>
                  </a:schemeClr>
                </a:solidFill>
              </a:rPr>
              <a:t>dgn</a:t>
            </a:r>
            <a:r>
              <a:rPr lang="fi-FI" sz="600">
                <a:solidFill>
                  <a:schemeClr val="accent2">
                    <a:lumMod val="50000"/>
                  </a:schemeClr>
                </a:solidFill>
              </a:rPr>
              <a:t>- ja </a:t>
            </a:r>
            <a:r>
              <a:rPr lang="fi-FI" sz="600" err="1">
                <a:solidFill>
                  <a:schemeClr val="accent2">
                    <a:lumMod val="50000"/>
                  </a:schemeClr>
                </a:solidFill>
              </a:rPr>
              <a:t>kuntagml</a:t>
            </a:r>
            <a:r>
              <a:rPr lang="fi-FI" sz="600">
                <a:solidFill>
                  <a:schemeClr val="accent2">
                    <a:lumMod val="50000"/>
                  </a:schemeClr>
                </a:solidFill>
              </a:rPr>
              <a:t>-tiedonsiirto</a:t>
            </a:r>
          </a:p>
        </p:txBody>
      </p:sp>
      <p:sp>
        <p:nvSpPr>
          <p:cNvPr id="160" name="Rectangle: Rounded Corners 159">
            <a:extLst>
              <a:ext uri="{FF2B5EF4-FFF2-40B4-BE49-F238E27FC236}">
                <a16:creationId xmlns:a16="http://schemas.microsoft.com/office/drawing/2014/main" id="{20926E04-BC5C-4A9B-AFCA-52245BC883D9}"/>
              </a:ext>
            </a:extLst>
          </p:cNvPr>
          <p:cNvSpPr/>
          <p:nvPr/>
        </p:nvSpPr>
        <p:spPr>
          <a:xfrm>
            <a:off x="4235129" y="1840869"/>
            <a:ext cx="1349176" cy="176736"/>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Omien aluekohteiden käyttö kaavoituksessa</a:t>
            </a:r>
          </a:p>
        </p:txBody>
      </p:sp>
      <p:sp>
        <p:nvSpPr>
          <p:cNvPr id="161" name="Rectangle: Rounded Corners 160">
            <a:extLst>
              <a:ext uri="{FF2B5EF4-FFF2-40B4-BE49-F238E27FC236}">
                <a16:creationId xmlns:a16="http://schemas.microsoft.com/office/drawing/2014/main" id="{DF511A6F-6F85-41CF-B855-586968A09692}"/>
              </a:ext>
            </a:extLst>
          </p:cNvPr>
          <p:cNvSpPr/>
          <p:nvPr/>
        </p:nvSpPr>
        <p:spPr>
          <a:xfrm>
            <a:off x="4235130" y="2040091"/>
            <a:ext cx="1365386" cy="176736"/>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Kaavadokumenttien käsittely ja käyttö</a:t>
            </a:r>
          </a:p>
        </p:txBody>
      </p:sp>
      <p:sp>
        <p:nvSpPr>
          <p:cNvPr id="162" name="Rectangle: Rounded Corners 161">
            <a:extLst>
              <a:ext uri="{FF2B5EF4-FFF2-40B4-BE49-F238E27FC236}">
                <a16:creationId xmlns:a16="http://schemas.microsoft.com/office/drawing/2014/main" id="{5B9CA492-0A64-4722-B3AB-AE6DC85D021D}"/>
              </a:ext>
            </a:extLst>
          </p:cNvPr>
          <p:cNvSpPr/>
          <p:nvPr/>
        </p:nvSpPr>
        <p:spPr>
          <a:xfrm>
            <a:off x="1259785" y="2482249"/>
            <a:ext cx="1508787" cy="192932"/>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Tonttijaot, tonttijako- ja toimituskarttojen laatiminen</a:t>
            </a:r>
          </a:p>
        </p:txBody>
      </p:sp>
      <p:sp>
        <p:nvSpPr>
          <p:cNvPr id="163" name="Rectangle: Rounded Corners 162">
            <a:extLst>
              <a:ext uri="{FF2B5EF4-FFF2-40B4-BE49-F238E27FC236}">
                <a16:creationId xmlns:a16="http://schemas.microsoft.com/office/drawing/2014/main" id="{AF163A27-17F7-4A32-AA81-1EF7F876DF1F}"/>
              </a:ext>
            </a:extLst>
          </p:cNvPr>
          <p:cNvSpPr/>
          <p:nvPr/>
        </p:nvSpPr>
        <p:spPr>
          <a:xfrm>
            <a:off x="1262398" y="2698725"/>
            <a:ext cx="1508787" cy="133689"/>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Kiinteistötoimitukset</a:t>
            </a:r>
          </a:p>
        </p:txBody>
      </p:sp>
      <p:sp>
        <p:nvSpPr>
          <p:cNvPr id="164" name="Rectangle: Rounded Corners 163">
            <a:extLst>
              <a:ext uri="{FF2B5EF4-FFF2-40B4-BE49-F238E27FC236}">
                <a16:creationId xmlns:a16="http://schemas.microsoft.com/office/drawing/2014/main" id="{17D08735-C0A7-4D3B-9020-2659964DB53F}"/>
              </a:ext>
            </a:extLst>
          </p:cNvPr>
          <p:cNvSpPr/>
          <p:nvPr/>
        </p:nvSpPr>
        <p:spPr>
          <a:xfrm>
            <a:off x="1264903" y="3110991"/>
            <a:ext cx="1508787" cy="133689"/>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Geodeettinen laskenta</a:t>
            </a:r>
          </a:p>
        </p:txBody>
      </p:sp>
      <p:sp>
        <p:nvSpPr>
          <p:cNvPr id="165" name="Rectangle 164">
            <a:extLst>
              <a:ext uri="{FF2B5EF4-FFF2-40B4-BE49-F238E27FC236}">
                <a16:creationId xmlns:a16="http://schemas.microsoft.com/office/drawing/2014/main" id="{4A7EC9D3-ECEA-4544-A72E-6D002F5796E1}"/>
              </a:ext>
            </a:extLst>
          </p:cNvPr>
          <p:cNvSpPr/>
          <p:nvPr/>
        </p:nvSpPr>
        <p:spPr>
          <a:xfrm>
            <a:off x="2847946" y="2627416"/>
            <a:ext cx="2769576" cy="132250"/>
          </a:xfrm>
          <a:prstGeom prst="rect">
            <a:avLst/>
          </a:prstGeom>
          <a:solidFill>
            <a:schemeClr val="tx2">
              <a:lumMod val="5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50" b="1">
                <a:solidFill>
                  <a:schemeClr val="bg1"/>
                </a:solidFill>
              </a:rPr>
              <a:t>Lupa-asioiden käsittely</a:t>
            </a:r>
          </a:p>
        </p:txBody>
      </p:sp>
      <p:sp>
        <p:nvSpPr>
          <p:cNvPr id="166" name="Rectangle 165">
            <a:extLst>
              <a:ext uri="{FF2B5EF4-FFF2-40B4-BE49-F238E27FC236}">
                <a16:creationId xmlns:a16="http://schemas.microsoft.com/office/drawing/2014/main" id="{DC9E2038-3FFD-4513-862E-A1CE33C22B82}"/>
              </a:ext>
            </a:extLst>
          </p:cNvPr>
          <p:cNvSpPr/>
          <p:nvPr/>
        </p:nvSpPr>
        <p:spPr>
          <a:xfrm>
            <a:off x="2847891" y="2625367"/>
            <a:ext cx="2769577" cy="657381"/>
          </a:xfrm>
          <a:prstGeom prst="rect">
            <a:avLst/>
          </a:prstGeom>
          <a:no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500" err="1"/>
          </a:p>
        </p:txBody>
      </p:sp>
      <p:sp>
        <p:nvSpPr>
          <p:cNvPr id="167" name="Rectangle: Rounded Corners 166">
            <a:extLst>
              <a:ext uri="{FF2B5EF4-FFF2-40B4-BE49-F238E27FC236}">
                <a16:creationId xmlns:a16="http://schemas.microsoft.com/office/drawing/2014/main" id="{31304EAD-BFA0-4DD8-BE85-B6F48931F6E2}"/>
              </a:ext>
            </a:extLst>
          </p:cNvPr>
          <p:cNvSpPr/>
          <p:nvPr/>
        </p:nvSpPr>
        <p:spPr>
          <a:xfrm>
            <a:off x="2865727" y="2769446"/>
            <a:ext cx="1369401" cy="175370"/>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Luparekistereiden hallinta ja muokkaus eri lupaprosesseissa</a:t>
            </a:r>
          </a:p>
        </p:txBody>
      </p:sp>
      <p:sp>
        <p:nvSpPr>
          <p:cNvPr id="168" name="Rectangle: Rounded Corners 167">
            <a:extLst>
              <a:ext uri="{FF2B5EF4-FFF2-40B4-BE49-F238E27FC236}">
                <a16:creationId xmlns:a16="http://schemas.microsoft.com/office/drawing/2014/main" id="{805C2834-7603-4BC1-843A-D001CE3AFFF3}"/>
              </a:ext>
            </a:extLst>
          </p:cNvPr>
          <p:cNvSpPr/>
          <p:nvPr/>
        </p:nvSpPr>
        <p:spPr>
          <a:xfrm>
            <a:off x="2869764" y="2961576"/>
            <a:ext cx="1369401" cy="165538"/>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Lyhytaikaisen maanvuokrauksen </a:t>
            </a:r>
            <a:r>
              <a:rPr lang="fi-FI" sz="600" err="1">
                <a:solidFill>
                  <a:schemeClr val="accent2">
                    <a:lumMod val="50000"/>
                  </a:schemeClr>
                </a:solidFill>
              </a:rPr>
              <a:t>luvitus</a:t>
            </a:r>
            <a:endParaRPr lang="fi-FI" sz="600">
              <a:solidFill>
                <a:schemeClr val="accent2">
                  <a:lumMod val="50000"/>
                </a:schemeClr>
              </a:solidFill>
            </a:endParaRPr>
          </a:p>
        </p:txBody>
      </p:sp>
      <p:sp>
        <p:nvSpPr>
          <p:cNvPr id="169" name="Rectangle: Rounded Corners 168">
            <a:extLst>
              <a:ext uri="{FF2B5EF4-FFF2-40B4-BE49-F238E27FC236}">
                <a16:creationId xmlns:a16="http://schemas.microsoft.com/office/drawing/2014/main" id="{96F1CDF6-E4D9-49D3-9EF4-9CD1E38B72D3}"/>
              </a:ext>
            </a:extLst>
          </p:cNvPr>
          <p:cNvSpPr/>
          <p:nvPr/>
        </p:nvSpPr>
        <p:spPr>
          <a:xfrm>
            <a:off x="4245805" y="2777664"/>
            <a:ext cx="1369401" cy="127724"/>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Yleisten alueiden luvat</a:t>
            </a:r>
          </a:p>
        </p:txBody>
      </p:sp>
      <p:sp>
        <p:nvSpPr>
          <p:cNvPr id="170" name="Rectangle: Rounded Corners 169">
            <a:extLst>
              <a:ext uri="{FF2B5EF4-FFF2-40B4-BE49-F238E27FC236}">
                <a16:creationId xmlns:a16="http://schemas.microsoft.com/office/drawing/2014/main" id="{899E972B-0B30-4590-A9CA-F491D98C8FE2}"/>
              </a:ext>
            </a:extLst>
          </p:cNvPr>
          <p:cNvSpPr/>
          <p:nvPr/>
        </p:nvSpPr>
        <p:spPr>
          <a:xfrm>
            <a:off x="4253405" y="2918710"/>
            <a:ext cx="1369401" cy="272939"/>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Suunnittelutarveratkaisut, poikkeamispäätökset ja lohkomisluvat</a:t>
            </a:r>
          </a:p>
        </p:txBody>
      </p:sp>
      <p:sp>
        <p:nvSpPr>
          <p:cNvPr id="174" name="Rectangle: Rounded Corners 173">
            <a:extLst>
              <a:ext uri="{FF2B5EF4-FFF2-40B4-BE49-F238E27FC236}">
                <a16:creationId xmlns:a16="http://schemas.microsoft.com/office/drawing/2014/main" id="{C3489F80-8A01-44C7-956E-DF2D2045EDBF}"/>
              </a:ext>
            </a:extLst>
          </p:cNvPr>
          <p:cNvSpPr/>
          <p:nvPr/>
        </p:nvSpPr>
        <p:spPr>
          <a:xfrm>
            <a:off x="2871723" y="3146085"/>
            <a:ext cx="1369401" cy="127724"/>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Lupatyyppien räätälöinti</a:t>
            </a:r>
          </a:p>
        </p:txBody>
      </p:sp>
      <p:sp>
        <p:nvSpPr>
          <p:cNvPr id="171" name="Rectangle 170">
            <a:extLst>
              <a:ext uri="{FF2B5EF4-FFF2-40B4-BE49-F238E27FC236}">
                <a16:creationId xmlns:a16="http://schemas.microsoft.com/office/drawing/2014/main" id="{817D138E-6C80-4299-B54B-95B7CDDDF99F}"/>
              </a:ext>
            </a:extLst>
          </p:cNvPr>
          <p:cNvSpPr/>
          <p:nvPr/>
        </p:nvSpPr>
        <p:spPr>
          <a:xfrm>
            <a:off x="5668117" y="696714"/>
            <a:ext cx="1556103" cy="832185"/>
          </a:xfrm>
          <a:prstGeom prst="rect">
            <a:avLst/>
          </a:prstGeom>
          <a:no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500" err="1"/>
          </a:p>
        </p:txBody>
      </p:sp>
      <p:sp>
        <p:nvSpPr>
          <p:cNvPr id="172" name="Rectangle 171">
            <a:extLst>
              <a:ext uri="{FF2B5EF4-FFF2-40B4-BE49-F238E27FC236}">
                <a16:creationId xmlns:a16="http://schemas.microsoft.com/office/drawing/2014/main" id="{5AA4AEB7-8176-4702-8B86-96C71BF7E466}"/>
              </a:ext>
            </a:extLst>
          </p:cNvPr>
          <p:cNvSpPr/>
          <p:nvPr/>
        </p:nvSpPr>
        <p:spPr>
          <a:xfrm>
            <a:off x="5668117" y="690354"/>
            <a:ext cx="1556103" cy="166048"/>
          </a:xfrm>
          <a:prstGeom prst="rect">
            <a:avLst/>
          </a:prstGeom>
          <a:solidFill>
            <a:schemeClr val="tx2">
              <a:lumMod val="5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50" b="1">
                <a:solidFill>
                  <a:schemeClr val="bg1"/>
                </a:solidFill>
              </a:rPr>
              <a:t>Maastomittaus</a:t>
            </a:r>
          </a:p>
        </p:txBody>
      </p:sp>
      <p:sp>
        <p:nvSpPr>
          <p:cNvPr id="173" name="Rectangle: Rounded Corners 172">
            <a:extLst>
              <a:ext uri="{FF2B5EF4-FFF2-40B4-BE49-F238E27FC236}">
                <a16:creationId xmlns:a16="http://schemas.microsoft.com/office/drawing/2014/main" id="{528F0743-0218-4BB4-A283-32AA7EFECE3E}"/>
              </a:ext>
            </a:extLst>
          </p:cNvPr>
          <p:cNvSpPr/>
          <p:nvPr/>
        </p:nvSpPr>
        <p:spPr>
          <a:xfrm>
            <a:off x="5689160" y="884434"/>
            <a:ext cx="1508788" cy="187255"/>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Mittaus</a:t>
            </a:r>
          </a:p>
        </p:txBody>
      </p:sp>
      <p:sp>
        <p:nvSpPr>
          <p:cNvPr id="175" name="Rectangle: Rounded Corners 174">
            <a:extLst>
              <a:ext uri="{FF2B5EF4-FFF2-40B4-BE49-F238E27FC236}">
                <a16:creationId xmlns:a16="http://schemas.microsoft.com/office/drawing/2014/main" id="{AA28C118-3F28-4C39-9F77-5A028AEC767B}"/>
              </a:ext>
            </a:extLst>
          </p:cNvPr>
          <p:cNvSpPr/>
          <p:nvPr/>
        </p:nvSpPr>
        <p:spPr>
          <a:xfrm>
            <a:off x="5689159" y="1095233"/>
            <a:ext cx="1508787" cy="192932"/>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Maastotiedon tuonti kuntatietojärjestelmään</a:t>
            </a:r>
          </a:p>
        </p:txBody>
      </p:sp>
      <p:sp>
        <p:nvSpPr>
          <p:cNvPr id="176" name="Rectangle: Rounded Corners 175">
            <a:extLst>
              <a:ext uri="{FF2B5EF4-FFF2-40B4-BE49-F238E27FC236}">
                <a16:creationId xmlns:a16="http://schemas.microsoft.com/office/drawing/2014/main" id="{C88477A3-E9D3-40AF-9620-7C7D79D3D80A}"/>
              </a:ext>
            </a:extLst>
          </p:cNvPr>
          <p:cNvSpPr/>
          <p:nvPr/>
        </p:nvSpPr>
        <p:spPr>
          <a:xfrm>
            <a:off x="5689159" y="1306660"/>
            <a:ext cx="1508787" cy="192932"/>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Stereokartoitustyön tuki</a:t>
            </a:r>
          </a:p>
        </p:txBody>
      </p:sp>
      <p:sp>
        <p:nvSpPr>
          <p:cNvPr id="177" name="Rectangle 176">
            <a:extLst>
              <a:ext uri="{FF2B5EF4-FFF2-40B4-BE49-F238E27FC236}">
                <a16:creationId xmlns:a16="http://schemas.microsoft.com/office/drawing/2014/main" id="{112DD94A-DB3A-4346-B0D3-879E132D3B93}"/>
              </a:ext>
            </a:extLst>
          </p:cNvPr>
          <p:cNvSpPr/>
          <p:nvPr/>
        </p:nvSpPr>
        <p:spPr>
          <a:xfrm>
            <a:off x="5665070" y="1572949"/>
            <a:ext cx="1556103" cy="405665"/>
          </a:xfrm>
          <a:prstGeom prst="rect">
            <a:avLst/>
          </a:prstGeom>
          <a:no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500" err="1"/>
          </a:p>
        </p:txBody>
      </p:sp>
      <p:sp>
        <p:nvSpPr>
          <p:cNvPr id="178" name="Rectangle 177">
            <a:extLst>
              <a:ext uri="{FF2B5EF4-FFF2-40B4-BE49-F238E27FC236}">
                <a16:creationId xmlns:a16="http://schemas.microsoft.com/office/drawing/2014/main" id="{72577D74-5687-478B-BEDC-241414F9A461}"/>
              </a:ext>
            </a:extLst>
          </p:cNvPr>
          <p:cNvSpPr/>
          <p:nvPr/>
        </p:nvSpPr>
        <p:spPr>
          <a:xfrm>
            <a:off x="5665069" y="1566588"/>
            <a:ext cx="1556103" cy="166048"/>
          </a:xfrm>
          <a:prstGeom prst="rect">
            <a:avLst/>
          </a:prstGeom>
          <a:solidFill>
            <a:schemeClr val="tx2">
              <a:lumMod val="5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50" b="1">
                <a:solidFill>
                  <a:schemeClr val="bg1"/>
                </a:solidFill>
              </a:rPr>
              <a:t>Geotekniikka</a:t>
            </a:r>
          </a:p>
        </p:txBody>
      </p:sp>
      <p:sp>
        <p:nvSpPr>
          <p:cNvPr id="179" name="Rectangle: Rounded Corners 178">
            <a:extLst>
              <a:ext uri="{FF2B5EF4-FFF2-40B4-BE49-F238E27FC236}">
                <a16:creationId xmlns:a16="http://schemas.microsoft.com/office/drawing/2014/main" id="{5E955834-E5EF-477F-A42F-6072994AAADE}"/>
              </a:ext>
            </a:extLst>
          </p:cNvPr>
          <p:cNvSpPr/>
          <p:nvPr/>
        </p:nvSpPr>
        <p:spPr>
          <a:xfrm>
            <a:off x="5686112" y="1760669"/>
            <a:ext cx="1508788" cy="187255"/>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Pohjatutkimusten sekä maaperätietojen esittäminen ja ylläpito </a:t>
            </a:r>
          </a:p>
        </p:txBody>
      </p:sp>
      <p:sp>
        <p:nvSpPr>
          <p:cNvPr id="182" name="Rectangle: Rounded Corners 181">
            <a:extLst>
              <a:ext uri="{FF2B5EF4-FFF2-40B4-BE49-F238E27FC236}">
                <a16:creationId xmlns:a16="http://schemas.microsoft.com/office/drawing/2014/main" id="{8404D869-03C1-4E2B-B6B9-9C2F2B3C871D}"/>
              </a:ext>
            </a:extLst>
          </p:cNvPr>
          <p:cNvSpPr/>
          <p:nvPr/>
        </p:nvSpPr>
        <p:spPr>
          <a:xfrm>
            <a:off x="2911061" y="4505376"/>
            <a:ext cx="2656366" cy="133754"/>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Rakennusluvat ja maisematyöluvat</a:t>
            </a:r>
          </a:p>
        </p:txBody>
      </p:sp>
      <p:sp>
        <p:nvSpPr>
          <p:cNvPr id="3" name="Rectangle: Rounded Corners 2">
            <a:extLst>
              <a:ext uri="{FF2B5EF4-FFF2-40B4-BE49-F238E27FC236}">
                <a16:creationId xmlns:a16="http://schemas.microsoft.com/office/drawing/2014/main" id="{E462C482-71AF-EB8B-7F58-5C366267B462}"/>
              </a:ext>
            </a:extLst>
          </p:cNvPr>
          <p:cNvSpPr/>
          <p:nvPr/>
        </p:nvSpPr>
        <p:spPr>
          <a:xfrm rot="21091158">
            <a:off x="4989064" y="3087797"/>
            <a:ext cx="2277067" cy="557960"/>
          </a:xfrm>
          <a:prstGeom prst="roundRect">
            <a:avLst/>
          </a:prstGeom>
          <a:solidFill>
            <a:srgbClr val="FFC000"/>
          </a:solidFill>
          <a:ln>
            <a:solidFill>
              <a:srgbClr val="C00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800" dirty="0">
                <a:solidFill>
                  <a:schemeClr val="tx1"/>
                </a:solidFill>
              </a:rPr>
              <a:t>Esimerkki</a:t>
            </a:r>
          </a:p>
        </p:txBody>
      </p:sp>
    </p:spTree>
    <p:extLst>
      <p:ext uri="{BB962C8B-B14F-4D97-AF65-F5344CB8AC3E}">
        <p14:creationId xmlns:p14="http://schemas.microsoft.com/office/powerpoint/2010/main" val="17527836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89F8481-B2DA-F365-EE14-C23073BD7226}"/>
              </a:ext>
            </a:extLst>
          </p:cNvPr>
          <p:cNvSpPr>
            <a:spLocks noGrp="1"/>
          </p:cNvSpPr>
          <p:nvPr>
            <p:ph type="sldNum" sz="quarter" idx="12"/>
          </p:nvPr>
        </p:nvSpPr>
        <p:spPr/>
        <p:txBody>
          <a:bodyPr/>
          <a:lstStyle/>
          <a:p>
            <a:fld id="{DDE9422E-AB18-498F-A7FF-179425C9812D}" type="slidenum">
              <a:rPr lang="fi-FI" smtClean="0"/>
              <a:pPr/>
              <a:t>23</a:t>
            </a:fld>
            <a:endParaRPr lang="fi-FI"/>
          </a:p>
        </p:txBody>
      </p:sp>
      <p:sp>
        <p:nvSpPr>
          <p:cNvPr id="4" name="Title 3">
            <a:extLst>
              <a:ext uri="{FF2B5EF4-FFF2-40B4-BE49-F238E27FC236}">
                <a16:creationId xmlns:a16="http://schemas.microsoft.com/office/drawing/2014/main" id="{94379F74-2739-3A42-D1EB-5623399B9AF2}"/>
              </a:ext>
            </a:extLst>
          </p:cNvPr>
          <p:cNvSpPr>
            <a:spLocks noGrp="1"/>
          </p:cNvSpPr>
          <p:nvPr>
            <p:ph type="title"/>
          </p:nvPr>
        </p:nvSpPr>
        <p:spPr>
          <a:xfrm>
            <a:off x="148683" y="120655"/>
            <a:ext cx="8868937" cy="675000"/>
          </a:xfrm>
        </p:spPr>
        <p:txBody>
          <a:bodyPr>
            <a:normAutofit/>
          </a:bodyPr>
          <a:lstStyle/>
          <a:p>
            <a:pPr algn="ctr"/>
            <a:r>
              <a:rPr lang="fi-FI" sz="2000" dirty="0">
                <a:solidFill>
                  <a:schemeClr val="accent2">
                    <a:lumMod val="50000"/>
                  </a:schemeClr>
                </a:solidFill>
              </a:rPr>
              <a:t>Esimerkki: Sote-digialustan toiminnallisuuskartta</a:t>
            </a:r>
          </a:p>
        </p:txBody>
      </p:sp>
      <p:pic>
        <p:nvPicPr>
          <p:cNvPr id="58" name="Picture 57">
            <a:extLst>
              <a:ext uri="{FF2B5EF4-FFF2-40B4-BE49-F238E27FC236}">
                <a16:creationId xmlns:a16="http://schemas.microsoft.com/office/drawing/2014/main" id="{84CEDAD9-58BC-2A58-E73F-14F504B4877F}"/>
              </a:ext>
            </a:extLst>
          </p:cNvPr>
          <p:cNvPicPr>
            <a:picLocks noChangeAspect="1"/>
          </p:cNvPicPr>
          <p:nvPr/>
        </p:nvPicPr>
        <p:blipFill>
          <a:blip r:embed="rId2"/>
          <a:stretch>
            <a:fillRect/>
          </a:stretch>
        </p:blipFill>
        <p:spPr>
          <a:xfrm>
            <a:off x="683569" y="795655"/>
            <a:ext cx="7632867" cy="3940233"/>
          </a:xfrm>
          <a:prstGeom prst="rect">
            <a:avLst/>
          </a:prstGeom>
        </p:spPr>
      </p:pic>
      <p:sp>
        <p:nvSpPr>
          <p:cNvPr id="59" name="Rectangle: Rounded Corners 58">
            <a:extLst>
              <a:ext uri="{FF2B5EF4-FFF2-40B4-BE49-F238E27FC236}">
                <a16:creationId xmlns:a16="http://schemas.microsoft.com/office/drawing/2014/main" id="{038AA5B4-3A82-8AFF-C5B7-525D0E97EC22}"/>
              </a:ext>
            </a:extLst>
          </p:cNvPr>
          <p:cNvSpPr/>
          <p:nvPr/>
        </p:nvSpPr>
        <p:spPr>
          <a:xfrm rot="21091158">
            <a:off x="2901453" y="3298737"/>
            <a:ext cx="2277067" cy="557960"/>
          </a:xfrm>
          <a:prstGeom prst="roundRect">
            <a:avLst/>
          </a:prstGeom>
          <a:solidFill>
            <a:srgbClr val="FFC000"/>
          </a:solidFill>
          <a:ln>
            <a:solidFill>
              <a:srgbClr val="C00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800">
                <a:solidFill>
                  <a:schemeClr val="tx1"/>
                </a:solidFill>
              </a:rPr>
              <a:t>Esimerkki</a:t>
            </a:r>
          </a:p>
        </p:txBody>
      </p:sp>
    </p:spTree>
    <p:extLst>
      <p:ext uri="{BB962C8B-B14F-4D97-AF65-F5344CB8AC3E}">
        <p14:creationId xmlns:p14="http://schemas.microsoft.com/office/powerpoint/2010/main" val="15095881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94F6E5E1-B831-419E-3609-3E6B01D55C0D}"/>
              </a:ext>
            </a:extLst>
          </p:cNvPr>
          <p:cNvSpPr>
            <a:spLocks noGrp="1"/>
          </p:cNvSpPr>
          <p:nvPr>
            <p:ph type="sldNum" sz="quarter" idx="12"/>
          </p:nvPr>
        </p:nvSpPr>
        <p:spPr/>
        <p:txBody>
          <a:bodyPr/>
          <a:lstStyle/>
          <a:p>
            <a:fld id="{DDE9422E-AB18-498F-A7FF-179425C9812D}" type="slidenum">
              <a:rPr lang="fi-FI" smtClean="0"/>
              <a:pPr/>
              <a:t>24</a:t>
            </a:fld>
            <a:endParaRPr lang="fi-FI"/>
          </a:p>
        </p:txBody>
      </p:sp>
      <p:sp>
        <p:nvSpPr>
          <p:cNvPr id="4" name="Title 3">
            <a:extLst>
              <a:ext uri="{FF2B5EF4-FFF2-40B4-BE49-F238E27FC236}">
                <a16:creationId xmlns:a16="http://schemas.microsoft.com/office/drawing/2014/main" id="{90AAD28B-30FE-7419-A73C-51947F87D8B2}"/>
              </a:ext>
            </a:extLst>
          </p:cNvPr>
          <p:cNvSpPr>
            <a:spLocks noGrp="1"/>
          </p:cNvSpPr>
          <p:nvPr>
            <p:ph type="title"/>
          </p:nvPr>
        </p:nvSpPr>
        <p:spPr>
          <a:xfrm>
            <a:off x="96644" y="120655"/>
            <a:ext cx="8906107" cy="675000"/>
          </a:xfrm>
        </p:spPr>
        <p:txBody>
          <a:bodyPr>
            <a:noAutofit/>
          </a:bodyPr>
          <a:lstStyle/>
          <a:p>
            <a:pPr algn="ctr"/>
            <a:r>
              <a:rPr lang="fi-FI" sz="2000" dirty="0">
                <a:solidFill>
                  <a:schemeClr val="accent2">
                    <a:lumMod val="50000"/>
                  </a:schemeClr>
                </a:solidFill>
              </a:rPr>
              <a:t>Esimerkki: tietojärjestelmäpalvelukartta + riippuvuudet</a:t>
            </a:r>
          </a:p>
        </p:txBody>
      </p:sp>
      <p:pic>
        <p:nvPicPr>
          <p:cNvPr id="5" name="Picture 4">
            <a:extLst>
              <a:ext uri="{FF2B5EF4-FFF2-40B4-BE49-F238E27FC236}">
                <a16:creationId xmlns:a16="http://schemas.microsoft.com/office/drawing/2014/main" id="{8A817706-02E1-6A70-2FC2-ABD3AB1E0C6A}"/>
              </a:ext>
            </a:extLst>
          </p:cNvPr>
          <p:cNvPicPr>
            <a:picLocks noChangeAspect="1"/>
          </p:cNvPicPr>
          <p:nvPr/>
        </p:nvPicPr>
        <p:blipFill>
          <a:blip r:embed="rId2"/>
          <a:stretch>
            <a:fillRect/>
          </a:stretch>
        </p:blipFill>
        <p:spPr>
          <a:xfrm>
            <a:off x="919942" y="636292"/>
            <a:ext cx="7126034" cy="4346266"/>
          </a:xfrm>
          <a:prstGeom prst="rect">
            <a:avLst/>
          </a:prstGeom>
        </p:spPr>
      </p:pic>
      <p:sp>
        <p:nvSpPr>
          <p:cNvPr id="6" name="Rectangle: Rounded Corners 5">
            <a:extLst>
              <a:ext uri="{FF2B5EF4-FFF2-40B4-BE49-F238E27FC236}">
                <a16:creationId xmlns:a16="http://schemas.microsoft.com/office/drawing/2014/main" id="{8A3F5A6A-9422-89FF-6A8E-E3C9B716A780}"/>
              </a:ext>
            </a:extLst>
          </p:cNvPr>
          <p:cNvSpPr/>
          <p:nvPr/>
        </p:nvSpPr>
        <p:spPr>
          <a:xfrm rot="21091158">
            <a:off x="4511653" y="4396664"/>
            <a:ext cx="2277067" cy="557960"/>
          </a:xfrm>
          <a:prstGeom prst="roundRect">
            <a:avLst/>
          </a:prstGeom>
          <a:solidFill>
            <a:srgbClr val="FFC000"/>
          </a:solidFill>
          <a:ln>
            <a:solidFill>
              <a:srgbClr val="C00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800">
                <a:solidFill>
                  <a:schemeClr val="tx1"/>
                </a:solidFill>
              </a:rPr>
              <a:t>Esimerkki</a:t>
            </a:r>
          </a:p>
        </p:txBody>
      </p:sp>
      <p:sp>
        <p:nvSpPr>
          <p:cNvPr id="2" name="Tekstiruutu 1">
            <a:extLst>
              <a:ext uri="{FF2B5EF4-FFF2-40B4-BE49-F238E27FC236}">
                <a16:creationId xmlns:a16="http://schemas.microsoft.com/office/drawing/2014/main" id="{40E63E68-F486-308D-449E-5DDABAE05376}"/>
              </a:ext>
            </a:extLst>
          </p:cNvPr>
          <p:cNvSpPr txBox="1"/>
          <p:nvPr/>
        </p:nvSpPr>
        <p:spPr>
          <a:xfrm>
            <a:off x="6817414" y="636292"/>
            <a:ext cx="1114819" cy="246221"/>
          </a:xfrm>
          <a:prstGeom prst="rect">
            <a:avLst/>
          </a:prstGeom>
          <a:solidFill>
            <a:srgbClr val="00B050"/>
          </a:solidFill>
        </p:spPr>
        <p:txBody>
          <a:bodyPr wrap="square" rtlCol="0">
            <a:spAutoFit/>
          </a:bodyPr>
          <a:lstStyle/>
          <a:p>
            <a:pPr algn="l"/>
            <a:r>
              <a:rPr lang="fi-FI" sz="1000" dirty="0">
                <a:solidFill>
                  <a:schemeClr val="tx1"/>
                </a:solidFill>
              </a:rPr>
              <a:t>      Kunnan</a:t>
            </a:r>
          </a:p>
        </p:txBody>
      </p:sp>
    </p:spTree>
    <p:extLst>
      <p:ext uri="{BB962C8B-B14F-4D97-AF65-F5344CB8AC3E}">
        <p14:creationId xmlns:p14="http://schemas.microsoft.com/office/powerpoint/2010/main" val="32380660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6FB0BA8A-5A33-C373-F34C-A82F54DEDF99}"/>
              </a:ext>
            </a:extLst>
          </p:cNvPr>
          <p:cNvPicPr>
            <a:picLocks noChangeAspect="1"/>
          </p:cNvPicPr>
          <p:nvPr/>
        </p:nvPicPr>
        <p:blipFill>
          <a:blip r:embed="rId2"/>
          <a:stretch>
            <a:fillRect/>
          </a:stretch>
        </p:blipFill>
        <p:spPr>
          <a:xfrm>
            <a:off x="494765" y="526473"/>
            <a:ext cx="7810543" cy="4496372"/>
          </a:xfrm>
          <a:prstGeom prst="rect">
            <a:avLst/>
          </a:prstGeom>
        </p:spPr>
      </p:pic>
      <p:sp>
        <p:nvSpPr>
          <p:cNvPr id="3" name="Slide Number Placeholder 2">
            <a:extLst>
              <a:ext uri="{FF2B5EF4-FFF2-40B4-BE49-F238E27FC236}">
                <a16:creationId xmlns:a16="http://schemas.microsoft.com/office/drawing/2014/main" id="{94F6E5E1-B831-419E-3609-3E6B01D55C0D}"/>
              </a:ext>
            </a:extLst>
          </p:cNvPr>
          <p:cNvSpPr>
            <a:spLocks noGrp="1"/>
          </p:cNvSpPr>
          <p:nvPr>
            <p:ph type="sldNum" sz="quarter" idx="12"/>
          </p:nvPr>
        </p:nvSpPr>
        <p:spPr/>
        <p:txBody>
          <a:bodyPr/>
          <a:lstStyle/>
          <a:p>
            <a:fld id="{DDE9422E-AB18-498F-A7FF-179425C9812D}" type="slidenum">
              <a:rPr lang="fi-FI" smtClean="0"/>
              <a:pPr/>
              <a:t>25</a:t>
            </a:fld>
            <a:endParaRPr lang="fi-FI"/>
          </a:p>
        </p:txBody>
      </p:sp>
      <p:sp>
        <p:nvSpPr>
          <p:cNvPr id="4" name="Title 3">
            <a:extLst>
              <a:ext uri="{FF2B5EF4-FFF2-40B4-BE49-F238E27FC236}">
                <a16:creationId xmlns:a16="http://schemas.microsoft.com/office/drawing/2014/main" id="{90AAD28B-30FE-7419-A73C-51947F87D8B2}"/>
              </a:ext>
            </a:extLst>
          </p:cNvPr>
          <p:cNvSpPr>
            <a:spLocks noGrp="1"/>
          </p:cNvSpPr>
          <p:nvPr>
            <p:ph type="title"/>
          </p:nvPr>
        </p:nvSpPr>
        <p:spPr>
          <a:xfrm>
            <a:off x="133815" y="120655"/>
            <a:ext cx="8876370" cy="675000"/>
          </a:xfrm>
        </p:spPr>
        <p:txBody>
          <a:bodyPr>
            <a:noAutofit/>
          </a:bodyPr>
          <a:lstStyle/>
          <a:p>
            <a:pPr algn="ctr"/>
            <a:r>
              <a:rPr lang="fi-FI" sz="2000" dirty="0">
                <a:solidFill>
                  <a:schemeClr val="accent2">
                    <a:lumMod val="50000"/>
                  </a:schemeClr>
                </a:solidFill>
              </a:rPr>
              <a:t>Esimerkki: tietojärjestelmäpalvelukartta + riippuvuudet</a:t>
            </a:r>
          </a:p>
        </p:txBody>
      </p:sp>
      <p:sp>
        <p:nvSpPr>
          <p:cNvPr id="6" name="Rectangle: Rounded Corners 5">
            <a:extLst>
              <a:ext uri="{FF2B5EF4-FFF2-40B4-BE49-F238E27FC236}">
                <a16:creationId xmlns:a16="http://schemas.microsoft.com/office/drawing/2014/main" id="{8A3F5A6A-9422-89FF-6A8E-E3C9B716A780}"/>
              </a:ext>
            </a:extLst>
          </p:cNvPr>
          <p:cNvSpPr/>
          <p:nvPr/>
        </p:nvSpPr>
        <p:spPr>
          <a:xfrm rot="21091158">
            <a:off x="4533821" y="3426844"/>
            <a:ext cx="2277067" cy="557960"/>
          </a:xfrm>
          <a:prstGeom prst="roundRect">
            <a:avLst/>
          </a:prstGeom>
          <a:solidFill>
            <a:srgbClr val="FFC000"/>
          </a:solidFill>
          <a:ln>
            <a:solidFill>
              <a:srgbClr val="C00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800">
                <a:solidFill>
                  <a:schemeClr val="tx1"/>
                </a:solidFill>
              </a:rPr>
              <a:t>Esimerkki</a:t>
            </a:r>
          </a:p>
        </p:txBody>
      </p:sp>
    </p:spTree>
    <p:extLst>
      <p:ext uri="{BB962C8B-B14F-4D97-AF65-F5344CB8AC3E}">
        <p14:creationId xmlns:p14="http://schemas.microsoft.com/office/powerpoint/2010/main" val="17812409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5">
            <a:extLst>
              <a:ext uri="{FF2B5EF4-FFF2-40B4-BE49-F238E27FC236}">
                <a16:creationId xmlns:a16="http://schemas.microsoft.com/office/drawing/2014/main" id="{CE22587F-3904-5CE0-ADDD-362A2FA0D6D4}"/>
              </a:ext>
            </a:extLst>
          </p:cNvPr>
          <p:cNvGraphicFramePr>
            <a:graphicFrameLocks noGrp="1"/>
          </p:cNvGraphicFramePr>
          <p:nvPr>
            <p:ph idx="1"/>
            <p:extLst>
              <p:ext uri="{D42A27DB-BD31-4B8C-83A1-F6EECF244321}">
                <p14:modId xmlns:p14="http://schemas.microsoft.com/office/powerpoint/2010/main" val="356622303"/>
              </p:ext>
            </p:extLst>
          </p:nvPr>
        </p:nvGraphicFramePr>
        <p:xfrm>
          <a:off x="674688" y="903288"/>
          <a:ext cx="7777951" cy="1402080"/>
        </p:xfrm>
        <a:graphic>
          <a:graphicData uri="http://schemas.openxmlformats.org/drawingml/2006/table">
            <a:tbl>
              <a:tblPr firstRow="1" bandRow="1">
                <a:tableStyleId>{21E4AEA4-8DFA-4A89-87EB-49C32662AFE0}</a:tableStyleId>
              </a:tblPr>
              <a:tblGrid>
                <a:gridCol w="208280">
                  <a:extLst>
                    <a:ext uri="{9D8B030D-6E8A-4147-A177-3AD203B41FA5}">
                      <a16:colId xmlns:a16="http://schemas.microsoft.com/office/drawing/2014/main" val="2480495269"/>
                    </a:ext>
                  </a:extLst>
                </a:gridCol>
                <a:gridCol w="1721687">
                  <a:extLst>
                    <a:ext uri="{9D8B030D-6E8A-4147-A177-3AD203B41FA5}">
                      <a16:colId xmlns:a16="http://schemas.microsoft.com/office/drawing/2014/main" val="2160840503"/>
                    </a:ext>
                  </a:extLst>
                </a:gridCol>
                <a:gridCol w="1324494">
                  <a:extLst>
                    <a:ext uri="{9D8B030D-6E8A-4147-A177-3AD203B41FA5}">
                      <a16:colId xmlns:a16="http://schemas.microsoft.com/office/drawing/2014/main" val="4143831569"/>
                    </a:ext>
                  </a:extLst>
                </a:gridCol>
                <a:gridCol w="1374371">
                  <a:extLst>
                    <a:ext uri="{9D8B030D-6E8A-4147-A177-3AD203B41FA5}">
                      <a16:colId xmlns:a16="http://schemas.microsoft.com/office/drawing/2014/main" val="3032029190"/>
                    </a:ext>
                  </a:extLst>
                </a:gridCol>
                <a:gridCol w="3149119">
                  <a:extLst>
                    <a:ext uri="{9D8B030D-6E8A-4147-A177-3AD203B41FA5}">
                      <a16:colId xmlns:a16="http://schemas.microsoft.com/office/drawing/2014/main" val="3440931253"/>
                    </a:ext>
                  </a:extLst>
                </a:gridCol>
              </a:tblGrid>
              <a:tr h="0">
                <a:tc>
                  <a:txBody>
                    <a:bodyPr/>
                    <a:lstStyle/>
                    <a:p>
                      <a:r>
                        <a:rPr lang="fi-FI" sz="1400"/>
                        <a:t>#</a:t>
                      </a:r>
                    </a:p>
                  </a:txBody>
                  <a:tcPr/>
                </a:tc>
                <a:tc>
                  <a:txBody>
                    <a:bodyPr/>
                    <a:lstStyle/>
                    <a:p>
                      <a:r>
                        <a:rPr lang="fi-FI" sz="1400"/>
                        <a:t>Integraation nimi</a:t>
                      </a:r>
                    </a:p>
                  </a:txBody>
                  <a:tcPr/>
                </a:tc>
                <a:tc>
                  <a:txBody>
                    <a:bodyPr/>
                    <a:lstStyle/>
                    <a:p>
                      <a:r>
                        <a:rPr lang="fi-FI" sz="1400"/>
                        <a:t>Lähde: A</a:t>
                      </a:r>
                    </a:p>
                  </a:txBody>
                  <a:tcPr/>
                </a:tc>
                <a:tc>
                  <a:txBody>
                    <a:bodyPr/>
                    <a:lstStyle/>
                    <a:p>
                      <a:r>
                        <a:rPr lang="fi-FI" sz="1400"/>
                        <a:t>Kohde: B</a:t>
                      </a:r>
                    </a:p>
                  </a:txBody>
                  <a:tcPr/>
                </a:tc>
                <a:tc>
                  <a:txBody>
                    <a:bodyPr/>
                    <a:lstStyle/>
                    <a:p>
                      <a:r>
                        <a:rPr lang="fi-FI" sz="1400"/>
                        <a:t>Siirtyvät tiedot</a:t>
                      </a:r>
                    </a:p>
                  </a:txBody>
                  <a:tcPr/>
                </a:tc>
                <a:extLst>
                  <a:ext uri="{0D108BD9-81ED-4DB2-BD59-A6C34878D82A}">
                    <a16:rowId xmlns:a16="http://schemas.microsoft.com/office/drawing/2014/main" val="3120694107"/>
                  </a:ext>
                </a:extLst>
              </a:tr>
              <a:tr h="0">
                <a:tc>
                  <a:txBody>
                    <a:bodyPr/>
                    <a:lstStyle/>
                    <a:p>
                      <a:r>
                        <a:rPr lang="fi-FI" sz="1200"/>
                        <a:t>1</a:t>
                      </a:r>
                    </a:p>
                  </a:txBody>
                  <a:tcPr/>
                </a:tc>
                <a:tc>
                  <a:txBody>
                    <a:bodyPr/>
                    <a:lstStyle/>
                    <a:p>
                      <a:r>
                        <a:rPr lang="fi-FI" sz="1200"/>
                        <a:t>&lt;nimi&gt;</a:t>
                      </a:r>
                    </a:p>
                  </a:txBody>
                  <a:tcPr/>
                </a:tc>
                <a:tc>
                  <a:txBody>
                    <a:bodyPr/>
                    <a:lstStyle/>
                    <a:p>
                      <a:r>
                        <a:rPr lang="fi-FI" sz="1200"/>
                        <a:t>&lt;järjestelmä A&gt;</a:t>
                      </a:r>
                    </a:p>
                  </a:txBody>
                  <a:tcPr/>
                </a:tc>
                <a:tc>
                  <a:txBody>
                    <a:bodyPr/>
                    <a:lstStyle/>
                    <a:p>
                      <a:r>
                        <a:rPr lang="fi-FI" sz="1200"/>
                        <a:t>&lt;järjestelmä B&gt;</a:t>
                      </a:r>
                    </a:p>
                  </a:txBody>
                  <a:tcPr/>
                </a:tc>
                <a:tc>
                  <a:txBody>
                    <a:bodyPr/>
                    <a:lstStyle/>
                    <a:p>
                      <a:r>
                        <a:rPr lang="fi-FI" sz="1050"/>
                        <a:t>Tiivis listaus siirtyvästä tiedosta</a:t>
                      </a:r>
                    </a:p>
                  </a:txBody>
                  <a:tcPr/>
                </a:tc>
                <a:extLst>
                  <a:ext uri="{0D108BD9-81ED-4DB2-BD59-A6C34878D82A}">
                    <a16:rowId xmlns:a16="http://schemas.microsoft.com/office/drawing/2014/main" val="2231394800"/>
                  </a:ext>
                </a:extLst>
              </a:tr>
              <a:tr h="0">
                <a:tc>
                  <a:txBody>
                    <a:bodyPr/>
                    <a:lstStyle/>
                    <a:p>
                      <a:r>
                        <a:rPr lang="fi-FI" sz="1200"/>
                        <a:t>2</a:t>
                      </a:r>
                    </a:p>
                  </a:txBody>
                  <a:tcPr/>
                </a:tc>
                <a:tc>
                  <a:txBody>
                    <a:bodyPr/>
                    <a:lstStyle/>
                    <a:p>
                      <a:r>
                        <a:rPr lang="fi-FI" sz="1200"/>
                        <a:t>&lt;nimi&gt;</a:t>
                      </a:r>
                    </a:p>
                  </a:txBody>
                  <a:tcPr/>
                </a:tc>
                <a:tc>
                  <a:txBody>
                    <a:bodyPr/>
                    <a:lstStyle/>
                    <a:p>
                      <a:r>
                        <a:rPr lang="fi-FI" sz="1200"/>
                        <a:t>&lt;järjestelmä A&gt;</a:t>
                      </a:r>
                    </a:p>
                  </a:txBody>
                  <a:tcPr/>
                </a:tc>
                <a:tc>
                  <a:txBody>
                    <a:bodyPr/>
                    <a:lstStyle/>
                    <a:p>
                      <a:r>
                        <a:rPr lang="fi-FI" sz="1200"/>
                        <a:t>&lt;järjestelmä B&gt;</a:t>
                      </a:r>
                    </a:p>
                  </a:txBody>
                  <a:tcPr/>
                </a:tc>
                <a:tc>
                  <a:txBody>
                    <a:bodyPr/>
                    <a:lstStyle/>
                    <a:p>
                      <a:r>
                        <a:rPr lang="fi-FI" sz="1050"/>
                        <a:t>Tiivis listaus siirtyvästä tiedosta</a:t>
                      </a:r>
                    </a:p>
                  </a:txBody>
                  <a:tcPr/>
                </a:tc>
                <a:extLst>
                  <a:ext uri="{0D108BD9-81ED-4DB2-BD59-A6C34878D82A}">
                    <a16:rowId xmlns:a16="http://schemas.microsoft.com/office/drawing/2014/main" val="942210367"/>
                  </a:ext>
                </a:extLst>
              </a:tr>
              <a:tr h="0">
                <a:tc>
                  <a:txBody>
                    <a:bodyPr/>
                    <a:lstStyle/>
                    <a:p>
                      <a:endParaRPr lang="fi-FI" sz="1200"/>
                    </a:p>
                  </a:txBody>
                  <a:tcPr/>
                </a:tc>
                <a:tc>
                  <a:txBody>
                    <a:bodyPr/>
                    <a:lstStyle/>
                    <a:p>
                      <a:endParaRPr lang="fi-FI" sz="1200"/>
                    </a:p>
                  </a:txBody>
                  <a:tcPr/>
                </a:tc>
                <a:tc>
                  <a:txBody>
                    <a:bodyPr/>
                    <a:lstStyle/>
                    <a:p>
                      <a:endParaRPr lang="fi-FI" sz="1200"/>
                    </a:p>
                  </a:txBody>
                  <a:tcPr/>
                </a:tc>
                <a:tc>
                  <a:txBody>
                    <a:bodyPr/>
                    <a:lstStyle/>
                    <a:p>
                      <a:endParaRPr lang="fi-FI" sz="1200"/>
                    </a:p>
                  </a:txBody>
                  <a:tcPr/>
                </a:tc>
                <a:tc>
                  <a:txBody>
                    <a:bodyPr/>
                    <a:lstStyle/>
                    <a:p>
                      <a:endParaRPr lang="fi-FI" sz="1050"/>
                    </a:p>
                  </a:txBody>
                  <a:tcPr/>
                </a:tc>
                <a:extLst>
                  <a:ext uri="{0D108BD9-81ED-4DB2-BD59-A6C34878D82A}">
                    <a16:rowId xmlns:a16="http://schemas.microsoft.com/office/drawing/2014/main" val="3351084918"/>
                  </a:ext>
                </a:extLst>
              </a:tr>
              <a:tr h="0">
                <a:tc>
                  <a:txBody>
                    <a:bodyPr/>
                    <a:lstStyle/>
                    <a:p>
                      <a:endParaRPr lang="fi-FI" sz="1200"/>
                    </a:p>
                  </a:txBody>
                  <a:tcPr/>
                </a:tc>
                <a:tc>
                  <a:txBody>
                    <a:bodyPr/>
                    <a:lstStyle/>
                    <a:p>
                      <a:endParaRPr lang="fi-FI" sz="1200"/>
                    </a:p>
                  </a:txBody>
                  <a:tcPr/>
                </a:tc>
                <a:tc>
                  <a:txBody>
                    <a:bodyPr/>
                    <a:lstStyle/>
                    <a:p>
                      <a:endParaRPr lang="fi-FI" sz="1200"/>
                    </a:p>
                  </a:txBody>
                  <a:tcPr/>
                </a:tc>
                <a:tc>
                  <a:txBody>
                    <a:bodyPr/>
                    <a:lstStyle/>
                    <a:p>
                      <a:endParaRPr lang="fi-FI" sz="1200"/>
                    </a:p>
                  </a:txBody>
                  <a:tcPr/>
                </a:tc>
                <a:tc>
                  <a:txBody>
                    <a:bodyPr/>
                    <a:lstStyle/>
                    <a:p>
                      <a:endParaRPr lang="fi-FI" sz="1050" dirty="0"/>
                    </a:p>
                  </a:txBody>
                  <a:tcPr/>
                </a:tc>
                <a:extLst>
                  <a:ext uri="{0D108BD9-81ED-4DB2-BD59-A6C34878D82A}">
                    <a16:rowId xmlns:a16="http://schemas.microsoft.com/office/drawing/2014/main" val="642614014"/>
                  </a:ext>
                </a:extLst>
              </a:tr>
            </a:tbl>
          </a:graphicData>
        </a:graphic>
      </p:graphicFrame>
      <p:sp>
        <p:nvSpPr>
          <p:cNvPr id="3" name="Slide Number Placeholder 2">
            <a:extLst>
              <a:ext uri="{FF2B5EF4-FFF2-40B4-BE49-F238E27FC236}">
                <a16:creationId xmlns:a16="http://schemas.microsoft.com/office/drawing/2014/main" id="{CC75E41A-C0E0-0DFF-BF08-06B4F49076F3}"/>
              </a:ext>
            </a:extLst>
          </p:cNvPr>
          <p:cNvSpPr>
            <a:spLocks noGrp="1"/>
          </p:cNvSpPr>
          <p:nvPr>
            <p:ph type="sldNum" sz="quarter" idx="12"/>
          </p:nvPr>
        </p:nvSpPr>
        <p:spPr/>
        <p:txBody>
          <a:bodyPr/>
          <a:lstStyle/>
          <a:p>
            <a:fld id="{DDE9422E-AB18-498F-A7FF-179425C9812D}" type="slidenum">
              <a:rPr lang="fi-FI" smtClean="0"/>
              <a:pPr/>
              <a:t>26</a:t>
            </a:fld>
            <a:endParaRPr lang="fi-FI"/>
          </a:p>
        </p:txBody>
      </p:sp>
      <p:sp>
        <p:nvSpPr>
          <p:cNvPr id="4" name="Title 3">
            <a:extLst>
              <a:ext uri="{FF2B5EF4-FFF2-40B4-BE49-F238E27FC236}">
                <a16:creationId xmlns:a16="http://schemas.microsoft.com/office/drawing/2014/main" id="{91BA4AD2-3033-8866-CE29-B0D1618289EC}"/>
              </a:ext>
            </a:extLst>
          </p:cNvPr>
          <p:cNvSpPr>
            <a:spLocks noGrp="1"/>
          </p:cNvSpPr>
          <p:nvPr>
            <p:ph type="title"/>
          </p:nvPr>
        </p:nvSpPr>
        <p:spPr>
          <a:xfrm>
            <a:off x="133815" y="120655"/>
            <a:ext cx="8861502" cy="675000"/>
          </a:xfrm>
        </p:spPr>
        <p:txBody>
          <a:bodyPr>
            <a:normAutofit/>
          </a:bodyPr>
          <a:lstStyle/>
          <a:p>
            <a:pPr algn="ctr"/>
            <a:r>
              <a:rPr lang="fi-FI" sz="2000" dirty="0">
                <a:solidFill>
                  <a:schemeClr val="accent2">
                    <a:lumMod val="50000"/>
                  </a:schemeClr>
                </a:solidFill>
              </a:rPr>
              <a:t>Integraatiot ja tietovirrat</a:t>
            </a:r>
          </a:p>
        </p:txBody>
      </p:sp>
      <p:sp>
        <p:nvSpPr>
          <p:cNvPr id="6" name="TextBox 5">
            <a:extLst>
              <a:ext uri="{FF2B5EF4-FFF2-40B4-BE49-F238E27FC236}">
                <a16:creationId xmlns:a16="http://schemas.microsoft.com/office/drawing/2014/main" id="{452C1B76-223F-04E2-DD54-C6F9DDACCFBB}"/>
              </a:ext>
            </a:extLst>
          </p:cNvPr>
          <p:cNvSpPr txBox="1"/>
          <p:nvPr/>
        </p:nvSpPr>
        <p:spPr>
          <a:xfrm>
            <a:off x="43377" y="4780926"/>
            <a:ext cx="7476727" cy="338554"/>
          </a:xfrm>
          <a:prstGeom prst="rect">
            <a:avLst/>
          </a:prstGeom>
          <a:noFill/>
        </p:spPr>
        <p:txBody>
          <a:bodyPr wrap="none" rtlCol="0">
            <a:spAutoFit/>
          </a:bodyPr>
          <a:lstStyle/>
          <a:p>
            <a:pPr algn="l"/>
            <a:r>
              <a:rPr lang="fi-FI" sz="800" dirty="0">
                <a:solidFill>
                  <a:schemeClr val="tx1"/>
                </a:solidFill>
              </a:rPr>
              <a:t>Huom.: Tieto liikkuu aina suuntaan A </a:t>
            </a:r>
            <a:r>
              <a:rPr lang="fi-FI" sz="800" dirty="0">
                <a:solidFill>
                  <a:schemeClr val="tx1"/>
                </a:solidFill>
                <a:sym typeface="Wingdings" panose="05000000000000000000" pitchFamily="2" charset="2"/>
              </a:rPr>
              <a:t> B.</a:t>
            </a:r>
          </a:p>
          <a:p>
            <a:pPr algn="l"/>
            <a:r>
              <a:rPr lang="fi-FI" sz="800" dirty="0">
                <a:sym typeface="Wingdings" panose="05000000000000000000" pitchFamily="2" charset="2"/>
              </a:rPr>
              <a:t>Huom. 2: Hankittava järjestelmä voi olla yllä olevassa kaaviossa välillä lähdejärjestelmä (A) ja välillä kohdejärjestelmä (B). Ks. Seuraavan kalvon tietovirtakartta</a:t>
            </a:r>
            <a:endParaRPr lang="fi-FI" sz="800" dirty="0">
              <a:solidFill>
                <a:schemeClr val="tx1"/>
              </a:solidFill>
            </a:endParaRPr>
          </a:p>
        </p:txBody>
      </p:sp>
    </p:spTree>
    <p:extLst>
      <p:ext uri="{BB962C8B-B14F-4D97-AF65-F5344CB8AC3E}">
        <p14:creationId xmlns:p14="http://schemas.microsoft.com/office/powerpoint/2010/main" val="35099073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111B14FF-B83B-4768-8D4E-A18D02B815C6}"/>
              </a:ext>
            </a:extLst>
          </p:cNvPr>
          <p:cNvSpPr>
            <a:spLocks noGrp="1"/>
          </p:cNvSpPr>
          <p:nvPr>
            <p:ph type="title"/>
          </p:nvPr>
        </p:nvSpPr>
        <p:spPr>
          <a:xfrm>
            <a:off x="133815" y="120655"/>
            <a:ext cx="8868936" cy="503632"/>
          </a:xfrm>
        </p:spPr>
        <p:txBody>
          <a:bodyPr>
            <a:normAutofit/>
          </a:bodyPr>
          <a:lstStyle/>
          <a:p>
            <a:pPr algn="ctr"/>
            <a:r>
              <a:rPr lang="fi-FI" sz="2000" dirty="0">
                <a:solidFill>
                  <a:schemeClr val="accent2">
                    <a:lumMod val="50000"/>
                  </a:schemeClr>
                </a:solidFill>
              </a:rPr>
              <a:t>Tietovirtakartta</a:t>
            </a:r>
          </a:p>
        </p:txBody>
      </p:sp>
      <p:sp>
        <p:nvSpPr>
          <p:cNvPr id="4" name="Content Placeholder 1">
            <a:extLst>
              <a:ext uri="{FF2B5EF4-FFF2-40B4-BE49-F238E27FC236}">
                <a16:creationId xmlns:a16="http://schemas.microsoft.com/office/drawing/2014/main" id="{B3406044-30E0-421D-B151-E1AE24D1D700}"/>
              </a:ext>
            </a:extLst>
          </p:cNvPr>
          <p:cNvSpPr>
            <a:spLocks noGrp="1"/>
          </p:cNvSpPr>
          <p:nvPr>
            <p:ph idx="1"/>
          </p:nvPr>
        </p:nvSpPr>
        <p:spPr>
          <a:xfrm>
            <a:off x="269757" y="774213"/>
            <a:ext cx="8570828" cy="3864289"/>
          </a:xfrm>
        </p:spPr>
        <p:txBody>
          <a:bodyPr/>
          <a:lstStyle/>
          <a:p>
            <a:r>
              <a:rPr lang="fi-FI"/>
              <a:t>Tai nostamalla tietty järjestelmä keskiöön</a:t>
            </a:r>
          </a:p>
        </p:txBody>
      </p:sp>
      <p:sp>
        <p:nvSpPr>
          <p:cNvPr id="7" name="Rounded Rectangle 75">
            <a:extLst>
              <a:ext uri="{FF2B5EF4-FFF2-40B4-BE49-F238E27FC236}">
                <a16:creationId xmlns:a16="http://schemas.microsoft.com/office/drawing/2014/main" id="{F13A25D2-D03C-4259-BD80-CD8879392688}"/>
              </a:ext>
            </a:extLst>
          </p:cNvPr>
          <p:cNvSpPr/>
          <p:nvPr/>
        </p:nvSpPr>
        <p:spPr bwMode="auto">
          <a:xfrm>
            <a:off x="4568112" y="676310"/>
            <a:ext cx="4207136" cy="4325709"/>
          </a:xfrm>
          <a:prstGeom prst="roundRect">
            <a:avLst>
              <a:gd name="adj" fmla="val 3802"/>
            </a:avLst>
          </a:prstGeom>
          <a:solidFill>
            <a:srgbClr val="5AB5EC">
              <a:lumMod val="20000"/>
              <a:lumOff val="80000"/>
            </a:srgbClr>
          </a:solidFill>
          <a:ln w="63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tIns="0" rIns="27000"/>
          <a:lstStyle/>
          <a:p>
            <a:pPr algn="ctr">
              <a:buClr>
                <a:sysClr val="windowText" lastClr="000000"/>
              </a:buClr>
              <a:defRPr/>
            </a:pPr>
            <a:r>
              <a:rPr lang="fi-FI" sz="900" kern="0">
                <a:solidFill>
                  <a:sysClr val="windowText" lastClr="000000"/>
                </a:solidFill>
                <a:latin typeface="Arial"/>
                <a:cs typeface="Arial" pitchFamily="34" charset="0"/>
              </a:rPr>
              <a:t>Output: Tietovirrat järjestelmästä ulos</a:t>
            </a:r>
          </a:p>
        </p:txBody>
      </p:sp>
      <p:sp>
        <p:nvSpPr>
          <p:cNvPr id="8" name="Rounded Rectangle 75">
            <a:extLst>
              <a:ext uri="{FF2B5EF4-FFF2-40B4-BE49-F238E27FC236}">
                <a16:creationId xmlns:a16="http://schemas.microsoft.com/office/drawing/2014/main" id="{19055F4D-A8F7-41B5-A1A6-5D1AB5EAA909}"/>
              </a:ext>
            </a:extLst>
          </p:cNvPr>
          <p:cNvSpPr/>
          <p:nvPr/>
        </p:nvSpPr>
        <p:spPr bwMode="auto">
          <a:xfrm>
            <a:off x="256852" y="676310"/>
            <a:ext cx="4207136" cy="4325709"/>
          </a:xfrm>
          <a:prstGeom prst="roundRect">
            <a:avLst>
              <a:gd name="adj" fmla="val 3802"/>
            </a:avLst>
          </a:prstGeom>
          <a:solidFill>
            <a:srgbClr val="A0CD3D">
              <a:lumMod val="20000"/>
              <a:lumOff val="80000"/>
            </a:srgbClr>
          </a:solidFill>
          <a:ln w="63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tIns="0" rIns="27000"/>
          <a:lstStyle/>
          <a:p>
            <a:pPr algn="ctr">
              <a:buClr>
                <a:sysClr val="windowText" lastClr="000000"/>
              </a:buClr>
              <a:defRPr/>
            </a:pPr>
            <a:r>
              <a:rPr lang="fi-FI" sz="900" kern="0">
                <a:solidFill>
                  <a:sysClr val="windowText" lastClr="000000"/>
                </a:solidFill>
                <a:latin typeface="Arial"/>
                <a:cs typeface="Arial" pitchFamily="34" charset="0"/>
              </a:rPr>
              <a:t>Input: Tietovirrat järjestelmään sisään</a:t>
            </a:r>
          </a:p>
        </p:txBody>
      </p:sp>
      <p:sp>
        <p:nvSpPr>
          <p:cNvPr id="9" name="Rounded Rectangle 5">
            <a:extLst>
              <a:ext uri="{FF2B5EF4-FFF2-40B4-BE49-F238E27FC236}">
                <a16:creationId xmlns:a16="http://schemas.microsoft.com/office/drawing/2014/main" id="{3B76D97B-65EB-49D0-A960-99838B0DD46A}"/>
              </a:ext>
            </a:extLst>
          </p:cNvPr>
          <p:cNvSpPr/>
          <p:nvPr/>
        </p:nvSpPr>
        <p:spPr bwMode="auto">
          <a:xfrm>
            <a:off x="4247964" y="676311"/>
            <a:ext cx="531603" cy="4325709"/>
          </a:xfrm>
          <a:prstGeom prst="roundRect">
            <a:avLst/>
          </a:prstGeom>
          <a:solidFill>
            <a:schemeClr val="tx2">
              <a:lumMod val="75000"/>
            </a:scheme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vert="vert270" anchor="ctr"/>
          <a:lstStyle/>
          <a:p>
            <a:pPr marL="257175" indent="-257175" algn="ctr">
              <a:buClr>
                <a:sysClr val="windowText" lastClr="000000"/>
              </a:buClr>
              <a:defRPr/>
            </a:pPr>
            <a:r>
              <a:rPr lang="fi-FI" kern="0">
                <a:solidFill>
                  <a:sysClr val="window" lastClr="FFFFFF"/>
                </a:solidFill>
                <a:effectLst>
                  <a:outerShdw blurRad="38100" dist="38100" dir="2700000" algn="tl">
                    <a:srgbClr val="000000">
                      <a:alpha val="43137"/>
                    </a:srgbClr>
                  </a:outerShdw>
                </a:effectLst>
                <a:latin typeface="Arial"/>
              </a:rPr>
              <a:t>&lt;Hankittava järjestelmä&gt;</a:t>
            </a:r>
            <a:endParaRPr lang="fi-FI" kern="0">
              <a:solidFill>
                <a:sysClr val="window" lastClr="FFFFFF"/>
              </a:solidFill>
              <a:effectLst>
                <a:outerShdw blurRad="38100" dist="38100" dir="2700000" algn="tl">
                  <a:srgbClr val="000000">
                    <a:alpha val="43137"/>
                  </a:srgbClr>
                </a:outerShdw>
              </a:effectLst>
            </a:endParaRPr>
          </a:p>
        </p:txBody>
      </p:sp>
      <p:grpSp>
        <p:nvGrpSpPr>
          <p:cNvPr id="12" name="Group 171">
            <a:extLst>
              <a:ext uri="{FF2B5EF4-FFF2-40B4-BE49-F238E27FC236}">
                <a16:creationId xmlns:a16="http://schemas.microsoft.com/office/drawing/2014/main" id="{3D32B1EC-CEFC-41A1-AD1C-DFAE9940A322}"/>
              </a:ext>
            </a:extLst>
          </p:cNvPr>
          <p:cNvGrpSpPr>
            <a:grpSpLocks/>
          </p:cNvGrpSpPr>
          <p:nvPr/>
        </p:nvGrpSpPr>
        <p:grpSpPr bwMode="auto">
          <a:xfrm>
            <a:off x="1630117" y="3085684"/>
            <a:ext cx="2617847" cy="115416"/>
            <a:chOff x="2195737" y="76205"/>
            <a:chExt cx="2016223" cy="148041"/>
          </a:xfrm>
        </p:grpSpPr>
        <p:cxnSp>
          <p:nvCxnSpPr>
            <p:cNvPr id="13" name="Straight Arrow Connector 19">
              <a:extLst>
                <a:ext uri="{FF2B5EF4-FFF2-40B4-BE49-F238E27FC236}">
                  <a16:creationId xmlns:a16="http://schemas.microsoft.com/office/drawing/2014/main" id="{70186EEA-C576-4A24-B772-25BC79E106E2}"/>
                </a:ext>
              </a:extLst>
            </p:cNvPr>
            <p:cNvCxnSpPr>
              <a:cxnSpLocks noChangeShapeType="1"/>
            </p:cNvCxnSpPr>
            <p:nvPr/>
          </p:nvCxnSpPr>
          <p:spPr bwMode="auto">
            <a:xfrm flipH="1" flipV="1">
              <a:off x="2195737" y="152432"/>
              <a:ext cx="2016223" cy="315"/>
            </a:xfrm>
            <a:prstGeom prst="straightConnector1">
              <a:avLst/>
            </a:prstGeom>
            <a:noFill/>
            <a:ln w="12700" algn="ctr">
              <a:solidFill>
                <a:srgbClr val="000000"/>
              </a:solidFill>
              <a:round/>
              <a:headEnd type="triangle" w="med" len="med"/>
              <a:tailEnd/>
            </a:ln>
            <a:extLst>
              <a:ext uri="{909E8E84-426E-40DD-AFC4-6F175D3DCCD1}">
                <a14:hiddenFill xmlns:a14="http://schemas.microsoft.com/office/drawing/2010/main">
                  <a:noFill/>
                </a14:hiddenFill>
              </a:ext>
            </a:extLst>
          </p:spPr>
        </p:cxnSp>
        <p:sp>
          <p:nvSpPr>
            <p:cNvPr id="14" name="TextBox 53">
              <a:extLst>
                <a:ext uri="{FF2B5EF4-FFF2-40B4-BE49-F238E27FC236}">
                  <a16:creationId xmlns:a16="http://schemas.microsoft.com/office/drawing/2014/main" id="{EE5666D0-BA0F-49ED-A115-224F7CFFC7B2}"/>
                </a:ext>
              </a:extLst>
            </p:cNvPr>
            <p:cNvSpPr txBox="1">
              <a:spLocks noChangeArrowheads="1"/>
            </p:cNvSpPr>
            <p:nvPr/>
          </p:nvSpPr>
          <p:spPr bwMode="auto">
            <a:xfrm>
              <a:off x="2963731" y="76205"/>
              <a:ext cx="480282" cy="148041"/>
            </a:xfrm>
            <a:prstGeom prst="rect">
              <a:avLst/>
            </a:prstGeom>
            <a:solidFill>
              <a:srgbClr val="A0CD3D">
                <a:lumMod val="20000"/>
                <a:lumOff val="80000"/>
                <a:alpha val="9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27000" tIns="0" rIns="27000" bIns="0" anchor="ct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algn="ctr">
                <a:defRPr/>
              </a:pPr>
              <a:r>
                <a:rPr lang="fi-FI" sz="750" b="1" kern="0">
                  <a:solidFill>
                    <a:prstClr val="black"/>
                  </a:solidFill>
                  <a:latin typeface="Arial Narrow" pitchFamily="34" charset="0"/>
                  <a:cs typeface="Arial" pitchFamily="34" charset="0"/>
                </a:rPr>
                <a:t>&lt;liikkuva tieto&gt;</a:t>
              </a:r>
            </a:p>
          </p:txBody>
        </p:sp>
      </p:grpSp>
      <p:sp>
        <p:nvSpPr>
          <p:cNvPr id="15" name="Rounded Rectangle 82">
            <a:extLst>
              <a:ext uri="{FF2B5EF4-FFF2-40B4-BE49-F238E27FC236}">
                <a16:creationId xmlns:a16="http://schemas.microsoft.com/office/drawing/2014/main" id="{79E2C746-64A2-48A5-B574-876B241CB9AE}"/>
              </a:ext>
            </a:extLst>
          </p:cNvPr>
          <p:cNvSpPr/>
          <p:nvPr/>
        </p:nvSpPr>
        <p:spPr bwMode="auto">
          <a:xfrm>
            <a:off x="360976" y="2965533"/>
            <a:ext cx="1271588" cy="350129"/>
          </a:xfrm>
          <a:prstGeom prst="roundRect">
            <a:avLst/>
          </a:prstGeom>
          <a:solidFill>
            <a:srgbClr val="A0CD3D">
              <a:lumMod val="60000"/>
              <a:lumOff val="40000"/>
            </a:srgbClr>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900" kern="0">
                <a:solidFill>
                  <a:sysClr val="windowText" lastClr="000000"/>
                </a:solidFill>
                <a:latin typeface="Arial Narrow" pitchFamily="34" charset="0"/>
              </a:rPr>
              <a:t>&lt;Lähdejärjestelmä C&gt;</a:t>
            </a:r>
          </a:p>
        </p:txBody>
      </p:sp>
      <p:grpSp>
        <p:nvGrpSpPr>
          <p:cNvPr id="16" name="Group 171">
            <a:extLst>
              <a:ext uri="{FF2B5EF4-FFF2-40B4-BE49-F238E27FC236}">
                <a16:creationId xmlns:a16="http://schemas.microsoft.com/office/drawing/2014/main" id="{B11DC9E2-0FB4-43F7-A271-126CC20FFD18}"/>
              </a:ext>
            </a:extLst>
          </p:cNvPr>
          <p:cNvGrpSpPr>
            <a:grpSpLocks/>
          </p:cNvGrpSpPr>
          <p:nvPr/>
        </p:nvGrpSpPr>
        <p:grpSpPr bwMode="auto">
          <a:xfrm>
            <a:off x="4779567" y="1364964"/>
            <a:ext cx="2617847" cy="115416"/>
            <a:chOff x="2195737" y="76205"/>
            <a:chExt cx="2016223" cy="148041"/>
          </a:xfrm>
        </p:grpSpPr>
        <p:cxnSp>
          <p:nvCxnSpPr>
            <p:cNvPr id="17" name="Straight Arrow Connector 19">
              <a:extLst>
                <a:ext uri="{FF2B5EF4-FFF2-40B4-BE49-F238E27FC236}">
                  <a16:creationId xmlns:a16="http://schemas.microsoft.com/office/drawing/2014/main" id="{AF7EFA86-0F2C-47A9-8741-B8A336F216EE}"/>
                </a:ext>
              </a:extLst>
            </p:cNvPr>
            <p:cNvCxnSpPr>
              <a:cxnSpLocks noChangeShapeType="1"/>
            </p:cNvCxnSpPr>
            <p:nvPr/>
          </p:nvCxnSpPr>
          <p:spPr bwMode="auto">
            <a:xfrm flipH="1" flipV="1">
              <a:off x="2195737" y="152432"/>
              <a:ext cx="2016223" cy="315"/>
            </a:xfrm>
            <a:prstGeom prst="straightConnector1">
              <a:avLst/>
            </a:prstGeom>
            <a:noFill/>
            <a:ln w="12700" algn="ctr">
              <a:solidFill>
                <a:srgbClr val="000000"/>
              </a:solidFill>
              <a:round/>
              <a:headEnd type="triangle" w="med" len="med"/>
              <a:tailEnd/>
            </a:ln>
            <a:extLst>
              <a:ext uri="{909E8E84-426E-40DD-AFC4-6F175D3DCCD1}">
                <a14:hiddenFill xmlns:a14="http://schemas.microsoft.com/office/drawing/2010/main">
                  <a:noFill/>
                </a14:hiddenFill>
              </a:ext>
            </a:extLst>
          </p:spPr>
        </p:cxnSp>
        <p:sp>
          <p:nvSpPr>
            <p:cNvPr id="18" name="TextBox 53">
              <a:extLst>
                <a:ext uri="{FF2B5EF4-FFF2-40B4-BE49-F238E27FC236}">
                  <a16:creationId xmlns:a16="http://schemas.microsoft.com/office/drawing/2014/main" id="{FD122C33-8CA0-4A8A-BBAE-3CD13CC833F4}"/>
                </a:ext>
              </a:extLst>
            </p:cNvPr>
            <p:cNvSpPr txBox="1">
              <a:spLocks noChangeArrowheads="1"/>
            </p:cNvSpPr>
            <p:nvPr/>
          </p:nvSpPr>
          <p:spPr bwMode="auto">
            <a:xfrm>
              <a:off x="2963742" y="76205"/>
              <a:ext cx="480282" cy="148041"/>
            </a:xfrm>
            <a:prstGeom prst="rect">
              <a:avLst/>
            </a:prstGeom>
            <a:solidFill>
              <a:srgbClr val="5AB5EC">
                <a:lumMod val="20000"/>
                <a:lumOff val="80000"/>
                <a:alpha val="9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27000" tIns="0" rIns="27000" bIns="0" anchor="ct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algn="ctr">
                <a:defRPr/>
              </a:pPr>
              <a:r>
                <a:rPr lang="fi-FI" sz="750" b="1" kern="0">
                  <a:solidFill>
                    <a:prstClr val="black"/>
                  </a:solidFill>
                  <a:latin typeface="Arial Narrow" pitchFamily="34" charset="0"/>
                  <a:cs typeface="Arial" pitchFamily="34" charset="0"/>
                </a:rPr>
                <a:t>&lt;liikkuva tieto&gt;</a:t>
              </a:r>
            </a:p>
          </p:txBody>
        </p:sp>
      </p:grpSp>
      <p:sp>
        <p:nvSpPr>
          <p:cNvPr id="19" name="Rounded Rectangle 82">
            <a:extLst>
              <a:ext uri="{FF2B5EF4-FFF2-40B4-BE49-F238E27FC236}">
                <a16:creationId xmlns:a16="http://schemas.microsoft.com/office/drawing/2014/main" id="{7294C6D5-A0CF-464D-91BC-39D3C02410EC}"/>
              </a:ext>
            </a:extLst>
          </p:cNvPr>
          <p:cNvSpPr/>
          <p:nvPr/>
        </p:nvSpPr>
        <p:spPr bwMode="auto">
          <a:xfrm>
            <a:off x="7391343" y="1297485"/>
            <a:ext cx="1271588" cy="952397"/>
          </a:xfrm>
          <a:prstGeom prst="roundRect">
            <a:avLst>
              <a:gd name="adj" fmla="val 9309"/>
            </a:avLst>
          </a:prstGeom>
          <a:solidFill>
            <a:srgbClr val="5AB5EC">
              <a:lumMod val="60000"/>
              <a:lumOff val="40000"/>
            </a:srgbClr>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900" kern="0">
                <a:solidFill>
                  <a:sysClr val="windowText" lastClr="000000"/>
                </a:solidFill>
                <a:latin typeface="Arial Narrow" pitchFamily="34" charset="0"/>
              </a:rPr>
              <a:t>&lt;Kohdejärjestelmä A&gt;</a:t>
            </a:r>
          </a:p>
          <a:p>
            <a:pPr algn="ctr">
              <a:buClr>
                <a:sysClr val="windowText" lastClr="000000"/>
              </a:buClr>
              <a:defRPr/>
            </a:pPr>
            <a:endParaRPr lang="fi-FI" sz="900" kern="0">
              <a:solidFill>
                <a:sysClr val="windowText" lastClr="000000"/>
              </a:solidFill>
              <a:latin typeface="Arial Narrow" pitchFamily="34" charset="0"/>
            </a:endParaRPr>
          </a:p>
          <a:p>
            <a:pPr algn="ctr">
              <a:buClr>
                <a:sysClr val="windowText" lastClr="000000"/>
              </a:buClr>
              <a:defRPr/>
            </a:pPr>
            <a:r>
              <a:rPr lang="fi-FI" sz="700" i="1" kern="0">
                <a:solidFill>
                  <a:sysClr val="windowText" lastClr="000000"/>
                </a:solidFill>
                <a:latin typeface="Arial Narrow" pitchFamily="34" charset="0"/>
              </a:rPr>
              <a:t>Huom. Voi olla sama kuin joku lähdejärjestelmistä</a:t>
            </a:r>
          </a:p>
        </p:txBody>
      </p:sp>
      <p:grpSp>
        <p:nvGrpSpPr>
          <p:cNvPr id="28" name="Group 171">
            <a:extLst>
              <a:ext uri="{FF2B5EF4-FFF2-40B4-BE49-F238E27FC236}">
                <a16:creationId xmlns:a16="http://schemas.microsoft.com/office/drawing/2014/main" id="{73A2BCDE-6C8A-4033-A49D-1157651D51EF}"/>
              </a:ext>
            </a:extLst>
          </p:cNvPr>
          <p:cNvGrpSpPr>
            <a:grpSpLocks/>
          </p:cNvGrpSpPr>
          <p:nvPr/>
        </p:nvGrpSpPr>
        <p:grpSpPr bwMode="auto">
          <a:xfrm>
            <a:off x="1627671" y="1345529"/>
            <a:ext cx="2617847" cy="115416"/>
            <a:chOff x="2195737" y="76205"/>
            <a:chExt cx="2016223" cy="148041"/>
          </a:xfrm>
        </p:grpSpPr>
        <p:cxnSp>
          <p:nvCxnSpPr>
            <p:cNvPr id="29" name="Straight Arrow Connector 19">
              <a:extLst>
                <a:ext uri="{FF2B5EF4-FFF2-40B4-BE49-F238E27FC236}">
                  <a16:creationId xmlns:a16="http://schemas.microsoft.com/office/drawing/2014/main" id="{66F5026C-F62E-45C1-94DB-29004EDD3912}"/>
                </a:ext>
              </a:extLst>
            </p:cNvPr>
            <p:cNvCxnSpPr>
              <a:cxnSpLocks noChangeShapeType="1"/>
            </p:cNvCxnSpPr>
            <p:nvPr/>
          </p:nvCxnSpPr>
          <p:spPr bwMode="auto">
            <a:xfrm flipH="1" flipV="1">
              <a:off x="2195737" y="152432"/>
              <a:ext cx="2016223" cy="315"/>
            </a:xfrm>
            <a:prstGeom prst="straightConnector1">
              <a:avLst/>
            </a:prstGeom>
            <a:noFill/>
            <a:ln w="12700" algn="ctr">
              <a:solidFill>
                <a:srgbClr val="000000"/>
              </a:solidFill>
              <a:round/>
              <a:headEnd type="triangle" w="med" len="med"/>
              <a:tailEnd/>
            </a:ln>
            <a:extLst>
              <a:ext uri="{909E8E84-426E-40DD-AFC4-6F175D3DCCD1}">
                <a14:hiddenFill xmlns:a14="http://schemas.microsoft.com/office/drawing/2010/main">
                  <a:noFill/>
                </a14:hiddenFill>
              </a:ext>
            </a:extLst>
          </p:spPr>
        </p:cxnSp>
        <p:sp>
          <p:nvSpPr>
            <p:cNvPr id="30" name="TextBox 53">
              <a:extLst>
                <a:ext uri="{FF2B5EF4-FFF2-40B4-BE49-F238E27FC236}">
                  <a16:creationId xmlns:a16="http://schemas.microsoft.com/office/drawing/2014/main" id="{D597E041-340D-4D93-9D4E-70605F54A4D2}"/>
                </a:ext>
              </a:extLst>
            </p:cNvPr>
            <p:cNvSpPr txBox="1">
              <a:spLocks noChangeArrowheads="1"/>
            </p:cNvSpPr>
            <p:nvPr/>
          </p:nvSpPr>
          <p:spPr bwMode="auto">
            <a:xfrm>
              <a:off x="2963726" y="76205"/>
              <a:ext cx="480282" cy="148041"/>
            </a:xfrm>
            <a:prstGeom prst="rect">
              <a:avLst/>
            </a:prstGeom>
            <a:solidFill>
              <a:srgbClr val="A0CD3D">
                <a:lumMod val="20000"/>
                <a:lumOff val="80000"/>
                <a:alpha val="9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27000" tIns="0" rIns="27000" bIns="0" anchor="ct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algn="ctr">
                <a:defRPr/>
              </a:pPr>
              <a:r>
                <a:rPr lang="fi-FI" sz="750" b="1" kern="0">
                  <a:solidFill>
                    <a:prstClr val="black"/>
                  </a:solidFill>
                  <a:latin typeface="Arial Narrow" pitchFamily="34" charset="0"/>
                  <a:cs typeface="Arial" pitchFamily="34" charset="0"/>
                </a:rPr>
                <a:t>&lt;liikkuva tieto&gt;</a:t>
              </a:r>
            </a:p>
          </p:txBody>
        </p:sp>
      </p:grpSp>
      <p:sp>
        <p:nvSpPr>
          <p:cNvPr id="31" name="Rounded Rectangle 82">
            <a:extLst>
              <a:ext uri="{FF2B5EF4-FFF2-40B4-BE49-F238E27FC236}">
                <a16:creationId xmlns:a16="http://schemas.microsoft.com/office/drawing/2014/main" id="{589AEC12-82E8-4A4B-BDF5-54EB1EF11736}"/>
              </a:ext>
            </a:extLst>
          </p:cNvPr>
          <p:cNvSpPr/>
          <p:nvPr/>
        </p:nvSpPr>
        <p:spPr bwMode="auto">
          <a:xfrm>
            <a:off x="358530" y="1291346"/>
            <a:ext cx="1271588" cy="860479"/>
          </a:xfrm>
          <a:prstGeom prst="roundRect">
            <a:avLst/>
          </a:prstGeom>
          <a:solidFill>
            <a:srgbClr val="A0CD3D">
              <a:lumMod val="60000"/>
              <a:lumOff val="40000"/>
            </a:srgbClr>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900" kern="0">
                <a:solidFill>
                  <a:sysClr val="windowText" lastClr="000000"/>
                </a:solidFill>
                <a:latin typeface="Arial Narrow" pitchFamily="34" charset="0"/>
              </a:rPr>
              <a:t>&lt;Lähdejärjestelmä A&gt;</a:t>
            </a:r>
          </a:p>
        </p:txBody>
      </p:sp>
      <p:grpSp>
        <p:nvGrpSpPr>
          <p:cNvPr id="43" name="Group 171">
            <a:extLst>
              <a:ext uri="{FF2B5EF4-FFF2-40B4-BE49-F238E27FC236}">
                <a16:creationId xmlns:a16="http://schemas.microsoft.com/office/drawing/2014/main" id="{46BA3B57-734F-457D-AE81-604B72C53E17}"/>
              </a:ext>
            </a:extLst>
          </p:cNvPr>
          <p:cNvGrpSpPr>
            <a:grpSpLocks/>
          </p:cNvGrpSpPr>
          <p:nvPr/>
        </p:nvGrpSpPr>
        <p:grpSpPr bwMode="auto">
          <a:xfrm>
            <a:off x="4779567" y="2477466"/>
            <a:ext cx="2617847" cy="115416"/>
            <a:chOff x="2195737" y="76205"/>
            <a:chExt cx="2016223" cy="148041"/>
          </a:xfrm>
        </p:grpSpPr>
        <p:cxnSp>
          <p:nvCxnSpPr>
            <p:cNvPr id="44" name="Straight Arrow Connector 19">
              <a:extLst>
                <a:ext uri="{FF2B5EF4-FFF2-40B4-BE49-F238E27FC236}">
                  <a16:creationId xmlns:a16="http://schemas.microsoft.com/office/drawing/2014/main" id="{FA91B5C9-FC2F-455D-9D8C-E724F41936DF}"/>
                </a:ext>
              </a:extLst>
            </p:cNvPr>
            <p:cNvCxnSpPr>
              <a:cxnSpLocks noChangeShapeType="1"/>
            </p:cNvCxnSpPr>
            <p:nvPr/>
          </p:nvCxnSpPr>
          <p:spPr bwMode="auto">
            <a:xfrm flipH="1" flipV="1">
              <a:off x="2195737" y="152432"/>
              <a:ext cx="2016223" cy="315"/>
            </a:xfrm>
            <a:prstGeom prst="straightConnector1">
              <a:avLst/>
            </a:prstGeom>
            <a:noFill/>
            <a:ln w="12700" algn="ctr">
              <a:solidFill>
                <a:srgbClr val="000000"/>
              </a:solidFill>
              <a:round/>
              <a:headEnd type="triangle" w="med" len="med"/>
              <a:tailEnd/>
            </a:ln>
            <a:extLst>
              <a:ext uri="{909E8E84-426E-40DD-AFC4-6F175D3DCCD1}">
                <a14:hiddenFill xmlns:a14="http://schemas.microsoft.com/office/drawing/2010/main">
                  <a:noFill/>
                </a14:hiddenFill>
              </a:ext>
            </a:extLst>
          </p:spPr>
        </p:cxnSp>
        <p:sp>
          <p:nvSpPr>
            <p:cNvPr id="45" name="TextBox 53">
              <a:extLst>
                <a:ext uri="{FF2B5EF4-FFF2-40B4-BE49-F238E27FC236}">
                  <a16:creationId xmlns:a16="http://schemas.microsoft.com/office/drawing/2014/main" id="{DD8BEF3A-A020-4299-AFAC-097B4CB46B28}"/>
                </a:ext>
              </a:extLst>
            </p:cNvPr>
            <p:cNvSpPr txBox="1">
              <a:spLocks noChangeArrowheads="1"/>
            </p:cNvSpPr>
            <p:nvPr/>
          </p:nvSpPr>
          <p:spPr bwMode="auto">
            <a:xfrm>
              <a:off x="2963726" y="76205"/>
              <a:ext cx="480282" cy="148041"/>
            </a:xfrm>
            <a:prstGeom prst="rect">
              <a:avLst/>
            </a:prstGeom>
            <a:solidFill>
              <a:srgbClr val="5AB5EC">
                <a:lumMod val="20000"/>
                <a:lumOff val="80000"/>
                <a:alpha val="9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27000" tIns="0" rIns="27000" bIns="0" anchor="ct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algn="ctr">
                <a:defRPr/>
              </a:pPr>
              <a:r>
                <a:rPr lang="fi-FI" sz="750" b="1" kern="0">
                  <a:solidFill>
                    <a:prstClr val="black"/>
                  </a:solidFill>
                  <a:latin typeface="Arial Narrow" pitchFamily="34" charset="0"/>
                  <a:cs typeface="Arial" pitchFamily="34" charset="0"/>
                </a:rPr>
                <a:t>&lt;liikkuva tieto&gt;</a:t>
              </a:r>
            </a:p>
          </p:txBody>
        </p:sp>
      </p:grpSp>
      <p:sp>
        <p:nvSpPr>
          <p:cNvPr id="46" name="Rounded Rectangle 82">
            <a:extLst>
              <a:ext uri="{FF2B5EF4-FFF2-40B4-BE49-F238E27FC236}">
                <a16:creationId xmlns:a16="http://schemas.microsoft.com/office/drawing/2014/main" id="{51590F13-29E9-4CCE-BF1D-45FFF3232019}"/>
              </a:ext>
            </a:extLst>
          </p:cNvPr>
          <p:cNvSpPr/>
          <p:nvPr/>
        </p:nvSpPr>
        <p:spPr bwMode="auto">
          <a:xfrm>
            <a:off x="7391343" y="2390447"/>
            <a:ext cx="1271588" cy="293697"/>
          </a:xfrm>
          <a:prstGeom prst="roundRect">
            <a:avLst/>
          </a:prstGeom>
          <a:solidFill>
            <a:srgbClr val="5AB5EC">
              <a:lumMod val="60000"/>
              <a:lumOff val="40000"/>
            </a:srgbClr>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900" kern="0">
                <a:solidFill>
                  <a:sysClr val="windowText" lastClr="000000"/>
                </a:solidFill>
                <a:latin typeface="Arial Narrow" pitchFamily="34" charset="0"/>
              </a:rPr>
              <a:t>Konserniraportointi</a:t>
            </a:r>
          </a:p>
        </p:txBody>
      </p:sp>
      <p:grpSp>
        <p:nvGrpSpPr>
          <p:cNvPr id="47" name="Group 171">
            <a:extLst>
              <a:ext uri="{FF2B5EF4-FFF2-40B4-BE49-F238E27FC236}">
                <a16:creationId xmlns:a16="http://schemas.microsoft.com/office/drawing/2014/main" id="{10A253A4-65B9-4F01-A8B3-775753F6E5F1}"/>
              </a:ext>
            </a:extLst>
          </p:cNvPr>
          <p:cNvGrpSpPr>
            <a:grpSpLocks/>
          </p:cNvGrpSpPr>
          <p:nvPr/>
        </p:nvGrpSpPr>
        <p:grpSpPr bwMode="auto">
          <a:xfrm>
            <a:off x="4779567" y="2860847"/>
            <a:ext cx="2617847" cy="115416"/>
            <a:chOff x="2195737" y="76205"/>
            <a:chExt cx="2016223" cy="148041"/>
          </a:xfrm>
        </p:grpSpPr>
        <p:cxnSp>
          <p:nvCxnSpPr>
            <p:cNvPr id="48" name="Straight Arrow Connector 19">
              <a:extLst>
                <a:ext uri="{FF2B5EF4-FFF2-40B4-BE49-F238E27FC236}">
                  <a16:creationId xmlns:a16="http://schemas.microsoft.com/office/drawing/2014/main" id="{69C7F1AF-2892-4525-8BC3-B2B26D74B1B4}"/>
                </a:ext>
              </a:extLst>
            </p:cNvPr>
            <p:cNvCxnSpPr>
              <a:cxnSpLocks noChangeShapeType="1"/>
            </p:cNvCxnSpPr>
            <p:nvPr/>
          </p:nvCxnSpPr>
          <p:spPr bwMode="auto">
            <a:xfrm flipH="1" flipV="1">
              <a:off x="2195737" y="152432"/>
              <a:ext cx="2016223" cy="315"/>
            </a:xfrm>
            <a:prstGeom prst="straightConnector1">
              <a:avLst/>
            </a:prstGeom>
            <a:noFill/>
            <a:ln w="12700" algn="ctr">
              <a:solidFill>
                <a:srgbClr val="000000"/>
              </a:solidFill>
              <a:round/>
              <a:headEnd type="triangle" w="med" len="med"/>
              <a:tailEnd/>
            </a:ln>
            <a:extLst>
              <a:ext uri="{909E8E84-426E-40DD-AFC4-6F175D3DCCD1}">
                <a14:hiddenFill xmlns:a14="http://schemas.microsoft.com/office/drawing/2010/main">
                  <a:noFill/>
                </a14:hiddenFill>
              </a:ext>
            </a:extLst>
          </p:spPr>
        </p:cxnSp>
        <p:sp>
          <p:nvSpPr>
            <p:cNvPr id="49" name="TextBox 53">
              <a:extLst>
                <a:ext uri="{FF2B5EF4-FFF2-40B4-BE49-F238E27FC236}">
                  <a16:creationId xmlns:a16="http://schemas.microsoft.com/office/drawing/2014/main" id="{8949BF94-A7A3-4877-B2DA-A6A85D0F6FCA}"/>
                </a:ext>
              </a:extLst>
            </p:cNvPr>
            <p:cNvSpPr txBox="1">
              <a:spLocks noChangeArrowheads="1"/>
            </p:cNvSpPr>
            <p:nvPr/>
          </p:nvSpPr>
          <p:spPr bwMode="auto">
            <a:xfrm>
              <a:off x="2963731" y="76205"/>
              <a:ext cx="480281" cy="148041"/>
            </a:xfrm>
            <a:prstGeom prst="rect">
              <a:avLst/>
            </a:prstGeom>
            <a:solidFill>
              <a:srgbClr val="5AB5EC">
                <a:lumMod val="20000"/>
                <a:lumOff val="80000"/>
                <a:alpha val="9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27000" tIns="0" rIns="27000" bIns="0" anchor="ct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algn="ctr">
                <a:defRPr/>
              </a:pPr>
              <a:r>
                <a:rPr lang="fi-FI" sz="750" b="1" kern="0">
                  <a:solidFill>
                    <a:prstClr val="black"/>
                  </a:solidFill>
                  <a:latin typeface="Arial Narrow" pitchFamily="34" charset="0"/>
                  <a:cs typeface="Arial" pitchFamily="34" charset="0"/>
                </a:rPr>
                <a:t>&lt;liikkuva tieto&gt;</a:t>
              </a:r>
            </a:p>
          </p:txBody>
        </p:sp>
      </p:grpSp>
      <p:sp>
        <p:nvSpPr>
          <p:cNvPr id="50" name="Rounded Rectangle 82">
            <a:extLst>
              <a:ext uri="{FF2B5EF4-FFF2-40B4-BE49-F238E27FC236}">
                <a16:creationId xmlns:a16="http://schemas.microsoft.com/office/drawing/2014/main" id="{E9DB3A44-D538-4E46-9AFA-CA9C674FAA3B}"/>
              </a:ext>
            </a:extLst>
          </p:cNvPr>
          <p:cNvSpPr/>
          <p:nvPr/>
        </p:nvSpPr>
        <p:spPr bwMode="auto">
          <a:xfrm>
            <a:off x="7391343" y="2771402"/>
            <a:ext cx="1271588" cy="281388"/>
          </a:xfrm>
          <a:prstGeom prst="roundRect">
            <a:avLst/>
          </a:prstGeom>
          <a:solidFill>
            <a:srgbClr val="5AB5EC">
              <a:lumMod val="60000"/>
              <a:lumOff val="40000"/>
            </a:srgbClr>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900" kern="0">
                <a:solidFill>
                  <a:sysClr val="windowText" lastClr="000000"/>
                </a:solidFill>
                <a:latin typeface="Arial Narrow" pitchFamily="34" charset="0"/>
              </a:rPr>
              <a:t>Data-analyysipalvelu &amp; DW</a:t>
            </a:r>
          </a:p>
        </p:txBody>
      </p:sp>
      <p:grpSp>
        <p:nvGrpSpPr>
          <p:cNvPr id="51" name="Group 171">
            <a:extLst>
              <a:ext uri="{FF2B5EF4-FFF2-40B4-BE49-F238E27FC236}">
                <a16:creationId xmlns:a16="http://schemas.microsoft.com/office/drawing/2014/main" id="{DA2E52BC-AA4E-455C-8669-7EE652E337AC}"/>
              </a:ext>
            </a:extLst>
          </p:cNvPr>
          <p:cNvGrpSpPr>
            <a:grpSpLocks/>
          </p:cNvGrpSpPr>
          <p:nvPr/>
        </p:nvGrpSpPr>
        <p:grpSpPr bwMode="auto">
          <a:xfrm>
            <a:off x="4779567" y="3606593"/>
            <a:ext cx="2617847" cy="115416"/>
            <a:chOff x="2195737" y="76205"/>
            <a:chExt cx="2016223" cy="148041"/>
          </a:xfrm>
        </p:grpSpPr>
        <p:cxnSp>
          <p:nvCxnSpPr>
            <p:cNvPr id="52" name="Straight Arrow Connector 19">
              <a:extLst>
                <a:ext uri="{FF2B5EF4-FFF2-40B4-BE49-F238E27FC236}">
                  <a16:creationId xmlns:a16="http://schemas.microsoft.com/office/drawing/2014/main" id="{8D2AC620-40F9-497F-AA13-D39D18208248}"/>
                </a:ext>
              </a:extLst>
            </p:cNvPr>
            <p:cNvCxnSpPr>
              <a:cxnSpLocks noChangeShapeType="1"/>
            </p:cNvCxnSpPr>
            <p:nvPr/>
          </p:nvCxnSpPr>
          <p:spPr bwMode="auto">
            <a:xfrm flipH="1" flipV="1">
              <a:off x="2195737" y="152432"/>
              <a:ext cx="2016223" cy="315"/>
            </a:xfrm>
            <a:prstGeom prst="straightConnector1">
              <a:avLst/>
            </a:prstGeom>
            <a:noFill/>
            <a:ln w="12700" algn="ctr">
              <a:solidFill>
                <a:srgbClr val="000000"/>
              </a:solidFill>
              <a:round/>
              <a:headEnd type="triangle" w="med" len="med"/>
              <a:tailEnd/>
            </a:ln>
            <a:extLst>
              <a:ext uri="{909E8E84-426E-40DD-AFC4-6F175D3DCCD1}">
                <a14:hiddenFill xmlns:a14="http://schemas.microsoft.com/office/drawing/2010/main">
                  <a:noFill/>
                </a14:hiddenFill>
              </a:ext>
            </a:extLst>
          </p:spPr>
        </p:cxnSp>
        <p:sp>
          <p:nvSpPr>
            <p:cNvPr id="53" name="TextBox 53">
              <a:extLst>
                <a:ext uri="{FF2B5EF4-FFF2-40B4-BE49-F238E27FC236}">
                  <a16:creationId xmlns:a16="http://schemas.microsoft.com/office/drawing/2014/main" id="{00F8AAEA-3944-4500-928E-98F3EDCEAB1A}"/>
                </a:ext>
              </a:extLst>
            </p:cNvPr>
            <p:cNvSpPr txBox="1">
              <a:spLocks noChangeArrowheads="1"/>
            </p:cNvSpPr>
            <p:nvPr/>
          </p:nvSpPr>
          <p:spPr bwMode="auto">
            <a:xfrm>
              <a:off x="2963723" y="76205"/>
              <a:ext cx="480282" cy="148041"/>
            </a:xfrm>
            <a:prstGeom prst="rect">
              <a:avLst/>
            </a:prstGeom>
            <a:solidFill>
              <a:srgbClr val="5AB5EC">
                <a:lumMod val="20000"/>
                <a:lumOff val="80000"/>
                <a:alpha val="9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27000" tIns="0" rIns="27000" bIns="0" anchor="ct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algn="ctr">
                <a:defRPr/>
              </a:pPr>
              <a:r>
                <a:rPr lang="fi-FI" sz="750" b="1" kern="0">
                  <a:solidFill>
                    <a:prstClr val="black"/>
                  </a:solidFill>
                  <a:latin typeface="Arial Narrow" pitchFamily="34" charset="0"/>
                  <a:cs typeface="Arial" pitchFamily="34" charset="0"/>
                </a:rPr>
                <a:t>&lt;liikkuva tieto&gt;</a:t>
              </a:r>
            </a:p>
          </p:txBody>
        </p:sp>
      </p:grpSp>
      <p:sp>
        <p:nvSpPr>
          <p:cNvPr id="54" name="Rounded Rectangle 82">
            <a:extLst>
              <a:ext uri="{FF2B5EF4-FFF2-40B4-BE49-F238E27FC236}">
                <a16:creationId xmlns:a16="http://schemas.microsoft.com/office/drawing/2014/main" id="{4E174A23-C9F4-44E5-9DDB-0720842C8050}"/>
              </a:ext>
            </a:extLst>
          </p:cNvPr>
          <p:cNvSpPr/>
          <p:nvPr/>
        </p:nvSpPr>
        <p:spPr bwMode="auto">
          <a:xfrm>
            <a:off x="7391343" y="3523983"/>
            <a:ext cx="1271588" cy="261376"/>
          </a:xfrm>
          <a:prstGeom prst="roundRect">
            <a:avLst/>
          </a:prstGeom>
          <a:solidFill>
            <a:srgbClr val="5AB5EC">
              <a:lumMod val="60000"/>
              <a:lumOff val="40000"/>
            </a:srgbClr>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900" kern="0">
                <a:solidFill>
                  <a:sysClr val="windowText" lastClr="000000"/>
                </a:solidFill>
                <a:latin typeface="Arial Narrow" pitchFamily="34" charset="0"/>
              </a:rPr>
              <a:t>Projektinhallinta</a:t>
            </a:r>
          </a:p>
        </p:txBody>
      </p:sp>
      <p:sp>
        <p:nvSpPr>
          <p:cNvPr id="63" name="Rounded Rectangle 82">
            <a:extLst>
              <a:ext uri="{FF2B5EF4-FFF2-40B4-BE49-F238E27FC236}">
                <a16:creationId xmlns:a16="http://schemas.microsoft.com/office/drawing/2014/main" id="{40FF9EA8-E41C-4B48-AE7B-BCD657EEB84D}"/>
              </a:ext>
            </a:extLst>
          </p:cNvPr>
          <p:cNvSpPr/>
          <p:nvPr/>
        </p:nvSpPr>
        <p:spPr bwMode="auto">
          <a:xfrm>
            <a:off x="360976" y="2249882"/>
            <a:ext cx="1271588" cy="648072"/>
          </a:xfrm>
          <a:prstGeom prst="roundRect">
            <a:avLst/>
          </a:prstGeom>
          <a:solidFill>
            <a:srgbClr val="A0CD3D">
              <a:lumMod val="60000"/>
              <a:lumOff val="40000"/>
            </a:srgbClr>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900" kern="0">
                <a:solidFill>
                  <a:sysClr val="windowText" lastClr="000000"/>
                </a:solidFill>
                <a:latin typeface="Arial Narrow" pitchFamily="34" charset="0"/>
              </a:rPr>
              <a:t>&lt;Lähdejärjestelmä B&gt;</a:t>
            </a:r>
          </a:p>
        </p:txBody>
      </p:sp>
      <p:grpSp>
        <p:nvGrpSpPr>
          <p:cNvPr id="67" name="Group 171">
            <a:extLst>
              <a:ext uri="{FF2B5EF4-FFF2-40B4-BE49-F238E27FC236}">
                <a16:creationId xmlns:a16="http://schemas.microsoft.com/office/drawing/2014/main" id="{9F8EFA3A-79F7-4AE1-B092-B171369768F9}"/>
              </a:ext>
            </a:extLst>
          </p:cNvPr>
          <p:cNvGrpSpPr>
            <a:grpSpLocks/>
          </p:cNvGrpSpPr>
          <p:nvPr/>
        </p:nvGrpSpPr>
        <p:grpSpPr bwMode="auto">
          <a:xfrm>
            <a:off x="1630117" y="1661985"/>
            <a:ext cx="2617847" cy="115416"/>
            <a:chOff x="2195737" y="76205"/>
            <a:chExt cx="2016223" cy="148041"/>
          </a:xfrm>
        </p:grpSpPr>
        <p:cxnSp>
          <p:nvCxnSpPr>
            <p:cNvPr id="68" name="Straight Arrow Connector 19">
              <a:extLst>
                <a:ext uri="{FF2B5EF4-FFF2-40B4-BE49-F238E27FC236}">
                  <a16:creationId xmlns:a16="http://schemas.microsoft.com/office/drawing/2014/main" id="{0A5C76A8-71EF-47E2-9FC5-08F327179F7D}"/>
                </a:ext>
              </a:extLst>
            </p:cNvPr>
            <p:cNvCxnSpPr>
              <a:cxnSpLocks noChangeShapeType="1"/>
            </p:cNvCxnSpPr>
            <p:nvPr/>
          </p:nvCxnSpPr>
          <p:spPr bwMode="auto">
            <a:xfrm flipH="1" flipV="1">
              <a:off x="2195737" y="152432"/>
              <a:ext cx="2016223" cy="315"/>
            </a:xfrm>
            <a:prstGeom prst="straightConnector1">
              <a:avLst/>
            </a:prstGeom>
            <a:noFill/>
            <a:ln w="12700" algn="ctr">
              <a:solidFill>
                <a:srgbClr val="000000"/>
              </a:solidFill>
              <a:round/>
              <a:headEnd type="triangle" w="med" len="med"/>
              <a:tailEnd/>
            </a:ln>
            <a:extLst>
              <a:ext uri="{909E8E84-426E-40DD-AFC4-6F175D3DCCD1}">
                <a14:hiddenFill xmlns:a14="http://schemas.microsoft.com/office/drawing/2010/main">
                  <a:noFill/>
                </a14:hiddenFill>
              </a:ext>
            </a:extLst>
          </p:spPr>
        </p:cxnSp>
        <p:sp>
          <p:nvSpPr>
            <p:cNvPr id="69" name="TextBox 53">
              <a:extLst>
                <a:ext uri="{FF2B5EF4-FFF2-40B4-BE49-F238E27FC236}">
                  <a16:creationId xmlns:a16="http://schemas.microsoft.com/office/drawing/2014/main" id="{F62535D0-C442-48AE-BC2E-BE513942374B}"/>
                </a:ext>
              </a:extLst>
            </p:cNvPr>
            <p:cNvSpPr txBox="1">
              <a:spLocks noChangeArrowheads="1"/>
            </p:cNvSpPr>
            <p:nvPr/>
          </p:nvSpPr>
          <p:spPr bwMode="auto">
            <a:xfrm>
              <a:off x="2963732" y="76205"/>
              <a:ext cx="480282" cy="148041"/>
            </a:xfrm>
            <a:prstGeom prst="rect">
              <a:avLst/>
            </a:prstGeom>
            <a:solidFill>
              <a:srgbClr val="A0CD3D">
                <a:lumMod val="20000"/>
                <a:lumOff val="80000"/>
                <a:alpha val="9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27000" tIns="0" rIns="27000" bIns="0" anchor="ct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algn="ctr">
                <a:defRPr/>
              </a:pPr>
              <a:r>
                <a:rPr lang="fi-FI" sz="750" b="1" kern="0">
                  <a:solidFill>
                    <a:prstClr val="black"/>
                  </a:solidFill>
                  <a:latin typeface="Arial Narrow" pitchFamily="34" charset="0"/>
                  <a:cs typeface="Arial" pitchFamily="34" charset="0"/>
                </a:rPr>
                <a:t>&lt;liikkuva tieto&gt;</a:t>
              </a:r>
            </a:p>
          </p:txBody>
        </p:sp>
      </p:grpSp>
      <p:grpSp>
        <p:nvGrpSpPr>
          <p:cNvPr id="73" name="Group 171">
            <a:extLst>
              <a:ext uri="{FF2B5EF4-FFF2-40B4-BE49-F238E27FC236}">
                <a16:creationId xmlns:a16="http://schemas.microsoft.com/office/drawing/2014/main" id="{FEE04144-C222-4330-9278-76E069800021}"/>
              </a:ext>
            </a:extLst>
          </p:cNvPr>
          <p:cNvGrpSpPr>
            <a:grpSpLocks/>
          </p:cNvGrpSpPr>
          <p:nvPr/>
        </p:nvGrpSpPr>
        <p:grpSpPr bwMode="auto">
          <a:xfrm>
            <a:off x="1630117" y="1989811"/>
            <a:ext cx="2617847" cy="115416"/>
            <a:chOff x="2195737" y="76205"/>
            <a:chExt cx="2016223" cy="148041"/>
          </a:xfrm>
        </p:grpSpPr>
        <p:cxnSp>
          <p:nvCxnSpPr>
            <p:cNvPr id="74" name="Straight Arrow Connector 19">
              <a:extLst>
                <a:ext uri="{FF2B5EF4-FFF2-40B4-BE49-F238E27FC236}">
                  <a16:creationId xmlns:a16="http://schemas.microsoft.com/office/drawing/2014/main" id="{E587116C-6760-42B6-A710-31707B090B59}"/>
                </a:ext>
              </a:extLst>
            </p:cNvPr>
            <p:cNvCxnSpPr>
              <a:cxnSpLocks noChangeShapeType="1"/>
            </p:cNvCxnSpPr>
            <p:nvPr/>
          </p:nvCxnSpPr>
          <p:spPr bwMode="auto">
            <a:xfrm flipH="1" flipV="1">
              <a:off x="2195737" y="152432"/>
              <a:ext cx="2016223" cy="315"/>
            </a:xfrm>
            <a:prstGeom prst="straightConnector1">
              <a:avLst/>
            </a:prstGeom>
            <a:noFill/>
            <a:ln w="12700" algn="ctr">
              <a:solidFill>
                <a:srgbClr val="000000"/>
              </a:solidFill>
              <a:round/>
              <a:headEnd type="triangle" w="med" len="med"/>
              <a:tailEnd/>
            </a:ln>
            <a:extLst>
              <a:ext uri="{909E8E84-426E-40DD-AFC4-6F175D3DCCD1}">
                <a14:hiddenFill xmlns:a14="http://schemas.microsoft.com/office/drawing/2010/main">
                  <a:noFill/>
                </a14:hiddenFill>
              </a:ext>
            </a:extLst>
          </p:spPr>
        </p:cxnSp>
        <p:sp>
          <p:nvSpPr>
            <p:cNvPr id="75" name="TextBox 53">
              <a:extLst>
                <a:ext uri="{FF2B5EF4-FFF2-40B4-BE49-F238E27FC236}">
                  <a16:creationId xmlns:a16="http://schemas.microsoft.com/office/drawing/2014/main" id="{B005872A-51D8-48D1-9C25-4422C60787E3}"/>
                </a:ext>
              </a:extLst>
            </p:cNvPr>
            <p:cNvSpPr txBox="1">
              <a:spLocks noChangeArrowheads="1"/>
            </p:cNvSpPr>
            <p:nvPr/>
          </p:nvSpPr>
          <p:spPr bwMode="auto">
            <a:xfrm>
              <a:off x="2964961" y="76205"/>
              <a:ext cx="477813" cy="148041"/>
            </a:xfrm>
            <a:prstGeom prst="rect">
              <a:avLst/>
            </a:prstGeom>
            <a:solidFill>
              <a:srgbClr val="A0CD3D">
                <a:lumMod val="20000"/>
                <a:lumOff val="80000"/>
                <a:alpha val="9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27000" tIns="0" rIns="27000" bIns="0" anchor="ct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algn="ctr">
                <a:defRPr/>
              </a:pPr>
              <a:r>
                <a:rPr lang="fi-FI" sz="750" b="1" kern="0">
                  <a:solidFill>
                    <a:prstClr val="black"/>
                  </a:solidFill>
                  <a:latin typeface="Arial Narrow" pitchFamily="34" charset="0"/>
                  <a:cs typeface="Arial" pitchFamily="34" charset="0"/>
                </a:rPr>
                <a:t>&lt;liikkuva tieto&gt;</a:t>
              </a:r>
            </a:p>
          </p:txBody>
        </p:sp>
      </p:grpSp>
      <p:grpSp>
        <p:nvGrpSpPr>
          <p:cNvPr id="79" name="Group 171">
            <a:extLst>
              <a:ext uri="{FF2B5EF4-FFF2-40B4-BE49-F238E27FC236}">
                <a16:creationId xmlns:a16="http://schemas.microsoft.com/office/drawing/2014/main" id="{A74FB439-E6E5-4EBF-8B71-E33F85E4BDAD}"/>
              </a:ext>
            </a:extLst>
          </p:cNvPr>
          <p:cNvGrpSpPr>
            <a:grpSpLocks/>
          </p:cNvGrpSpPr>
          <p:nvPr/>
        </p:nvGrpSpPr>
        <p:grpSpPr bwMode="auto">
          <a:xfrm>
            <a:off x="1632564" y="2400029"/>
            <a:ext cx="2617847" cy="115416"/>
            <a:chOff x="2195737" y="76205"/>
            <a:chExt cx="2016223" cy="148041"/>
          </a:xfrm>
        </p:grpSpPr>
        <p:cxnSp>
          <p:nvCxnSpPr>
            <p:cNvPr id="80" name="Straight Arrow Connector 19">
              <a:extLst>
                <a:ext uri="{FF2B5EF4-FFF2-40B4-BE49-F238E27FC236}">
                  <a16:creationId xmlns:a16="http://schemas.microsoft.com/office/drawing/2014/main" id="{7257D0B9-B1EE-4541-B3EA-1A22B5155A59}"/>
                </a:ext>
              </a:extLst>
            </p:cNvPr>
            <p:cNvCxnSpPr>
              <a:cxnSpLocks noChangeShapeType="1"/>
            </p:cNvCxnSpPr>
            <p:nvPr/>
          </p:nvCxnSpPr>
          <p:spPr bwMode="auto">
            <a:xfrm flipH="1" flipV="1">
              <a:off x="2195737" y="152432"/>
              <a:ext cx="2016223" cy="315"/>
            </a:xfrm>
            <a:prstGeom prst="straightConnector1">
              <a:avLst/>
            </a:prstGeom>
            <a:noFill/>
            <a:ln w="12700" algn="ctr">
              <a:solidFill>
                <a:srgbClr val="000000"/>
              </a:solidFill>
              <a:round/>
              <a:headEnd type="triangle" w="med" len="med"/>
              <a:tailEnd/>
            </a:ln>
            <a:extLst>
              <a:ext uri="{909E8E84-426E-40DD-AFC4-6F175D3DCCD1}">
                <a14:hiddenFill xmlns:a14="http://schemas.microsoft.com/office/drawing/2010/main">
                  <a:noFill/>
                </a14:hiddenFill>
              </a:ext>
            </a:extLst>
          </p:spPr>
        </p:cxnSp>
        <p:sp>
          <p:nvSpPr>
            <p:cNvPr id="81" name="TextBox 53">
              <a:extLst>
                <a:ext uri="{FF2B5EF4-FFF2-40B4-BE49-F238E27FC236}">
                  <a16:creationId xmlns:a16="http://schemas.microsoft.com/office/drawing/2014/main" id="{1C0E489A-294A-4996-AECB-6B41624D1B55}"/>
                </a:ext>
              </a:extLst>
            </p:cNvPr>
            <p:cNvSpPr txBox="1">
              <a:spLocks noChangeArrowheads="1"/>
            </p:cNvSpPr>
            <p:nvPr/>
          </p:nvSpPr>
          <p:spPr bwMode="auto">
            <a:xfrm>
              <a:off x="2963733" y="76205"/>
              <a:ext cx="480281" cy="148041"/>
            </a:xfrm>
            <a:prstGeom prst="rect">
              <a:avLst/>
            </a:prstGeom>
            <a:solidFill>
              <a:srgbClr val="A0CD3D">
                <a:lumMod val="20000"/>
                <a:lumOff val="80000"/>
                <a:alpha val="9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27000" tIns="0" rIns="27000" bIns="0" anchor="ct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algn="ctr">
                <a:defRPr/>
              </a:pPr>
              <a:r>
                <a:rPr lang="fi-FI" sz="750" b="1" kern="0">
                  <a:solidFill>
                    <a:prstClr val="black"/>
                  </a:solidFill>
                  <a:latin typeface="Arial Narrow" pitchFamily="34" charset="0"/>
                  <a:cs typeface="Arial" pitchFamily="34" charset="0"/>
                </a:rPr>
                <a:t>&lt;liikkuva tieto&gt;</a:t>
              </a:r>
            </a:p>
          </p:txBody>
        </p:sp>
      </p:grpSp>
      <p:grpSp>
        <p:nvGrpSpPr>
          <p:cNvPr id="82" name="Group 171">
            <a:extLst>
              <a:ext uri="{FF2B5EF4-FFF2-40B4-BE49-F238E27FC236}">
                <a16:creationId xmlns:a16="http://schemas.microsoft.com/office/drawing/2014/main" id="{25093DBB-B438-4B37-834A-ADB7DB6E7A5E}"/>
              </a:ext>
            </a:extLst>
          </p:cNvPr>
          <p:cNvGrpSpPr>
            <a:grpSpLocks/>
          </p:cNvGrpSpPr>
          <p:nvPr/>
        </p:nvGrpSpPr>
        <p:grpSpPr bwMode="auto">
          <a:xfrm>
            <a:off x="1632564" y="2616054"/>
            <a:ext cx="2617847" cy="115416"/>
            <a:chOff x="2195737" y="76205"/>
            <a:chExt cx="2016223" cy="148041"/>
          </a:xfrm>
        </p:grpSpPr>
        <p:cxnSp>
          <p:nvCxnSpPr>
            <p:cNvPr id="83" name="Straight Arrow Connector 19">
              <a:extLst>
                <a:ext uri="{FF2B5EF4-FFF2-40B4-BE49-F238E27FC236}">
                  <a16:creationId xmlns:a16="http://schemas.microsoft.com/office/drawing/2014/main" id="{0A3D6488-A661-4138-844B-9F1E39052713}"/>
                </a:ext>
              </a:extLst>
            </p:cNvPr>
            <p:cNvCxnSpPr>
              <a:cxnSpLocks noChangeShapeType="1"/>
            </p:cNvCxnSpPr>
            <p:nvPr/>
          </p:nvCxnSpPr>
          <p:spPr bwMode="auto">
            <a:xfrm flipH="1" flipV="1">
              <a:off x="2195737" y="152432"/>
              <a:ext cx="2016223" cy="315"/>
            </a:xfrm>
            <a:prstGeom prst="straightConnector1">
              <a:avLst/>
            </a:prstGeom>
            <a:noFill/>
            <a:ln w="12700" algn="ctr">
              <a:solidFill>
                <a:srgbClr val="000000"/>
              </a:solidFill>
              <a:round/>
              <a:headEnd type="triangle" w="med" len="med"/>
              <a:tailEnd/>
            </a:ln>
            <a:extLst>
              <a:ext uri="{909E8E84-426E-40DD-AFC4-6F175D3DCCD1}">
                <a14:hiddenFill xmlns:a14="http://schemas.microsoft.com/office/drawing/2010/main">
                  <a:noFill/>
                </a14:hiddenFill>
              </a:ext>
            </a:extLst>
          </p:spPr>
        </p:cxnSp>
        <p:sp>
          <p:nvSpPr>
            <p:cNvPr id="84" name="TextBox 53">
              <a:extLst>
                <a:ext uri="{FF2B5EF4-FFF2-40B4-BE49-F238E27FC236}">
                  <a16:creationId xmlns:a16="http://schemas.microsoft.com/office/drawing/2014/main" id="{600430D5-34B3-4F71-9E91-0D538C2527F2}"/>
                </a:ext>
              </a:extLst>
            </p:cNvPr>
            <p:cNvSpPr txBox="1">
              <a:spLocks noChangeArrowheads="1"/>
            </p:cNvSpPr>
            <p:nvPr/>
          </p:nvSpPr>
          <p:spPr bwMode="auto">
            <a:xfrm>
              <a:off x="2963735" y="76205"/>
              <a:ext cx="480281" cy="148041"/>
            </a:xfrm>
            <a:prstGeom prst="rect">
              <a:avLst/>
            </a:prstGeom>
            <a:solidFill>
              <a:srgbClr val="A0CD3D">
                <a:lumMod val="20000"/>
                <a:lumOff val="80000"/>
                <a:alpha val="9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27000" tIns="0" rIns="27000" bIns="0" anchor="ct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algn="ctr">
                <a:defRPr/>
              </a:pPr>
              <a:r>
                <a:rPr lang="fi-FI" sz="750" b="1" kern="0">
                  <a:solidFill>
                    <a:prstClr val="black"/>
                  </a:solidFill>
                  <a:latin typeface="Arial Narrow" pitchFamily="34" charset="0"/>
                  <a:cs typeface="Arial" pitchFamily="34" charset="0"/>
                </a:rPr>
                <a:t>&lt;liikkuva tieto&gt;</a:t>
              </a:r>
            </a:p>
          </p:txBody>
        </p:sp>
      </p:grpSp>
      <p:grpSp>
        <p:nvGrpSpPr>
          <p:cNvPr id="85" name="Group 171">
            <a:extLst>
              <a:ext uri="{FF2B5EF4-FFF2-40B4-BE49-F238E27FC236}">
                <a16:creationId xmlns:a16="http://schemas.microsoft.com/office/drawing/2014/main" id="{9BDDFC71-358B-43E3-A507-7895EBB94700}"/>
              </a:ext>
            </a:extLst>
          </p:cNvPr>
          <p:cNvGrpSpPr>
            <a:grpSpLocks/>
          </p:cNvGrpSpPr>
          <p:nvPr/>
        </p:nvGrpSpPr>
        <p:grpSpPr bwMode="auto">
          <a:xfrm>
            <a:off x="4773496" y="1681776"/>
            <a:ext cx="2617847" cy="115416"/>
            <a:chOff x="2195737" y="76205"/>
            <a:chExt cx="2016223" cy="148041"/>
          </a:xfrm>
        </p:grpSpPr>
        <p:cxnSp>
          <p:nvCxnSpPr>
            <p:cNvPr id="86" name="Straight Arrow Connector 19">
              <a:extLst>
                <a:ext uri="{FF2B5EF4-FFF2-40B4-BE49-F238E27FC236}">
                  <a16:creationId xmlns:a16="http://schemas.microsoft.com/office/drawing/2014/main" id="{82E2A550-C90C-4B5E-901F-D69233B35BDD}"/>
                </a:ext>
              </a:extLst>
            </p:cNvPr>
            <p:cNvCxnSpPr>
              <a:cxnSpLocks noChangeShapeType="1"/>
            </p:cNvCxnSpPr>
            <p:nvPr/>
          </p:nvCxnSpPr>
          <p:spPr bwMode="auto">
            <a:xfrm flipH="1" flipV="1">
              <a:off x="2195737" y="152432"/>
              <a:ext cx="2016223" cy="315"/>
            </a:xfrm>
            <a:prstGeom prst="straightConnector1">
              <a:avLst/>
            </a:prstGeom>
            <a:noFill/>
            <a:ln w="12700" algn="ctr">
              <a:solidFill>
                <a:srgbClr val="000000"/>
              </a:solidFill>
              <a:round/>
              <a:headEnd type="triangle" w="med" len="med"/>
              <a:tailEnd/>
            </a:ln>
            <a:extLst>
              <a:ext uri="{909E8E84-426E-40DD-AFC4-6F175D3DCCD1}">
                <a14:hiddenFill xmlns:a14="http://schemas.microsoft.com/office/drawing/2010/main">
                  <a:noFill/>
                </a14:hiddenFill>
              </a:ext>
            </a:extLst>
          </p:spPr>
        </p:cxnSp>
        <p:sp>
          <p:nvSpPr>
            <p:cNvPr id="87" name="TextBox 53">
              <a:extLst>
                <a:ext uri="{FF2B5EF4-FFF2-40B4-BE49-F238E27FC236}">
                  <a16:creationId xmlns:a16="http://schemas.microsoft.com/office/drawing/2014/main" id="{00E87F12-57EA-4F1B-902A-26002CE2D258}"/>
                </a:ext>
              </a:extLst>
            </p:cNvPr>
            <p:cNvSpPr txBox="1">
              <a:spLocks noChangeArrowheads="1"/>
            </p:cNvSpPr>
            <p:nvPr/>
          </p:nvSpPr>
          <p:spPr bwMode="auto">
            <a:xfrm>
              <a:off x="2963726" y="76205"/>
              <a:ext cx="480281" cy="148041"/>
            </a:xfrm>
            <a:prstGeom prst="rect">
              <a:avLst/>
            </a:prstGeom>
            <a:solidFill>
              <a:srgbClr val="5AB5EC">
                <a:lumMod val="20000"/>
                <a:lumOff val="80000"/>
                <a:alpha val="9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27000" tIns="0" rIns="27000" bIns="0" anchor="ct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algn="ctr">
                <a:defRPr/>
              </a:pPr>
              <a:r>
                <a:rPr lang="fi-FI" sz="750" b="1" kern="0">
                  <a:solidFill>
                    <a:prstClr val="black"/>
                  </a:solidFill>
                  <a:latin typeface="Arial Narrow" pitchFamily="34" charset="0"/>
                  <a:cs typeface="Arial" pitchFamily="34" charset="0"/>
                </a:rPr>
                <a:t>&lt;liikkuva tieto&gt;</a:t>
              </a:r>
            </a:p>
          </p:txBody>
        </p:sp>
      </p:grpSp>
      <p:grpSp>
        <p:nvGrpSpPr>
          <p:cNvPr id="88" name="Group 171">
            <a:extLst>
              <a:ext uri="{FF2B5EF4-FFF2-40B4-BE49-F238E27FC236}">
                <a16:creationId xmlns:a16="http://schemas.microsoft.com/office/drawing/2014/main" id="{32E7D95A-5E7D-4FF1-A898-A7D3FD9A6ED4}"/>
              </a:ext>
            </a:extLst>
          </p:cNvPr>
          <p:cNvGrpSpPr>
            <a:grpSpLocks/>
          </p:cNvGrpSpPr>
          <p:nvPr/>
        </p:nvGrpSpPr>
        <p:grpSpPr bwMode="auto">
          <a:xfrm>
            <a:off x="4773496" y="1997553"/>
            <a:ext cx="2617847" cy="115416"/>
            <a:chOff x="2195737" y="76205"/>
            <a:chExt cx="2016223" cy="148041"/>
          </a:xfrm>
        </p:grpSpPr>
        <p:cxnSp>
          <p:nvCxnSpPr>
            <p:cNvPr id="89" name="Straight Arrow Connector 19">
              <a:extLst>
                <a:ext uri="{FF2B5EF4-FFF2-40B4-BE49-F238E27FC236}">
                  <a16:creationId xmlns:a16="http://schemas.microsoft.com/office/drawing/2014/main" id="{26EE5BAC-8032-489D-859F-530FAD2CE046}"/>
                </a:ext>
              </a:extLst>
            </p:cNvPr>
            <p:cNvCxnSpPr>
              <a:cxnSpLocks noChangeShapeType="1"/>
            </p:cNvCxnSpPr>
            <p:nvPr/>
          </p:nvCxnSpPr>
          <p:spPr bwMode="auto">
            <a:xfrm flipH="1" flipV="1">
              <a:off x="2195737" y="152432"/>
              <a:ext cx="2016223" cy="315"/>
            </a:xfrm>
            <a:prstGeom prst="straightConnector1">
              <a:avLst/>
            </a:prstGeom>
            <a:noFill/>
            <a:ln w="12700" algn="ctr">
              <a:solidFill>
                <a:srgbClr val="000000"/>
              </a:solidFill>
              <a:round/>
              <a:headEnd type="triangle" w="med" len="med"/>
              <a:tailEnd/>
            </a:ln>
            <a:extLst>
              <a:ext uri="{909E8E84-426E-40DD-AFC4-6F175D3DCCD1}">
                <a14:hiddenFill xmlns:a14="http://schemas.microsoft.com/office/drawing/2010/main">
                  <a:noFill/>
                </a14:hiddenFill>
              </a:ext>
            </a:extLst>
          </p:spPr>
        </p:cxnSp>
        <p:sp>
          <p:nvSpPr>
            <p:cNvPr id="90" name="TextBox 53">
              <a:extLst>
                <a:ext uri="{FF2B5EF4-FFF2-40B4-BE49-F238E27FC236}">
                  <a16:creationId xmlns:a16="http://schemas.microsoft.com/office/drawing/2014/main" id="{1A39E97D-ED3C-4443-B250-B5485B9BB97F}"/>
                </a:ext>
              </a:extLst>
            </p:cNvPr>
            <p:cNvSpPr txBox="1">
              <a:spLocks noChangeArrowheads="1"/>
            </p:cNvSpPr>
            <p:nvPr/>
          </p:nvSpPr>
          <p:spPr bwMode="auto">
            <a:xfrm>
              <a:off x="2963726" y="76205"/>
              <a:ext cx="480282" cy="148041"/>
            </a:xfrm>
            <a:prstGeom prst="rect">
              <a:avLst/>
            </a:prstGeom>
            <a:solidFill>
              <a:srgbClr val="5AB5EC">
                <a:lumMod val="20000"/>
                <a:lumOff val="80000"/>
                <a:alpha val="9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27000" tIns="0" rIns="27000" bIns="0" anchor="ct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algn="ctr">
                <a:defRPr/>
              </a:pPr>
              <a:r>
                <a:rPr lang="fi-FI" sz="750" b="1" kern="0">
                  <a:solidFill>
                    <a:prstClr val="black"/>
                  </a:solidFill>
                  <a:latin typeface="Arial Narrow" pitchFamily="34" charset="0"/>
                  <a:cs typeface="Arial" pitchFamily="34" charset="0"/>
                </a:rPr>
                <a:t>&lt;liikkuva tieto&gt;</a:t>
              </a:r>
            </a:p>
          </p:txBody>
        </p:sp>
      </p:grpSp>
      <p:grpSp>
        <p:nvGrpSpPr>
          <p:cNvPr id="91" name="Group 171">
            <a:extLst>
              <a:ext uri="{FF2B5EF4-FFF2-40B4-BE49-F238E27FC236}">
                <a16:creationId xmlns:a16="http://schemas.microsoft.com/office/drawing/2014/main" id="{6970DE1E-5BCA-459F-BF68-F1760F130C59}"/>
              </a:ext>
            </a:extLst>
          </p:cNvPr>
          <p:cNvGrpSpPr>
            <a:grpSpLocks/>
          </p:cNvGrpSpPr>
          <p:nvPr/>
        </p:nvGrpSpPr>
        <p:grpSpPr bwMode="auto">
          <a:xfrm>
            <a:off x="4779567" y="3252825"/>
            <a:ext cx="2617847" cy="115416"/>
            <a:chOff x="2195737" y="76205"/>
            <a:chExt cx="2016223" cy="148041"/>
          </a:xfrm>
        </p:grpSpPr>
        <p:cxnSp>
          <p:nvCxnSpPr>
            <p:cNvPr id="92" name="Straight Arrow Connector 19">
              <a:extLst>
                <a:ext uri="{FF2B5EF4-FFF2-40B4-BE49-F238E27FC236}">
                  <a16:creationId xmlns:a16="http://schemas.microsoft.com/office/drawing/2014/main" id="{49B3E482-357B-42CF-91D0-EE4CB3931507}"/>
                </a:ext>
              </a:extLst>
            </p:cNvPr>
            <p:cNvCxnSpPr>
              <a:cxnSpLocks noChangeShapeType="1"/>
            </p:cNvCxnSpPr>
            <p:nvPr/>
          </p:nvCxnSpPr>
          <p:spPr bwMode="auto">
            <a:xfrm flipH="1" flipV="1">
              <a:off x="2195737" y="152432"/>
              <a:ext cx="2016223" cy="315"/>
            </a:xfrm>
            <a:prstGeom prst="straightConnector1">
              <a:avLst/>
            </a:prstGeom>
            <a:noFill/>
            <a:ln w="12700" algn="ctr">
              <a:solidFill>
                <a:srgbClr val="000000"/>
              </a:solidFill>
              <a:round/>
              <a:headEnd type="triangle" w="med" len="med"/>
              <a:tailEnd/>
            </a:ln>
            <a:extLst>
              <a:ext uri="{909E8E84-426E-40DD-AFC4-6F175D3DCCD1}">
                <a14:hiddenFill xmlns:a14="http://schemas.microsoft.com/office/drawing/2010/main">
                  <a:noFill/>
                </a14:hiddenFill>
              </a:ext>
            </a:extLst>
          </p:spPr>
        </p:cxnSp>
        <p:sp>
          <p:nvSpPr>
            <p:cNvPr id="93" name="TextBox 53">
              <a:extLst>
                <a:ext uri="{FF2B5EF4-FFF2-40B4-BE49-F238E27FC236}">
                  <a16:creationId xmlns:a16="http://schemas.microsoft.com/office/drawing/2014/main" id="{0CF214BF-BD4E-4EE4-9D2B-AEF4489FEE13}"/>
                </a:ext>
              </a:extLst>
            </p:cNvPr>
            <p:cNvSpPr txBox="1">
              <a:spLocks noChangeArrowheads="1"/>
            </p:cNvSpPr>
            <p:nvPr/>
          </p:nvSpPr>
          <p:spPr bwMode="auto">
            <a:xfrm>
              <a:off x="2963726" y="76205"/>
              <a:ext cx="480282" cy="148041"/>
            </a:xfrm>
            <a:prstGeom prst="rect">
              <a:avLst/>
            </a:prstGeom>
            <a:solidFill>
              <a:srgbClr val="5AB5EC">
                <a:lumMod val="20000"/>
                <a:lumOff val="80000"/>
                <a:alpha val="9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27000" tIns="0" rIns="27000" bIns="0" anchor="ct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algn="ctr">
                <a:defRPr/>
              </a:pPr>
              <a:r>
                <a:rPr lang="fi-FI" sz="750" b="1" kern="0">
                  <a:solidFill>
                    <a:prstClr val="black"/>
                  </a:solidFill>
                  <a:latin typeface="Arial Narrow" pitchFamily="34" charset="0"/>
                  <a:cs typeface="Arial" pitchFamily="34" charset="0"/>
                </a:rPr>
                <a:t>&lt;liikkuva tieto&gt;</a:t>
              </a:r>
            </a:p>
          </p:txBody>
        </p:sp>
      </p:grpSp>
      <p:sp>
        <p:nvSpPr>
          <p:cNvPr id="94" name="Rounded Rectangle 82">
            <a:extLst>
              <a:ext uri="{FF2B5EF4-FFF2-40B4-BE49-F238E27FC236}">
                <a16:creationId xmlns:a16="http://schemas.microsoft.com/office/drawing/2014/main" id="{E9327612-3A03-4250-892B-6A9C06CE183A}"/>
              </a:ext>
            </a:extLst>
          </p:cNvPr>
          <p:cNvSpPr/>
          <p:nvPr/>
        </p:nvSpPr>
        <p:spPr bwMode="auto">
          <a:xfrm>
            <a:off x="7391343" y="3135468"/>
            <a:ext cx="1271588" cy="350129"/>
          </a:xfrm>
          <a:prstGeom prst="roundRect">
            <a:avLst/>
          </a:prstGeom>
          <a:solidFill>
            <a:srgbClr val="5AB5EC">
              <a:lumMod val="60000"/>
              <a:lumOff val="40000"/>
            </a:srgbClr>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900" kern="0">
                <a:solidFill>
                  <a:sysClr val="windowText" lastClr="000000"/>
                </a:solidFill>
                <a:latin typeface="Arial Narrow" pitchFamily="34" charset="0"/>
              </a:rPr>
              <a:t>Tositearkisto</a:t>
            </a:r>
          </a:p>
        </p:txBody>
      </p:sp>
      <p:grpSp>
        <p:nvGrpSpPr>
          <p:cNvPr id="95" name="Group 171">
            <a:extLst>
              <a:ext uri="{FF2B5EF4-FFF2-40B4-BE49-F238E27FC236}">
                <a16:creationId xmlns:a16="http://schemas.microsoft.com/office/drawing/2014/main" id="{80E87FD6-27F2-403A-BBD2-AE94E5E9B8FB}"/>
              </a:ext>
            </a:extLst>
          </p:cNvPr>
          <p:cNvGrpSpPr>
            <a:grpSpLocks/>
          </p:cNvGrpSpPr>
          <p:nvPr/>
        </p:nvGrpSpPr>
        <p:grpSpPr bwMode="auto">
          <a:xfrm>
            <a:off x="4785636" y="3920901"/>
            <a:ext cx="2617847" cy="115416"/>
            <a:chOff x="2195737" y="76205"/>
            <a:chExt cx="2016223" cy="148041"/>
          </a:xfrm>
        </p:grpSpPr>
        <p:cxnSp>
          <p:nvCxnSpPr>
            <p:cNvPr id="96" name="Straight Arrow Connector 19">
              <a:extLst>
                <a:ext uri="{FF2B5EF4-FFF2-40B4-BE49-F238E27FC236}">
                  <a16:creationId xmlns:a16="http://schemas.microsoft.com/office/drawing/2014/main" id="{87ADADAD-1786-489F-9B03-7D6306136EB7}"/>
                </a:ext>
              </a:extLst>
            </p:cNvPr>
            <p:cNvCxnSpPr>
              <a:cxnSpLocks noChangeShapeType="1"/>
            </p:cNvCxnSpPr>
            <p:nvPr/>
          </p:nvCxnSpPr>
          <p:spPr bwMode="auto">
            <a:xfrm flipH="1" flipV="1">
              <a:off x="2195737" y="152432"/>
              <a:ext cx="2016223" cy="315"/>
            </a:xfrm>
            <a:prstGeom prst="straightConnector1">
              <a:avLst/>
            </a:prstGeom>
            <a:noFill/>
            <a:ln w="12700" algn="ctr">
              <a:solidFill>
                <a:srgbClr val="000000"/>
              </a:solidFill>
              <a:round/>
              <a:headEnd type="triangle" w="med" len="med"/>
              <a:tailEnd/>
            </a:ln>
            <a:extLst>
              <a:ext uri="{909E8E84-426E-40DD-AFC4-6F175D3DCCD1}">
                <a14:hiddenFill xmlns:a14="http://schemas.microsoft.com/office/drawing/2010/main">
                  <a:noFill/>
                </a14:hiddenFill>
              </a:ext>
            </a:extLst>
          </p:spPr>
        </p:cxnSp>
        <p:sp>
          <p:nvSpPr>
            <p:cNvPr id="97" name="TextBox 53">
              <a:extLst>
                <a:ext uri="{FF2B5EF4-FFF2-40B4-BE49-F238E27FC236}">
                  <a16:creationId xmlns:a16="http://schemas.microsoft.com/office/drawing/2014/main" id="{ACD16288-5DB3-4904-AE6F-5BF70B9FCF4A}"/>
                </a:ext>
              </a:extLst>
            </p:cNvPr>
            <p:cNvSpPr txBox="1">
              <a:spLocks noChangeArrowheads="1"/>
            </p:cNvSpPr>
            <p:nvPr/>
          </p:nvSpPr>
          <p:spPr bwMode="auto">
            <a:xfrm>
              <a:off x="2963723" y="76205"/>
              <a:ext cx="480282" cy="148041"/>
            </a:xfrm>
            <a:prstGeom prst="rect">
              <a:avLst/>
            </a:prstGeom>
            <a:solidFill>
              <a:srgbClr val="5AB5EC">
                <a:lumMod val="20000"/>
                <a:lumOff val="80000"/>
                <a:alpha val="9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27000" tIns="0" rIns="27000" bIns="0" anchor="ct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algn="ctr">
                <a:defRPr/>
              </a:pPr>
              <a:r>
                <a:rPr lang="fi-FI" sz="750" b="1" kern="0">
                  <a:solidFill>
                    <a:prstClr val="black"/>
                  </a:solidFill>
                  <a:latin typeface="Arial Narrow" pitchFamily="34" charset="0"/>
                  <a:cs typeface="Arial" pitchFamily="34" charset="0"/>
                </a:rPr>
                <a:t>&lt;liikkuva tieto&gt;</a:t>
              </a:r>
            </a:p>
          </p:txBody>
        </p:sp>
      </p:grpSp>
      <p:sp>
        <p:nvSpPr>
          <p:cNvPr id="98" name="Rounded Rectangle 82">
            <a:extLst>
              <a:ext uri="{FF2B5EF4-FFF2-40B4-BE49-F238E27FC236}">
                <a16:creationId xmlns:a16="http://schemas.microsoft.com/office/drawing/2014/main" id="{FF35152B-509F-4AA8-81FA-92F6A85E71FD}"/>
              </a:ext>
            </a:extLst>
          </p:cNvPr>
          <p:cNvSpPr/>
          <p:nvPr/>
        </p:nvSpPr>
        <p:spPr bwMode="auto">
          <a:xfrm>
            <a:off x="7397412" y="3850541"/>
            <a:ext cx="1271588" cy="228983"/>
          </a:xfrm>
          <a:prstGeom prst="roundRect">
            <a:avLst/>
          </a:prstGeom>
          <a:solidFill>
            <a:srgbClr val="5AB5EC">
              <a:lumMod val="60000"/>
              <a:lumOff val="40000"/>
            </a:srgbClr>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900" kern="0">
                <a:solidFill>
                  <a:sysClr val="windowText" lastClr="000000"/>
                </a:solidFill>
                <a:latin typeface="Arial Narrow" pitchFamily="34" charset="0"/>
              </a:rPr>
              <a:t>CRM</a:t>
            </a:r>
          </a:p>
        </p:txBody>
      </p:sp>
      <p:grpSp>
        <p:nvGrpSpPr>
          <p:cNvPr id="99" name="Group 171">
            <a:extLst>
              <a:ext uri="{FF2B5EF4-FFF2-40B4-BE49-F238E27FC236}">
                <a16:creationId xmlns:a16="http://schemas.microsoft.com/office/drawing/2014/main" id="{908FA07B-B8C3-4E27-A6A0-A5C31B6485FC}"/>
              </a:ext>
            </a:extLst>
          </p:cNvPr>
          <p:cNvGrpSpPr>
            <a:grpSpLocks/>
          </p:cNvGrpSpPr>
          <p:nvPr/>
        </p:nvGrpSpPr>
        <p:grpSpPr bwMode="auto">
          <a:xfrm>
            <a:off x="1627060" y="3499446"/>
            <a:ext cx="2617847" cy="115416"/>
            <a:chOff x="2195737" y="76205"/>
            <a:chExt cx="2016223" cy="148041"/>
          </a:xfrm>
        </p:grpSpPr>
        <p:cxnSp>
          <p:nvCxnSpPr>
            <p:cNvPr id="100" name="Straight Arrow Connector 19">
              <a:extLst>
                <a:ext uri="{FF2B5EF4-FFF2-40B4-BE49-F238E27FC236}">
                  <a16:creationId xmlns:a16="http://schemas.microsoft.com/office/drawing/2014/main" id="{168A40E3-1F3F-4475-921E-6EA4B375DAD1}"/>
                </a:ext>
              </a:extLst>
            </p:cNvPr>
            <p:cNvCxnSpPr>
              <a:cxnSpLocks noChangeShapeType="1"/>
            </p:cNvCxnSpPr>
            <p:nvPr/>
          </p:nvCxnSpPr>
          <p:spPr bwMode="auto">
            <a:xfrm flipH="1" flipV="1">
              <a:off x="2195737" y="152432"/>
              <a:ext cx="2016223" cy="315"/>
            </a:xfrm>
            <a:prstGeom prst="straightConnector1">
              <a:avLst/>
            </a:prstGeom>
            <a:noFill/>
            <a:ln w="12700" algn="ctr">
              <a:solidFill>
                <a:srgbClr val="000000"/>
              </a:solidFill>
              <a:round/>
              <a:headEnd type="triangle" w="med" len="med"/>
              <a:tailEnd/>
            </a:ln>
            <a:extLst>
              <a:ext uri="{909E8E84-426E-40DD-AFC4-6F175D3DCCD1}">
                <a14:hiddenFill xmlns:a14="http://schemas.microsoft.com/office/drawing/2010/main">
                  <a:noFill/>
                </a14:hiddenFill>
              </a:ext>
            </a:extLst>
          </p:spPr>
        </p:cxnSp>
        <p:sp>
          <p:nvSpPr>
            <p:cNvPr id="101" name="TextBox 53">
              <a:extLst>
                <a:ext uri="{FF2B5EF4-FFF2-40B4-BE49-F238E27FC236}">
                  <a16:creationId xmlns:a16="http://schemas.microsoft.com/office/drawing/2014/main" id="{446280FD-5433-4250-84FA-C7C10B458370}"/>
                </a:ext>
              </a:extLst>
            </p:cNvPr>
            <p:cNvSpPr txBox="1">
              <a:spLocks noChangeArrowheads="1"/>
            </p:cNvSpPr>
            <p:nvPr/>
          </p:nvSpPr>
          <p:spPr bwMode="auto">
            <a:xfrm>
              <a:off x="2963725" y="76205"/>
              <a:ext cx="480282" cy="148041"/>
            </a:xfrm>
            <a:prstGeom prst="rect">
              <a:avLst/>
            </a:prstGeom>
            <a:solidFill>
              <a:srgbClr val="A0CD3D">
                <a:lumMod val="20000"/>
                <a:lumOff val="80000"/>
                <a:alpha val="9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27000" tIns="0" rIns="27000" bIns="0" anchor="ct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algn="ctr">
                <a:defRPr/>
              </a:pPr>
              <a:r>
                <a:rPr lang="fi-FI" sz="750" b="1" kern="0">
                  <a:solidFill>
                    <a:prstClr val="black"/>
                  </a:solidFill>
                  <a:latin typeface="Arial Narrow" pitchFamily="34" charset="0"/>
                  <a:cs typeface="Arial" pitchFamily="34" charset="0"/>
                </a:rPr>
                <a:t>&lt;liikkuva tieto&gt;</a:t>
              </a:r>
            </a:p>
          </p:txBody>
        </p:sp>
      </p:grpSp>
      <p:sp>
        <p:nvSpPr>
          <p:cNvPr id="102" name="Rounded Rectangle 82">
            <a:extLst>
              <a:ext uri="{FF2B5EF4-FFF2-40B4-BE49-F238E27FC236}">
                <a16:creationId xmlns:a16="http://schemas.microsoft.com/office/drawing/2014/main" id="{79A7BDF0-23DB-470B-9D81-8DFA0645F4E4}"/>
              </a:ext>
            </a:extLst>
          </p:cNvPr>
          <p:cNvSpPr/>
          <p:nvPr/>
        </p:nvSpPr>
        <p:spPr bwMode="auto">
          <a:xfrm>
            <a:off x="357919" y="3379294"/>
            <a:ext cx="1271588" cy="350129"/>
          </a:xfrm>
          <a:prstGeom prst="roundRect">
            <a:avLst/>
          </a:prstGeom>
          <a:solidFill>
            <a:srgbClr val="A0CD3D">
              <a:lumMod val="60000"/>
              <a:lumOff val="40000"/>
            </a:srgbClr>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900" kern="0">
                <a:solidFill>
                  <a:sysClr val="windowText" lastClr="000000"/>
                </a:solidFill>
                <a:latin typeface="Arial Narrow" pitchFamily="34" charset="0"/>
              </a:rPr>
              <a:t>&lt;Lähdejärjestelmä D&gt;</a:t>
            </a:r>
          </a:p>
        </p:txBody>
      </p:sp>
      <p:grpSp>
        <p:nvGrpSpPr>
          <p:cNvPr id="103" name="Group 171">
            <a:extLst>
              <a:ext uri="{FF2B5EF4-FFF2-40B4-BE49-F238E27FC236}">
                <a16:creationId xmlns:a16="http://schemas.microsoft.com/office/drawing/2014/main" id="{D0CD7C31-16FD-4555-8A27-6D3BCD8BE7A0}"/>
              </a:ext>
            </a:extLst>
          </p:cNvPr>
          <p:cNvGrpSpPr>
            <a:grpSpLocks/>
          </p:cNvGrpSpPr>
          <p:nvPr/>
        </p:nvGrpSpPr>
        <p:grpSpPr bwMode="auto">
          <a:xfrm>
            <a:off x="1630117" y="3899586"/>
            <a:ext cx="2617847" cy="115416"/>
            <a:chOff x="2195737" y="76205"/>
            <a:chExt cx="2016223" cy="148041"/>
          </a:xfrm>
        </p:grpSpPr>
        <p:cxnSp>
          <p:nvCxnSpPr>
            <p:cNvPr id="104" name="Straight Arrow Connector 19">
              <a:extLst>
                <a:ext uri="{FF2B5EF4-FFF2-40B4-BE49-F238E27FC236}">
                  <a16:creationId xmlns:a16="http://schemas.microsoft.com/office/drawing/2014/main" id="{CA92EF34-FB02-4DC8-9219-5AF675BF5FF8}"/>
                </a:ext>
              </a:extLst>
            </p:cNvPr>
            <p:cNvCxnSpPr>
              <a:cxnSpLocks noChangeShapeType="1"/>
            </p:cNvCxnSpPr>
            <p:nvPr/>
          </p:nvCxnSpPr>
          <p:spPr bwMode="auto">
            <a:xfrm flipH="1" flipV="1">
              <a:off x="2195737" y="152432"/>
              <a:ext cx="2016223" cy="315"/>
            </a:xfrm>
            <a:prstGeom prst="straightConnector1">
              <a:avLst/>
            </a:prstGeom>
            <a:noFill/>
            <a:ln w="12700" algn="ctr">
              <a:solidFill>
                <a:srgbClr val="000000"/>
              </a:solidFill>
              <a:round/>
              <a:headEnd type="triangle" w="med" len="med"/>
              <a:tailEnd/>
            </a:ln>
            <a:extLst>
              <a:ext uri="{909E8E84-426E-40DD-AFC4-6F175D3DCCD1}">
                <a14:hiddenFill xmlns:a14="http://schemas.microsoft.com/office/drawing/2010/main">
                  <a:noFill/>
                </a14:hiddenFill>
              </a:ext>
            </a:extLst>
          </p:spPr>
        </p:cxnSp>
        <p:sp>
          <p:nvSpPr>
            <p:cNvPr id="105" name="TextBox 53">
              <a:extLst>
                <a:ext uri="{FF2B5EF4-FFF2-40B4-BE49-F238E27FC236}">
                  <a16:creationId xmlns:a16="http://schemas.microsoft.com/office/drawing/2014/main" id="{D4E368F9-3CD2-45C0-BD0D-27CFC49752E1}"/>
                </a:ext>
              </a:extLst>
            </p:cNvPr>
            <p:cNvSpPr txBox="1">
              <a:spLocks noChangeArrowheads="1"/>
            </p:cNvSpPr>
            <p:nvPr/>
          </p:nvSpPr>
          <p:spPr bwMode="auto">
            <a:xfrm>
              <a:off x="2963736" y="76205"/>
              <a:ext cx="480281" cy="148041"/>
            </a:xfrm>
            <a:prstGeom prst="rect">
              <a:avLst/>
            </a:prstGeom>
            <a:solidFill>
              <a:srgbClr val="A0CD3D">
                <a:lumMod val="20000"/>
                <a:lumOff val="80000"/>
                <a:alpha val="9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27000" tIns="0" rIns="27000" bIns="0" anchor="ct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algn="ctr">
                <a:defRPr/>
              </a:pPr>
              <a:r>
                <a:rPr lang="fi-FI" sz="750" b="1" kern="0">
                  <a:solidFill>
                    <a:prstClr val="black"/>
                  </a:solidFill>
                  <a:latin typeface="Arial Narrow" pitchFamily="34" charset="0"/>
                  <a:cs typeface="Arial" pitchFamily="34" charset="0"/>
                </a:rPr>
                <a:t>&lt;liikkuva tieto&gt;</a:t>
              </a:r>
            </a:p>
          </p:txBody>
        </p:sp>
      </p:grpSp>
      <p:sp>
        <p:nvSpPr>
          <p:cNvPr id="106" name="Rounded Rectangle 82">
            <a:extLst>
              <a:ext uri="{FF2B5EF4-FFF2-40B4-BE49-F238E27FC236}">
                <a16:creationId xmlns:a16="http://schemas.microsoft.com/office/drawing/2014/main" id="{508F9136-4F80-4E9E-B407-74A0A5D5826F}"/>
              </a:ext>
            </a:extLst>
          </p:cNvPr>
          <p:cNvSpPr/>
          <p:nvPr/>
        </p:nvSpPr>
        <p:spPr bwMode="auto">
          <a:xfrm>
            <a:off x="360976" y="3786651"/>
            <a:ext cx="1271588" cy="271795"/>
          </a:xfrm>
          <a:prstGeom prst="roundRect">
            <a:avLst/>
          </a:prstGeom>
          <a:solidFill>
            <a:srgbClr val="A0CD3D">
              <a:lumMod val="60000"/>
              <a:lumOff val="40000"/>
            </a:srgbClr>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900" kern="0">
                <a:solidFill>
                  <a:sysClr val="windowText" lastClr="000000"/>
                </a:solidFill>
                <a:latin typeface="Arial Narrow" pitchFamily="34" charset="0"/>
              </a:rPr>
              <a:t>&lt;Lähdejärjestelmä E&gt;</a:t>
            </a:r>
          </a:p>
        </p:txBody>
      </p:sp>
    </p:spTree>
    <p:extLst>
      <p:ext uri="{BB962C8B-B14F-4D97-AF65-F5344CB8AC3E}">
        <p14:creationId xmlns:p14="http://schemas.microsoft.com/office/powerpoint/2010/main" val="34877133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5D102E5A-4133-4CD3-93BE-411B184D764E}"/>
              </a:ext>
            </a:extLst>
          </p:cNvPr>
          <p:cNvSpPr>
            <a:spLocks noGrp="1"/>
          </p:cNvSpPr>
          <p:nvPr>
            <p:ph type="sldNum" sz="quarter" idx="12"/>
          </p:nvPr>
        </p:nvSpPr>
        <p:spPr/>
        <p:txBody>
          <a:bodyPr/>
          <a:lstStyle/>
          <a:p>
            <a:fld id="{DDE9422E-AB18-498F-A7FF-179425C9812D}" type="slidenum">
              <a:rPr lang="fi-FI" smtClean="0"/>
              <a:t>28</a:t>
            </a:fld>
            <a:endParaRPr lang="fi-FI"/>
          </a:p>
        </p:txBody>
      </p:sp>
      <p:sp>
        <p:nvSpPr>
          <p:cNvPr id="4" name="Title 3">
            <a:extLst>
              <a:ext uri="{FF2B5EF4-FFF2-40B4-BE49-F238E27FC236}">
                <a16:creationId xmlns:a16="http://schemas.microsoft.com/office/drawing/2014/main" id="{8248A1FA-30FA-467C-B106-BF6A8586C1DE}"/>
              </a:ext>
            </a:extLst>
          </p:cNvPr>
          <p:cNvSpPr>
            <a:spLocks noGrp="1"/>
          </p:cNvSpPr>
          <p:nvPr>
            <p:ph type="title"/>
          </p:nvPr>
        </p:nvSpPr>
        <p:spPr>
          <a:xfrm>
            <a:off x="141249" y="120655"/>
            <a:ext cx="8861502" cy="675000"/>
          </a:xfrm>
        </p:spPr>
        <p:txBody>
          <a:bodyPr>
            <a:normAutofit/>
          </a:bodyPr>
          <a:lstStyle/>
          <a:p>
            <a:pPr algn="ctr"/>
            <a:r>
              <a:rPr lang="fi-FI" sz="2000" dirty="0">
                <a:solidFill>
                  <a:schemeClr val="accent2">
                    <a:lumMod val="50000"/>
                  </a:schemeClr>
                </a:solidFill>
              </a:rPr>
              <a:t>Esimerkki: Integraatiotaulukko</a:t>
            </a:r>
          </a:p>
        </p:txBody>
      </p:sp>
      <p:sp>
        <p:nvSpPr>
          <p:cNvPr id="9" name="Suorakulmio 8">
            <a:extLst>
              <a:ext uri="{FF2B5EF4-FFF2-40B4-BE49-F238E27FC236}">
                <a16:creationId xmlns:a16="http://schemas.microsoft.com/office/drawing/2014/main" id="{B67DBB47-B314-436D-B986-0CE20F2F13EF}"/>
              </a:ext>
            </a:extLst>
          </p:cNvPr>
          <p:cNvSpPr/>
          <p:nvPr/>
        </p:nvSpPr>
        <p:spPr>
          <a:xfrm>
            <a:off x="7885323" y="4308284"/>
            <a:ext cx="1202215" cy="8028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500" err="1"/>
          </a:p>
        </p:txBody>
      </p:sp>
      <p:pic>
        <p:nvPicPr>
          <p:cNvPr id="2" name="Picture 6" descr="Table&#10;&#10;Description automatically generated">
            <a:extLst>
              <a:ext uri="{FF2B5EF4-FFF2-40B4-BE49-F238E27FC236}">
                <a16:creationId xmlns:a16="http://schemas.microsoft.com/office/drawing/2014/main" id="{92605619-D7DC-EB38-A3AA-0C65A6D080A8}"/>
              </a:ext>
            </a:extLst>
          </p:cNvPr>
          <p:cNvPicPr>
            <a:picLocks noChangeAspect="1"/>
          </p:cNvPicPr>
          <p:nvPr/>
        </p:nvPicPr>
        <p:blipFill>
          <a:blip r:embed="rId2"/>
          <a:stretch>
            <a:fillRect/>
          </a:stretch>
        </p:blipFill>
        <p:spPr>
          <a:xfrm>
            <a:off x="304800" y="664181"/>
            <a:ext cx="8375650" cy="3063768"/>
          </a:xfrm>
          <a:prstGeom prst="rect">
            <a:avLst/>
          </a:prstGeom>
        </p:spPr>
      </p:pic>
      <p:pic>
        <p:nvPicPr>
          <p:cNvPr id="8" name="Picture 9" descr="Table&#10;&#10;Description automatically generated">
            <a:extLst>
              <a:ext uri="{FF2B5EF4-FFF2-40B4-BE49-F238E27FC236}">
                <a16:creationId xmlns:a16="http://schemas.microsoft.com/office/drawing/2014/main" id="{3CA1D800-9D51-24EE-542A-DDC47FB87F99}"/>
              </a:ext>
            </a:extLst>
          </p:cNvPr>
          <p:cNvPicPr>
            <a:picLocks noChangeAspect="1"/>
          </p:cNvPicPr>
          <p:nvPr/>
        </p:nvPicPr>
        <p:blipFill>
          <a:blip r:embed="rId3"/>
          <a:stretch>
            <a:fillRect/>
          </a:stretch>
        </p:blipFill>
        <p:spPr>
          <a:xfrm>
            <a:off x="304800" y="3727949"/>
            <a:ext cx="8375650" cy="697502"/>
          </a:xfrm>
          <a:prstGeom prst="rect">
            <a:avLst/>
          </a:prstGeom>
        </p:spPr>
      </p:pic>
      <p:sp>
        <p:nvSpPr>
          <p:cNvPr id="5" name="Rectangle: Rounded Corners 4">
            <a:extLst>
              <a:ext uri="{FF2B5EF4-FFF2-40B4-BE49-F238E27FC236}">
                <a16:creationId xmlns:a16="http://schemas.microsoft.com/office/drawing/2014/main" id="{EF2565BC-9195-6871-A273-F69815FBE6B7}"/>
              </a:ext>
            </a:extLst>
          </p:cNvPr>
          <p:cNvSpPr/>
          <p:nvPr/>
        </p:nvSpPr>
        <p:spPr>
          <a:xfrm rot="21091158">
            <a:off x="3433466" y="2399554"/>
            <a:ext cx="2277067" cy="557960"/>
          </a:xfrm>
          <a:prstGeom prst="roundRect">
            <a:avLst/>
          </a:prstGeom>
          <a:solidFill>
            <a:srgbClr val="FFC000"/>
          </a:solidFill>
          <a:ln>
            <a:solidFill>
              <a:srgbClr val="C00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800">
                <a:solidFill>
                  <a:schemeClr val="tx1"/>
                </a:solidFill>
              </a:rPr>
              <a:t>Esimerkki</a:t>
            </a:r>
          </a:p>
        </p:txBody>
      </p:sp>
    </p:spTree>
    <p:extLst>
      <p:ext uri="{BB962C8B-B14F-4D97-AF65-F5344CB8AC3E}">
        <p14:creationId xmlns:p14="http://schemas.microsoft.com/office/powerpoint/2010/main" val="17096491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CCA9406-AEF2-465E-A754-616AA227E271}"/>
              </a:ext>
            </a:extLst>
          </p:cNvPr>
          <p:cNvSpPr>
            <a:spLocks noGrp="1"/>
          </p:cNvSpPr>
          <p:nvPr>
            <p:ph type="title"/>
          </p:nvPr>
        </p:nvSpPr>
        <p:spPr>
          <a:xfrm>
            <a:off x="126380" y="120655"/>
            <a:ext cx="8891239" cy="675000"/>
          </a:xfrm>
        </p:spPr>
        <p:txBody>
          <a:bodyPr>
            <a:normAutofit/>
          </a:bodyPr>
          <a:lstStyle/>
          <a:p>
            <a:pPr algn="ctr"/>
            <a:r>
              <a:rPr lang="fi-FI" sz="2000" dirty="0">
                <a:solidFill>
                  <a:schemeClr val="accent2">
                    <a:lumMod val="50000"/>
                  </a:schemeClr>
                </a:solidFill>
              </a:rPr>
              <a:t>Esimerkki: Tietovirtakuvaus</a:t>
            </a:r>
          </a:p>
        </p:txBody>
      </p:sp>
      <p:sp>
        <p:nvSpPr>
          <p:cNvPr id="16" name="Rectangle 15">
            <a:extLst>
              <a:ext uri="{FF2B5EF4-FFF2-40B4-BE49-F238E27FC236}">
                <a16:creationId xmlns:a16="http://schemas.microsoft.com/office/drawing/2014/main" id="{67EE4668-C59F-4A33-BDD8-613E5871FFDD}"/>
              </a:ext>
            </a:extLst>
          </p:cNvPr>
          <p:cNvSpPr/>
          <p:nvPr/>
        </p:nvSpPr>
        <p:spPr>
          <a:xfrm rot="16200000">
            <a:off x="2022718" y="2590990"/>
            <a:ext cx="4494173" cy="604394"/>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500" b="1"/>
              <a:t>Kuntatietojärjestelmä</a:t>
            </a:r>
          </a:p>
        </p:txBody>
      </p:sp>
      <p:sp>
        <p:nvSpPr>
          <p:cNvPr id="17" name="Rounded Rectangle 82">
            <a:extLst>
              <a:ext uri="{FF2B5EF4-FFF2-40B4-BE49-F238E27FC236}">
                <a16:creationId xmlns:a16="http://schemas.microsoft.com/office/drawing/2014/main" id="{C7AFA21E-6A77-472B-8D4B-BCEC6D7DAB2A}"/>
              </a:ext>
            </a:extLst>
          </p:cNvPr>
          <p:cNvSpPr/>
          <p:nvPr/>
        </p:nvSpPr>
        <p:spPr bwMode="auto">
          <a:xfrm>
            <a:off x="197953" y="646102"/>
            <a:ext cx="1271588" cy="360860"/>
          </a:xfrm>
          <a:prstGeom prst="roundRect">
            <a:avLst/>
          </a:prstGeom>
          <a:solidFill>
            <a:schemeClr val="accent6"/>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825" kern="0">
                <a:solidFill>
                  <a:sysClr val="windowText" lastClr="000000"/>
                </a:solidFill>
                <a:latin typeface="Arial Narrow" pitchFamily="34" charset="0"/>
              </a:rPr>
              <a:t>Väestötietojärjestelmä</a:t>
            </a:r>
          </a:p>
        </p:txBody>
      </p:sp>
      <p:cxnSp>
        <p:nvCxnSpPr>
          <p:cNvPr id="18" name="Straight Arrow Connector 17">
            <a:extLst>
              <a:ext uri="{FF2B5EF4-FFF2-40B4-BE49-F238E27FC236}">
                <a16:creationId xmlns:a16="http://schemas.microsoft.com/office/drawing/2014/main" id="{0EBC7C64-AAAE-4F2A-B5D5-096F4C6DCB07}"/>
              </a:ext>
            </a:extLst>
          </p:cNvPr>
          <p:cNvCxnSpPr/>
          <p:nvPr/>
        </p:nvCxnSpPr>
        <p:spPr>
          <a:xfrm>
            <a:off x="1469540" y="752714"/>
            <a:ext cx="2498066"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9" name="Rectangle 18">
            <a:extLst>
              <a:ext uri="{FF2B5EF4-FFF2-40B4-BE49-F238E27FC236}">
                <a16:creationId xmlns:a16="http://schemas.microsoft.com/office/drawing/2014/main" id="{61831B55-4340-4F4E-A76E-98BC5253C279}"/>
              </a:ext>
            </a:extLst>
          </p:cNvPr>
          <p:cNvSpPr/>
          <p:nvPr/>
        </p:nvSpPr>
        <p:spPr>
          <a:xfrm>
            <a:off x="2291360" y="646101"/>
            <a:ext cx="779898" cy="1935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88">
                <a:solidFill>
                  <a:schemeClr val="tx1"/>
                </a:solidFill>
              </a:rPr>
              <a:t>Väestötiedot</a:t>
            </a:r>
          </a:p>
        </p:txBody>
      </p:sp>
      <p:cxnSp>
        <p:nvCxnSpPr>
          <p:cNvPr id="20" name="Straight Arrow Connector 19">
            <a:extLst>
              <a:ext uri="{FF2B5EF4-FFF2-40B4-BE49-F238E27FC236}">
                <a16:creationId xmlns:a16="http://schemas.microsoft.com/office/drawing/2014/main" id="{2582DC86-840C-4408-8904-C214A0A4D8A3}"/>
              </a:ext>
            </a:extLst>
          </p:cNvPr>
          <p:cNvCxnSpPr/>
          <p:nvPr/>
        </p:nvCxnSpPr>
        <p:spPr>
          <a:xfrm>
            <a:off x="1469540" y="913953"/>
            <a:ext cx="2498066"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1" name="Rectangle 20">
            <a:extLst>
              <a:ext uri="{FF2B5EF4-FFF2-40B4-BE49-F238E27FC236}">
                <a16:creationId xmlns:a16="http://schemas.microsoft.com/office/drawing/2014/main" id="{D4EF2BCB-1660-4908-A19A-4B089E424BEA}"/>
              </a:ext>
            </a:extLst>
          </p:cNvPr>
          <p:cNvSpPr/>
          <p:nvPr/>
        </p:nvSpPr>
        <p:spPr>
          <a:xfrm>
            <a:off x="2196090" y="807340"/>
            <a:ext cx="943676" cy="1935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88">
                <a:solidFill>
                  <a:schemeClr val="tx1"/>
                </a:solidFill>
              </a:rPr>
              <a:t>Rakennustiedot</a:t>
            </a:r>
          </a:p>
        </p:txBody>
      </p:sp>
      <p:sp>
        <p:nvSpPr>
          <p:cNvPr id="22" name="Rounded Rectangle 82">
            <a:extLst>
              <a:ext uri="{FF2B5EF4-FFF2-40B4-BE49-F238E27FC236}">
                <a16:creationId xmlns:a16="http://schemas.microsoft.com/office/drawing/2014/main" id="{8D229035-7F71-4D46-A055-4596D1369504}"/>
              </a:ext>
            </a:extLst>
          </p:cNvPr>
          <p:cNvSpPr/>
          <p:nvPr/>
        </p:nvSpPr>
        <p:spPr bwMode="auto">
          <a:xfrm>
            <a:off x="197953" y="1075192"/>
            <a:ext cx="1271588" cy="303106"/>
          </a:xfrm>
          <a:prstGeom prst="roundRect">
            <a:avLst/>
          </a:prstGeom>
          <a:solidFill>
            <a:schemeClr val="accent6"/>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825" kern="0">
                <a:solidFill>
                  <a:sysClr val="windowText" lastClr="000000"/>
                </a:solidFill>
                <a:latin typeface="Arial Narrow" pitchFamily="34" charset="0"/>
              </a:rPr>
              <a:t>Kiinteistörekisteri</a:t>
            </a:r>
          </a:p>
        </p:txBody>
      </p:sp>
      <p:cxnSp>
        <p:nvCxnSpPr>
          <p:cNvPr id="23" name="Straight Arrow Connector 22">
            <a:extLst>
              <a:ext uri="{FF2B5EF4-FFF2-40B4-BE49-F238E27FC236}">
                <a16:creationId xmlns:a16="http://schemas.microsoft.com/office/drawing/2014/main" id="{50F831DE-75ED-4622-B496-113834766EA3}"/>
              </a:ext>
            </a:extLst>
          </p:cNvPr>
          <p:cNvCxnSpPr/>
          <p:nvPr/>
        </p:nvCxnSpPr>
        <p:spPr>
          <a:xfrm>
            <a:off x="1469540" y="1242241"/>
            <a:ext cx="2498066"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4" name="Rectangle 23">
            <a:extLst>
              <a:ext uri="{FF2B5EF4-FFF2-40B4-BE49-F238E27FC236}">
                <a16:creationId xmlns:a16="http://schemas.microsoft.com/office/drawing/2014/main" id="{4F13A7A2-83DB-438B-91F6-AA6C7220E516}"/>
              </a:ext>
            </a:extLst>
          </p:cNvPr>
          <p:cNvSpPr/>
          <p:nvPr/>
        </p:nvSpPr>
        <p:spPr>
          <a:xfrm>
            <a:off x="1924754" y="1135628"/>
            <a:ext cx="1519801" cy="1935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88">
                <a:solidFill>
                  <a:schemeClr val="tx1"/>
                </a:solidFill>
              </a:rPr>
              <a:t>Kiinteistöjen lainhuuto- ja vuokraoikeustiedot</a:t>
            </a:r>
          </a:p>
        </p:txBody>
      </p:sp>
      <p:sp>
        <p:nvSpPr>
          <p:cNvPr id="25" name="Rounded Rectangle 82">
            <a:extLst>
              <a:ext uri="{FF2B5EF4-FFF2-40B4-BE49-F238E27FC236}">
                <a16:creationId xmlns:a16="http://schemas.microsoft.com/office/drawing/2014/main" id="{15145ABD-A582-41E1-86AC-D3BCB286C955}"/>
              </a:ext>
            </a:extLst>
          </p:cNvPr>
          <p:cNvSpPr/>
          <p:nvPr/>
        </p:nvSpPr>
        <p:spPr bwMode="auto">
          <a:xfrm>
            <a:off x="197953" y="1446528"/>
            <a:ext cx="1271588" cy="303106"/>
          </a:xfrm>
          <a:prstGeom prst="roundRect">
            <a:avLst/>
          </a:prstGeom>
          <a:solidFill>
            <a:schemeClr val="accent6"/>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788" kern="0">
                <a:solidFill>
                  <a:sysClr val="windowText" lastClr="000000"/>
                </a:solidFill>
                <a:latin typeface="Arial Narrow" pitchFamily="34" charset="0"/>
              </a:rPr>
              <a:t>Vesihuollon verkkojärjestelmä (Tekla NIS Water, HSY)</a:t>
            </a:r>
          </a:p>
        </p:txBody>
      </p:sp>
      <p:cxnSp>
        <p:nvCxnSpPr>
          <p:cNvPr id="26" name="Straight Arrow Connector 25">
            <a:extLst>
              <a:ext uri="{FF2B5EF4-FFF2-40B4-BE49-F238E27FC236}">
                <a16:creationId xmlns:a16="http://schemas.microsoft.com/office/drawing/2014/main" id="{9C9C124F-4611-49D9-9E02-8D9EB452AC6B}"/>
              </a:ext>
            </a:extLst>
          </p:cNvPr>
          <p:cNvCxnSpPr>
            <a:cxnSpLocks/>
          </p:cNvCxnSpPr>
          <p:nvPr/>
        </p:nvCxnSpPr>
        <p:spPr>
          <a:xfrm>
            <a:off x="1469540" y="1596183"/>
            <a:ext cx="2498066"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7" name="Rectangle 26">
            <a:extLst>
              <a:ext uri="{FF2B5EF4-FFF2-40B4-BE49-F238E27FC236}">
                <a16:creationId xmlns:a16="http://schemas.microsoft.com/office/drawing/2014/main" id="{F9B785CC-5B24-4679-AE03-133A66F8DCE9}"/>
              </a:ext>
            </a:extLst>
          </p:cNvPr>
          <p:cNvSpPr/>
          <p:nvPr/>
        </p:nvSpPr>
        <p:spPr>
          <a:xfrm>
            <a:off x="1924754" y="1489570"/>
            <a:ext cx="1519801" cy="1935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88">
                <a:solidFill>
                  <a:schemeClr val="tx1"/>
                </a:solidFill>
              </a:rPr>
              <a:t>Vesi- ja viemäriverkkotiedot</a:t>
            </a:r>
          </a:p>
        </p:txBody>
      </p:sp>
      <p:sp>
        <p:nvSpPr>
          <p:cNvPr id="31" name="Rounded Rectangle 82">
            <a:extLst>
              <a:ext uri="{FF2B5EF4-FFF2-40B4-BE49-F238E27FC236}">
                <a16:creationId xmlns:a16="http://schemas.microsoft.com/office/drawing/2014/main" id="{3B826561-2BDE-4F44-AC1A-CDB02F419652}"/>
              </a:ext>
            </a:extLst>
          </p:cNvPr>
          <p:cNvSpPr/>
          <p:nvPr/>
        </p:nvSpPr>
        <p:spPr bwMode="auto">
          <a:xfrm>
            <a:off x="197953" y="1827114"/>
            <a:ext cx="1271588" cy="303106"/>
          </a:xfrm>
          <a:prstGeom prst="roundRect">
            <a:avLst/>
          </a:prstGeom>
          <a:solidFill>
            <a:schemeClr val="accent6"/>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788" kern="0">
                <a:solidFill>
                  <a:sysClr val="windowText" lastClr="000000"/>
                </a:solidFill>
                <a:latin typeface="Arial Narrow" pitchFamily="34" charset="0"/>
              </a:rPr>
              <a:t>Kiinteistöjen kauppahintarekisteri</a:t>
            </a:r>
          </a:p>
        </p:txBody>
      </p:sp>
      <p:cxnSp>
        <p:nvCxnSpPr>
          <p:cNvPr id="32" name="Straight Arrow Connector 31">
            <a:extLst>
              <a:ext uri="{FF2B5EF4-FFF2-40B4-BE49-F238E27FC236}">
                <a16:creationId xmlns:a16="http://schemas.microsoft.com/office/drawing/2014/main" id="{340CCAC7-6B0D-434E-A672-5F8D362333FF}"/>
              </a:ext>
            </a:extLst>
          </p:cNvPr>
          <p:cNvCxnSpPr>
            <a:cxnSpLocks/>
          </p:cNvCxnSpPr>
          <p:nvPr/>
        </p:nvCxnSpPr>
        <p:spPr>
          <a:xfrm>
            <a:off x="1469540" y="1996823"/>
            <a:ext cx="2498066"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3" name="Rectangle 32">
            <a:extLst>
              <a:ext uri="{FF2B5EF4-FFF2-40B4-BE49-F238E27FC236}">
                <a16:creationId xmlns:a16="http://schemas.microsoft.com/office/drawing/2014/main" id="{3D10E780-B7B3-4818-9C9D-494DDEC82147}"/>
              </a:ext>
            </a:extLst>
          </p:cNvPr>
          <p:cNvSpPr/>
          <p:nvPr/>
        </p:nvSpPr>
        <p:spPr>
          <a:xfrm>
            <a:off x="2079870" y="1890210"/>
            <a:ext cx="1256034" cy="1935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88">
                <a:solidFill>
                  <a:schemeClr val="tx1"/>
                </a:solidFill>
              </a:rPr>
              <a:t>Kiinteistökauppatiedot</a:t>
            </a:r>
          </a:p>
        </p:txBody>
      </p:sp>
      <p:sp>
        <p:nvSpPr>
          <p:cNvPr id="37" name="Rounded Rectangle 82">
            <a:extLst>
              <a:ext uri="{FF2B5EF4-FFF2-40B4-BE49-F238E27FC236}">
                <a16:creationId xmlns:a16="http://schemas.microsoft.com/office/drawing/2014/main" id="{444E5209-54BF-4599-BC70-C459897906A2}"/>
              </a:ext>
            </a:extLst>
          </p:cNvPr>
          <p:cNvSpPr/>
          <p:nvPr/>
        </p:nvSpPr>
        <p:spPr bwMode="auto">
          <a:xfrm>
            <a:off x="197953" y="2539874"/>
            <a:ext cx="1271588" cy="303106"/>
          </a:xfrm>
          <a:prstGeom prst="roundRect">
            <a:avLst/>
          </a:prstGeom>
          <a:solidFill>
            <a:srgbClr val="92D050"/>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788" kern="0">
                <a:solidFill>
                  <a:sysClr val="windowText" lastClr="000000"/>
                </a:solidFill>
                <a:latin typeface="Arial Narrow" pitchFamily="34" charset="0"/>
              </a:rPr>
              <a:t>Dokumentinhallintajärjestelmä (Projectwise)</a:t>
            </a:r>
          </a:p>
        </p:txBody>
      </p:sp>
      <p:cxnSp>
        <p:nvCxnSpPr>
          <p:cNvPr id="38" name="Straight Arrow Connector 37">
            <a:extLst>
              <a:ext uri="{FF2B5EF4-FFF2-40B4-BE49-F238E27FC236}">
                <a16:creationId xmlns:a16="http://schemas.microsoft.com/office/drawing/2014/main" id="{4F36365C-5D1C-4DB2-B5F2-CF21BF708478}"/>
              </a:ext>
            </a:extLst>
          </p:cNvPr>
          <p:cNvCxnSpPr>
            <a:cxnSpLocks/>
          </p:cNvCxnSpPr>
          <p:nvPr/>
        </p:nvCxnSpPr>
        <p:spPr>
          <a:xfrm>
            <a:off x="1469540" y="2709583"/>
            <a:ext cx="2498066"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9" name="Rectangle 38">
            <a:extLst>
              <a:ext uri="{FF2B5EF4-FFF2-40B4-BE49-F238E27FC236}">
                <a16:creationId xmlns:a16="http://schemas.microsoft.com/office/drawing/2014/main" id="{BEEE361A-0CF7-40AE-ADE5-40BBB20E562A}"/>
              </a:ext>
            </a:extLst>
          </p:cNvPr>
          <p:cNvSpPr/>
          <p:nvPr/>
        </p:nvSpPr>
        <p:spPr>
          <a:xfrm>
            <a:off x="2236050" y="2602970"/>
            <a:ext cx="943676" cy="1935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88">
                <a:solidFill>
                  <a:schemeClr val="tx1"/>
                </a:solidFill>
              </a:rPr>
              <a:t>Asiakirjat</a:t>
            </a:r>
          </a:p>
        </p:txBody>
      </p:sp>
      <p:sp>
        <p:nvSpPr>
          <p:cNvPr id="40" name="Rounded Rectangle 82">
            <a:extLst>
              <a:ext uri="{FF2B5EF4-FFF2-40B4-BE49-F238E27FC236}">
                <a16:creationId xmlns:a16="http://schemas.microsoft.com/office/drawing/2014/main" id="{E4DF14A1-473B-4D2A-9E62-BC4F0B205A9A}"/>
              </a:ext>
            </a:extLst>
          </p:cNvPr>
          <p:cNvSpPr/>
          <p:nvPr/>
        </p:nvSpPr>
        <p:spPr bwMode="auto">
          <a:xfrm>
            <a:off x="197953" y="2871267"/>
            <a:ext cx="1271588" cy="303106"/>
          </a:xfrm>
          <a:prstGeom prst="roundRect">
            <a:avLst/>
          </a:prstGeom>
          <a:solidFill>
            <a:srgbClr val="92D050"/>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788" kern="0">
                <a:solidFill>
                  <a:sysClr val="windowText" lastClr="000000"/>
                </a:solidFill>
                <a:latin typeface="Arial Narrow" pitchFamily="34" charset="0"/>
              </a:rPr>
              <a:t>Stereokartoitusjärjestelmä (ESPA)</a:t>
            </a:r>
          </a:p>
        </p:txBody>
      </p:sp>
      <p:cxnSp>
        <p:nvCxnSpPr>
          <p:cNvPr id="41" name="Straight Arrow Connector 40">
            <a:extLst>
              <a:ext uri="{FF2B5EF4-FFF2-40B4-BE49-F238E27FC236}">
                <a16:creationId xmlns:a16="http://schemas.microsoft.com/office/drawing/2014/main" id="{4A21DF47-4510-4B9C-864C-47D41D76E171}"/>
              </a:ext>
            </a:extLst>
          </p:cNvPr>
          <p:cNvCxnSpPr>
            <a:cxnSpLocks/>
          </p:cNvCxnSpPr>
          <p:nvPr/>
        </p:nvCxnSpPr>
        <p:spPr>
          <a:xfrm>
            <a:off x="1469540" y="3040976"/>
            <a:ext cx="2498066"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2" name="Rectangle 41">
            <a:extLst>
              <a:ext uri="{FF2B5EF4-FFF2-40B4-BE49-F238E27FC236}">
                <a16:creationId xmlns:a16="http://schemas.microsoft.com/office/drawing/2014/main" id="{C71D7C7C-588F-4BA1-B069-F4B34D9D9D75}"/>
              </a:ext>
            </a:extLst>
          </p:cNvPr>
          <p:cNvSpPr/>
          <p:nvPr/>
        </p:nvSpPr>
        <p:spPr>
          <a:xfrm>
            <a:off x="1868652" y="2934363"/>
            <a:ext cx="1671781" cy="1935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88">
                <a:solidFill>
                  <a:schemeClr val="tx1"/>
                </a:solidFill>
              </a:rPr>
              <a:t>Jalostettu kaupunkimalliaineisto</a:t>
            </a:r>
          </a:p>
        </p:txBody>
      </p:sp>
      <p:sp>
        <p:nvSpPr>
          <p:cNvPr id="43" name="Rounded Rectangle 82">
            <a:extLst>
              <a:ext uri="{FF2B5EF4-FFF2-40B4-BE49-F238E27FC236}">
                <a16:creationId xmlns:a16="http://schemas.microsoft.com/office/drawing/2014/main" id="{2D506F16-2E00-41D8-93F1-51411DDD3250}"/>
              </a:ext>
            </a:extLst>
          </p:cNvPr>
          <p:cNvSpPr/>
          <p:nvPr/>
        </p:nvSpPr>
        <p:spPr bwMode="auto">
          <a:xfrm>
            <a:off x="197953" y="3193861"/>
            <a:ext cx="1271588" cy="303106"/>
          </a:xfrm>
          <a:prstGeom prst="roundRect">
            <a:avLst/>
          </a:prstGeom>
          <a:solidFill>
            <a:srgbClr val="92D050"/>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788" kern="0">
                <a:solidFill>
                  <a:sysClr val="windowText" lastClr="000000"/>
                </a:solidFill>
                <a:latin typeface="Arial Narrow" pitchFamily="34" charset="0"/>
              </a:rPr>
              <a:t>Kaupunkitekniikan toiminnanohjaus (VIRTA)</a:t>
            </a:r>
          </a:p>
        </p:txBody>
      </p:sp>
      <p:cxnSp>
        <p:nvCxnSpPr>
          <p:cNvPr id="44" name="Straight Arrow Connector 43">
            <a:extLst>
              <a:ext uri="{FF2B5EF4-FFF2-40B4-BE49-F238E27FC236}">
                <a16:creationId xmlns:a16="http://schemas.microsoft.com/office/drawing/2014/main" id="{E35D646B-EF2A-4F94-9ABC-D311F289D691}"/>
              </a:ext>
            </a:extLst>
          </p:cNvPr>
          <p:cNvCxnSpPr>
            <a:cxnSpLocks/>
          </p:cNvCxnSpPr>
          <p:nvPr/>
        </p:nvCxnSpPr>
        <p:spPr>
          <a:xfrm>
            <a:off x="1469540" y="3363570"/>
            <a:ext cx="2498066" cy="0"/>
          </a:xfrm>
          <a:prstGeom prst="straightConnector1">
            <a:avLst/>
          </a:prstGeom>
          <a:ln>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45" name="Rectangle 44">
            <a:extLst>
              <a:ext uri="{FF2B5EF4-FFF2-40B4-BE49-F238E27FC236}">
                <a16:creationId xmlns:a16="http://schemas.microsoft.com/office/drawing/2014/main" id="{949D3B16-CBB9-4818-9705-6C40965F31D0}"/>
              </a:ext>
            </a:extLst>
          </p:cNvPr>
          <p:cNvSpPr/>
          <p:nvPr/>
        </p:nvSpPr>
        <p:spPr>
          <a:xfrm>
            <a:off x="2232705" y="3256957"/>
            <a:ext cx="943676" cy="1935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88">
                <a:solidFill>
                  <a:schemeClr val="tx1"/>
                </a:solidFill>
              </a:rPr>
              <a:t>Katuinfran tiedot</a:t>
            </a:r>
          </a:p>
        </p:txBody>
      </p:sp>
      <p:sp>
        <p:nvSpPr>
          <p:cNvPr id="46" name="Rounded Rectangle 82">
            <a:extLst>
              <a:ext uri="{FF2B5EF4-FFF2-40B4-BE49-F238E27FC236}">
                <a16:creationId xmlns:a16="http://schemas.microsoft.com/office/drawing/2014/main" id="{2884DB21-E1DF-4553-A1E1-1E417AB6800F}"/>
              </a:ext>
            </a:extLst>
          </p:cNvPr>
          <p:cNvSpPr/>
          <p:nvPr/>
        </p:nvSpPr>
        <p:spPr bwMode="auto">
          <a:xfrm>
            <a:off x="197953" y="3522154"/>
            <a:ext cx="1271588" cy="303106"/>
          </a:xfrm>
          <a:prstGeom prst="roundRect">
            <a:avLst/>
          </a:prstGeom>
          <a:solidFill>
            <a:srgbClr val="92D050"/>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788" kern="0">
                <a:solidFill>
                  <a:sysClr val="windowText" lastClr="000000"/>
                </a:solidFill>
                <a:latin typeface="Arial Narrow" pitchFamily="34" charset="0"/>
              </a:rPr>
              <a:t>Kaavasuunnittelujärjestelmä Stella</a:t>
            </a:r>
          </a:p>
        </p:txBody>
      </p:sp>
      <p:cxnSp>
        <p:nvCxnSpPr>
          <p:cNvPr id="47" name="Straight Arrow Connector 46">
            <a:extLst>
              <a:ext uri="{FF2B5EF4-FFF2-40B4-BE49-F238E27FC236}">
                <a16:creationId xmlns:a16="http://schemas.microsoft.com/office/drawing/2014/main" id="{D3057704-CF17-4060-B721-AD91DEB70D15}"/>
              </a:ext>
            </a:extLst>
          </p:cNvPr>
          <p:cNvCxnSpPr>
            <a:cxnSpLocks/>
          </p:cNvCxnSpPr>
          <p:nvPr/>
        </p:nvCxnSpPr>
        <p:spPr>
          <a:xfrm>
            <a:off x="1469540" y="3691863"/>
            <a:ext cx="2498066"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8" name="Rectangle 47">
            <a:extLst>
              <a:ext uri="{FF2B5EF4-FFF2-40B4-BE49-F238E27FC236}">
                <a16:creationId xmlns:a16="http://schemas.microsoft.com/office/drawing/2014/main" id="{5E74883C-6AA7-486A-810C-AE4C5CE40F19}"/>
              </a:ext>
            </a:extLst>
          </p:cNvPr>
          <p:cNvSpPr/>
          <p:nvPr/>
        </p:nvSpPr>
        <p:spPr>
          <a:xfrm>
            <a:off x="1868652" y="3585250"/>
            <a:ext cx="1671781" cy="1935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88">
                <a:solidFill>
                  <a:schemeClr val="tx1"/>
                </a:solidFill>
              </a:rPr>
              <a:t>Asemakaava (KuntaGML)</a:t>
            </a:r>
          </a:p>
        </p:txBody>
      </p:sp>
      <p:sp>
        <p:nvSpPr>
          <p:cNvPr id="49" name="Rounded Rectangle 82">
            <a:extLst>
              <a:ext uri="{FF2B5EF4-FFF2-40B4-BE49-F238E27FC236}">
                <a16:creationId xmlns:a16="http://schemas.microsoft.com/office/drawing/2014/main" id="{EE1B51FC-974D-4923-A294-34E86E2F73DC}"/>
              </a:ext>
            </a:extLst>
          </p:cNvPr>
          <p:cNvSpPr/>
          <p:nvPr/>
        </p:nvSpPr>
        <p:spPr bwMode="auto">
          <a:xfrm>
            <a:off x="197953" y="3828576"/>
            <a:ext cx="1271588" cy="303106"/>
          </a:xfrm>
          <a:prstGeom prst="roundRect">
            <a:avLst/>
          </a:prstGeom>
          <a:solidFill>
            <a:srgbClr val="92D050"/>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788" kern="0">
                <a:solidFill>
                  <a:sysClr val="windowText" lastClr="000000"/>
                </a:solidFill>
                <a:latin typeface="Arial Narrow" pitchFamily="34" charset="0"/>
              </a:rPr>
              <a:t>Metsätietojärjestelmä (Foresta)</a:t>
            </a:r>
          </a:p>
        </p:txBody>
      </p:sp>
      <p:cxnSp>
        <p:nvCxnSpPr>
          <p:cNvPr id="50" name="Straight Arrow Connector 49">
            <a:extLst>
              <a:ext uri="{FF2B5EF4-FFF2-40B4-BE49-F238E27FC236}">
                <a16:creationId xmlns:a16="http://schemas.microsoft.com/office/drawing/2014/main" id="{580A39C6-6456-4778-A3F9-14FEE5E63399}"/>
              </a:ext>
            </a:extLst>
          </p:cNvPr>
          <p:cNvCxnSpPr>
            <a:cxnSpLocks/>
          </p:cNvCxnSpPr>
          <p:nvPr/>
        </p:nvCxnSpPr>
        <p:spPr>
          <a:xfrm>
            <a:off x="1469540" y="3998285"/>
            <a:ext cx="2498066"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1" name="Rectangle 50">
            <a:extLst>
              <a:ext uri="{FF2B5EF4-FFF2-40B4-BE49-F238E27FC236}">
                <a16:creationId xmlns:a16="http://schemas.microsoft.com/office/drawing/2014/main" id="{1370C7BA-B1A3-4464-A11E-A4ECB989746C}"/>
              </a:ext>
            </a:extLst>
          </p:cNvPr>
          <p:cNvSpPr/>
          <p:nvPr/>
        </p:nvSpPr>
        <p:spPr>
          <a:xfrm>
            <a:off x="2013724" y="3891672"/>
            <a:ext cx="1381637" cy="1935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88">
                <a:solidFill>
                  <a:schemeClr val="tx1"/>
                </a:solidFill>
              </a:rPr>
              <a:t>Metsäalueiden tiedot</a:t>
            </a:r>
          </a:p>
        </p:txBody>
      </p:sp>
      <p:sp>
        <p:nvSpPr>
          <p:cNvPr id="52" name="Rounded Rectangle 82">
            <a:extLst>
              <a:ext uri="{FF2B5EF4-FFF2-40B4-BE49-F238E27FC236}">
                <a16:creationId xmlns:a16="http://schemas.microsoft.com/office/drawing/2014/main" id="{820CDEAD-CE27-48D8-9826-5F7ED942E3D0}"/>
              </a:ext>
            </a:extLst>
          </p:cNvPr>
          <p:cNvSpPr/>
          <p:nvPr/>
        </p:nvSpPr>
        <p:spPr bwMode="auto">
          <a:xfrm>
            <a:off x="197953" y="2183003"/>
            <a:ext cx="1271588" cy="303106"/>
          </a:xfrm>
          <a:prstGeom prst="roundRect">
            <a:avLst/>
          </a:prstGeom>
          <a:solidFill>
            <a:schemeClr val="accent6"/>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788" kern="0">
                <a:solidFill>
                  <a:sysClr val="windowText" lastClr="000000"/>
                </a:solidFill>
                <a:latin typeface="Arial Narrow" pitchFamily="34" charset="0"/>
              </a:rPr>
              <a:t>Suomi.fi</a:t>
            </a:r>
          </a:p>
        </p:txBody>
      </p:sp>
      <p:cxnSp>
        <p:nvCxnSpPr>
          <p:cNvPr id="53" name="Straight Arrow Connector 52">
            <a:extLst>
              <a:ext uri="{FF2B5EF4-FFF2-40B4-BE49-F238E27FC236}">
                <a16:creationId xmlns:a16="http://schemas.microsoft.com/office/drawing/2014/main" id="{DD95ADEE-0644-4675-8191-3D23A9D8D709}"/>
              </a:ext>
            </a:extLst>
          </p:cNvPr>
          <p:cNvCxnSpPr>
            <a:cxnSpLocks/>
          </p:cNvCxnSpPr>
          <p:nvPr/>
        </p:nvCxnSpPr>
        <p:spPr>
          <a:xfrm>
            <a:off x="1469540" y="2352712"/>
            <a:ext cx="2498066"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4" name="Rectangle 53">
            <a:extLst>
              <a:ext uri="{FF2B5EF4-FFF2-40B4-BE49-F238E27FC236}">
                <a16:creationId xmlns:a16="http://schemas.microsoft.com/office/drawing/2014/main" id="{FD8AC38A-9293-4AE9-ABC4-0F702FBB5DD8}"/>
              </a:ext>
            </a:extLst>
          </p:cNvPr>
          <p:cNvSpPr/>
          <p:nvPr/>
        </p:nvSpPr>
        <p:spPr>
          <a:xfrm>
            <a:off x="2136963" y="2246099"/>
            <a:ext cx="1141849" cy="1935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88">
                <a:solidFill>
                  <a:schemeClr val="tx1"/>
                </a:solidFill>
              </a:rPr>
              <a:t>Tunnistautumistiedot</a:t>
            </a:r>
          </a:p>
        </p:txBody>
      </p:sp>
      <p:sp>
        <p:nvSpPr>
          <p:cNvPr id="55" name="Rectangle: Rounded Corners 54">
            <a:extLst>
              <a:ext uri="{FF2B5EF4-FFF2-40B4-BE49-F238E27FC236}">
                <a16:creationId xmlns:a16="http://schemas.microsoft.com/office/drawing/2014/main" id="{97F53167-159B-49F6-A07A-9DD5FADF50F5}"/>
              </a:ext>
            </a:extLst>
          </p:cNvPr>
          <p:cNvSpPr/>
          <p:nvPr/>
        </p:nvSpPr>
        <p:spPr>
          <a:xfrm>
            <a:off x="6738736" y="1823064"/>
            <a:ext cx="2101849" cy="351247"/>
          </a:xfrm>
          <a:prstGeom prst="roundRect">
            <a:avLst/>
          </a:prstGeom>
          <a:solidFill>
            <a:srgbClr val="92D050"/>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pPr>
            <a:r>
              <a:rPr lang="fi-FI" sz="788" kern="0">
                <a:solidFill>
                  <a:sysClr val="windowText" lastClr="000000"/>
                </a:solidFill>
                <a:latin typeface="Arial Narrow" pitchFamily="34" charset="0"/>
              </a:rPr>
              <a:t>TYT integraatioalusta</a:t>
            </a:r>
          </a:p>
        </p:txBody>
      </p:sp>
      <p:cxnSp>
        <p:nvCxnSpPr>
          <p:cNvPr id="56" name="Straight Arrow Connector 55">
            <a:extLst>
              <a:ext uri="{FF2B5EF4-FFF2-40B4-BE49-F238E27FC236}">
                <a16:creationId xmlns:a16="http://schemas.microsoft.com/office/drawing/2014/main" id="{CEC183C8-B070-4B53-9537-5431A07A99A3}"/>
              </a:ext>
            </a:extLst>
          </p:cNvPr>
          <p:cNvCxnSpPr/>
          <p:nvPr/>
        </p:nvCxnSpPr>
        <p:spPr>
          <a:xfrm>
            <a:off x="4772591" y="1913720"/>
            <a:ext cx="192024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7" name="Rectangle 56">
            <a:extLst>
              <a:ext uri="{FF2B5EF4-FFF2-40B4-BE49-F238E27FC236}">
                <a16:creationId xmlns:a16="http://schemas.microsoft.com/office/drawing/2014/main" id="{64FD0FAF-1EB1-4630-9DF8-58CEB5983CEC}"/>
              </a:ext>
            </a:extLst>
          </p:cNvPr>
          <p:cNvSpPr/>
          <p:nvPr/>
        </p:nvSpPr>
        <p:spPr>
          <a:xfrm>
            <a:off x="4947297" y="1807106"/>
            <a:ext cx="1519801" cy="1935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88">
                <a:solidFill>
                  <a:schemeClr val="tx1"/>
                </a:solidFill>
              </a:rPr>
              <a:t>Kiinteistö- ja rakennustiedot</a:t>
            </a:r>
          </a:p>
        </p:txBody>
      </p:sp>
      <p:sp>
        <p:nvSpPr>
          <p:cNvPr id="58" name="Rectangle 57">
            <a:extLst>
              <a:ext uri="{FF2B5EF4-FFF2-40B4-BE49-F238E27FC236}">
                <a16:creationId xmlns:a16="http://schemas.microsoft.com/office/drawing/2014/main" id="{4907B27C-BC5D-438D-8E87-DA6185F92FD8}"/>
              </a:ext>
            </a:extLst>
          </p:cNvPr>
          <p:cNvSpPr/>
          <p:nvPr/>
        </p:nvSpPr>
        <p:spPr>
          <a:xfrm rot="16200000">
            <a:off x="4190216" y="945227"/>
            <a:ext cx="904025" cy="31005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800"/>
              <a:t>GIS-rajapinnat (WMS/WFS)</a:t>
            </a:r>
          </a:p>
        </p:txBody>
      </p:sp>
      <p:cxnSp>
        <p:nvCxnSpPr>
          <p:cNvPr id="59" name="Straight Arrow Connector 58">
            <a:extLst>
              <a:ext uri="{FF2B5EF4-FFF2-40B4-BE49-F238E27FC236}">
                <a16:creationId xmlns:a16="http://schemas.microsoft.com/office/drawing/2014/main" id="{435A7725-1E89-421E-8B5F-949E3249CD52}"/>
              </a:ext>
            </a:extLst>
          </p:cNvPr>
          <p:cNvCxnSpPr>
            <a:cxnSpLocks/>
          </p:cNvCxnSpPr>
          <p:nvPr/>
        </p:nvCxnSpPr>
        <p:spPr>
          <a:xfrm flipV="1">
            <a:off x="4797255" y="788185"/>
            <a:ext cx="1933313" cy="95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0" name="Rectangle 59">
            <a:extLst>
              <a:ext uri="{FF2B5EF4-FFF2-40B4-BE49-F238E27FC236}">
                <a16:creationId xmlns:a16="http://schemas.microsoft.com/office/drawing/2014/main" id="{7F758216-61B5-4A95-A247-BB64862563F3}"/>
              </a:ext>
            </a:extLst>
          </p:cNvPr>
          <p:cNvSpPr/>
          <p:nvPr/>
        </p:nvSpPr>
        <p:spPr>
          <a:xfrm>
            <a:off x="5261048" y="686264"/>
            <a:ext cx="857888" cy="1935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88">
                <a:solidFill>
                  <a:schemeClr val="tx1"/>
                </a:solidFill>
              </a:rPr>
              <a:t>Paikkatiedot</a:t>
            </a:r>
          </a:p>
        </p:txBody>
      </p:sp>
      <p:sp>
        <p:nvSpPr>
          <p:cNvPr id="61" name="Rounded Rectangle 82">
            <a:extLst>
              <a:ext uri="{FF2B5EF4-FFF2-40B4-BE49-F238E27FC236}">
                <a16:creationId xmlns:a16="http://schemas.microsoft.com/office/drawing/2014/main" id="{60B7ED35-4A89-4866-B891-6946B218618A}"/>
              </a:ext>
            </a:extLst>
          </p:cNvPr>
          <p:cNvSpPr/>
          <p:nvPr/>
        </p:nvSpPr>
        <p:spPr bwMode="auto">
          <a:xfrm>
            <a:off x="6730568" y="591889"/>
            <a:ext cx="2104230" cy="392592"/>
          </a:xfrm>
          <a:prstGeom prst="roundRect">
            <a:avLst/>
          </a:prstGeom>
          <a:solidFill>
            <a:srgbClr val="92D050"/>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788" kern="0">
                <a:solidFill>
                  <a:sysClr val="windowText" lastClr="000000"/>
                </a:solidFill>
                <a:latin typeface="Arial Narrow" pitchFamily="34" charset="0"/>
              </a:rPr>
              <a:t>Paikkatietoa hyödyntävät kunnan järjestelmät</a:t>
            </a:r>
          </a:p>
        </p:txBody>
      </p:sp>
      <p:cxnSp>
        <p:nvCxnSpPr>
          <p:cNvPr id="70" name="Straight Arrow Connector 69">
            <a:extLst>
              <a:ext uri="{FF2B5EF4-FFF2-40B4-BE49-F238E27FC236}">
                <a16:creationId xmlns:a16="http://schemas.microsoft.com/office/drawing/2014/main" id="{C1DB4D0A-F788-43D3-873D-7D9B5DDDEE60}"/>
              </a:ext>
            </a:extLst>
          </p:cNvPr>
          <p:cNvCxnSpPr>
            <a:cxnSpLocks/>
          </p:cNvCxnSpPr>
          <p:nvPr/>
        </p:nvCxnSpPr>
        <p:spPr>
          <a:xfrm>
            <a:off x="4772552" y="2087341"/>
            <a:ext cx="192024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1" name="Rectangle 70">
            <a:extLst>
              <a:ext uri="{FF2B5EF4-FFF2-40B4-BE49-F238E27FC236}">
                <a16:creationId xmlns:a16="http://schemas.microsoft.com/office/drawing/2014/main" id="{BF9D7402-AD4C-4DC8-8992-A6DCA5AF3809}"/>
              </a:ext>
            </a:extLst>
          </p:cNvPr>
          <p:cNvSpPr/>
          <p:nvPr/>
        </p:nvSpPr>
        <p:spPr>
          <a:xfrm>
            <a:off x="5136234" y="1980728"/>
            <a:ext cx="1141848" cy="1935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88">
                <a:solidFill>
                  <a:schemeClr val="tx1"/>
                </a:solidFill>
              </a:rPr>
              <a:t>Rakennuslupatiedot</a:t>
            </a:r>
          </a:p>
        </p:txBody>
      </p:sp>
      <p:sp>
        <p:nvSpPr>
          <p:cNvPr id="72" name="Rectangle 71">
            <a:extLst>
              <a:ext uri="{FF2B5EF4-FFF2-40B4-BE49-F238E27FC236}">
                <a16:creationId xmlns:a16="http://schemas.microsoft.com/office/drawing/2014/main" id="{440006F6-B1E3-4DB0-8E6E-1AAE12FEC181}"/>
              </a:ext>
            </a:extLst>
          </p:cNvPr>
          <p:cNvSpPr/>
          <p:nvPr/>
        </p:nvSpPr>
        <p:spPr>
          <a:xfrm rot="16200000">
            <a:off x="2868599" y="3211616"/>
            <a:ext cx="3547260" cy="31005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88"/>
              <a:t>Muut liityntäpalvelut (mm. WS, REST, SOAP, ODBC, SFTP, tiedostosiirto)</a:t>
            </a:r>
          </a:p>
        </p:txBody>
      </p:sp>
      <p:sp>
        <p:nvSpPr>
          <p:cNvPr id="62" name="Rounded Rectangle 82">
            <a:extLst>
              <a:ext uri="{FF2B5EF4-FFF2-40B4-BE49-F238E27FC236}">
                <a16:creationId xmlns:a16="http://schemas.microsoft.com/office/drawing/2014/main" id="{6688BD1E-A1A1-49B6-906C-EBA48E44B420}"/>
              </a:ext>
            </a:extLst>
          </p:cNvPr>
          <p:cNvSpPr/>
          <p:nvPr/>
        </p:nvSpPr>
        <p:spPr bwMode="auto">
          <a:xfrm>
            <a:off x="6730568" y="1491178"/>
            <a:ext cx="2104230" cy="275825"/>
          </a:xfrm>
          <a:prstGeom prst="roundRect">
            <a:avLst/>
          </a:prstGeom>
          <a:solidFill>
            <a:srgbClr val="92D050"/>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788" kern="0">
                <a:solidFill>
                  <a:sysClr val="windowText" lastClr="000000"/>
                </a:solidFill>
                <a:latin typeface="Arial Narrow" pitchFamily="34" charset="0"/>
              </a:rPr>
              <a:t>Väestötietoa hyödyntävät kunnan  järjestelmät</a:t>
            </a:r>
          </a:p>
        </p:txBody>
      </p:sp>
      <p:cxnSp>
        <p:nvCxnSpPr>
          <p:cNvPr id="63" name="Straight Arrow Connector 62">
            <a:extLst>
              <a:ext uri="{FF2B5EF4-FFF2-40B4-BE49-F238E27FC236}">
                <a16:creationId xmlns:a16="http://schemas.microsoft.com/office/drawing/2014/main" id="{B3E1D9C5-2110-48A6-A2C5-B01BF987119E}"/>
              </a:ext>
            </a:extLst>
          </p:cNvPr>
          <p:cNvCxnSpPr>
            <a:cxnSpLocks/>
          </p:cNvCxnSpPr>
          <p:nvPr/>
        </p:nvCxnSpPr>
        <p:spPr>
          <a:xfrm flipV="1">
            <a:off x="4805423" y="1627241"/>
            <a:ext cx="1933313" cy="95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4" name="Rectangle 63">
            <a:extLst>
              <a:ext uri="{FF2B5EF4-FFF2-40B4-BE49-F238E27FC236}">
                <a16:creationId xmlns:a16="http://schemas.microsoft.com/office/drawing/2014/main" id="{FACE8143-5172-412E-AEE8-C18C08A83387}"/>
              </a:ext>
            </a:extLst>
          </p:cNvPr>
          <p:cNvSpPr/>
          <p:nvPr/>
        </p:nvSpPr>
        <p:spPr>
          <a:xfrm>
            <a:off x="5269216" y="1525319"/>
            <a:ext cx="857888" cy="1935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88">
                <a:solidFill>
                  <a:schemeClr val="tx1"/>
                </a:solidFill>
              </a:rPr>
              <a:t>Väestötiedot</a:t>
            </a:r>
          </a:p>
        </p:txBody>
      </p:sp>
      <p:sp>
        <p:nvSpPr>
          <p:cNvPr id="65" name="Rounded Rectangle 82">
            <a:extLst>
              <a:ext uri="{FF2B5EF4-FFF2-40B4-BE49-F238E27FC236}">
                <a16:creationId xmlns:a16="http://schemas.microsoft.com/office/drawing/2014/main" id="{38E685DE-C2EA-4592-B449-E20028F54DCD}"/>
              </a:ext>
            </a:extLst>
          </p:cNvPr>
          <p:cNvSpPr/>
          <p:nvPr/>
        </p:nvSpPr>
        <p:spPr bwMode="auto">
          <a:xfrm>
            <a:off x="205862" y="4167996"/>
            <a:ext cx="1271588" cy="303106"/>
          </a:xfrm>
          <a:prstGeom prst="roundRect">
            <a:avLst/>
          </a:prstGeom>
          <a:solidFill>
            <a:srgbClr val="92D050"/>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788" kern="0">
                <a:solidFill>
                  <a:sysClr val="windowText" lastClr="000000"/>
                </a:solidFill>
                <a:latin typeface="Arial Narrow" pitchFamily="34" charset="0"/>
              </a:rPr>
              <a:t>Kaupunkitekniikan hankehallinta</a:t>
            </a:r>
            <a:br>
              <a:rPr lang="fi-FI" sz="788" kern="0">
                <a:solidFill>
                  <a:sysClr val="windowText" lastClr="000000"/>
                </a:solidFill>
                <a:latin typeface="Arial Narrow" pitchFamily="34" charset="0"/>
              </a:rPr>
            </a:br>
            <a:r>
              <a:rPr lang="fi-FI" sz="788" kern="0">
                <a:solidFill>
                  <a:sysClr val="windowText" lastClr="000000"/>
                </a:solidFill>
                <a:latin typeface="Arial Narrow" pitchFamily="34" charset="0"/>
              </a:rPr>
              <a:t>Hansu</a:t>
            </a:r>
          </a:p>
        </p:txBody>
      </p:sp>
      <p:cxnSp>
        <p:nvCxnSpPr>
          <p:cNvPr id="66" name="Straight Arrow Connector 65">
            <a:extLst>
              <a:ext uri="{FF2B5EF4-FFF2-40B4-BE49-F238E27FC236}">
                <a16:creationId xmlns:a16="http://schemas.microsoft.com/office/drawing/2014/main" id="{329546F4-6196-4F44-A0D4-2B045D95A542}"/>
              </a:ext>
            </a:extLst>
          </p:cNvPr>
          <p:cNvCxnSpPr>
            <a:cxnSpLocks/>
          </p:cNvCxnSpPr>
          <p:nvPr/>
        </p:nvCxnSpPr>
        <p:spPr>
          <a:xfrm>
            <a:off x="1481942" y="4314529"/>
            <a:ext cx="2498066"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7" name="Rectangle 66">
            <a:extLst>
              <a:ext uri="{FF2B5EF4-FFF2-40B4-BE49-F238E27FC236}">
                <a16:creationId xmlns:a16="http://schemas.microsoft.com/office/drawing/2014/main" id="{8060545E-27F6-46CB-A025-0504827E21C4}"/>
              </a:ext>
            </a:extLst>
          </p:cNvPr>
          <p:cNvSpPr/>
          <p:nvPr/>
        </p:nvSpPr>
        <p:spPr>
          <a:xfrm>
            <a:off x="2026126" y="4207916"/>
            <a:ext cx="1381637" cy="1935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88">
                <a:solidFill>
                  <a:schemeClr val="tx1"/>
                </a:solidFill>
              </a:rPr>
              <a:t>Rakentamistiedot</a:t>
            </a:r>
          </a:p>
        </p:txBody>
      </p:sp>
      <p:sp>
        <p:nvSpPr>
          <p:cNvPr id="68" name="Rounded Rectangle 82">
            <a:extLst>
              <a:ext uri="{FF2B5EF4-FFF2-40B4-BE49-F238E27FC236}">
                <a16:creationId xmlns:a16="http://schemas.microsoft.com/office/drawing/2014/main" id="{560099E8-D9B4-49E2-BE4B-C7DCCCB74E46}"/>
              </a:ext>
            </a:extLst>
          </p:cNvPr>
          <p:cNvSpPr/>
          <p:nvPr/>
        </p:nvSpPr>
        <p:spPr bwMode="auto">
          <a:xfrm>
            <a:off x="6736355" y="2241873"/>
            <a:ext cx="2104230" cy="390906"/>
          </a:xfrm>
          <a:prstGeom prst="roundRect">
            <a:avLst/>
          </a:prstGeom>
          <a:solidFill>
            <a:srgbClr val="92D050"/>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788" kern="0">
                <a:solidFill>
                  <a:sysClr val="windowText" lastClr="000000"/>
                </a:solidFill>
                <a:latin typeface="Arial Narrow" pitchFamily="34" charset="0"/>
              </a:rPr>
              <a:t>kunnan kaupunkiympäristön dokumentinhallinta</a:t>
            </a:r>
          </a:p>
          <a:p>
            <a:pPr algn="ctr">
              <a:buClr>
                <a:sysClr val="windowText" lastClr="000000"/>
              </a:buClr>
              <a:defRPr/>
            </a:pPr>
            <a:r>
              <a:rPr lang="fi-FI" sz="788" kern="0" err="1">
                <a:solidFill>
                  <a:sysClr val="windowText" lastClr="000000"/>
                </a:solidFill>
                <a:latin typeface="Arial Narrow" pitchFamily="34" charset="0"/>
              </a:rPr>
              <a:t>Projectwise</a:t>
            </a:r>
            <a:endParaRPr lang="fi-FI" sz="788" kern="0">
              <a:solidFill>
                <a:sysClr val="windowText" lastClr="000000"/>
              </a:solidFill>
              <a:latin typeface="Arial Narrow" pitchFamily="34" charset="0"/>
            </a:endParaRPr>
          </a:p>
        </p:txBody>
      </p:sp>
      <p:cxnSp>
        <p:nvCxnSpPr>
          <p:cNvPr id="69" name="Straight Arrow Connector 68">
            <a:extLst>
              <a:ext uri="{FF2B5EF4-FFF2-40B4-BE49-F238E27FC236}">
                <a16:creationId xmlns:a16="http://schemas.microsoft.com/office/drawing/2014/main" id="{32A5C1B8-C726-4BEE-8763-BD299AFB9F35}"/>
              </a:ext>
            </a:extLst>
          </p:cNvPr>
          <p:cNvCxnSpPr>
            <a:cxnSpLocks/>
          </p:cNvCxnSpPr>
          <p:nvPr/>
        </p:nvCxnSpPr>
        <p:spPr>
          <a:xfrm>
            <a:off x="4789277" y="2346662"/>
            <a:ext cx="192024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3" name="Rectangle 72">
            <a:extLst>
              <a:ext uri="{FF2B5EF4-FFF2-40B4-BE49-F238E27FC236}">
                <a16:creationId xmlns:a16="http://schemas.microsoft.com/office/drawing/2014/main" id="{6032BE95-2A83-40DF-9041-45932CC97237}"/>
              </a:ext>
            </a:extLst>
          </p:cNvPr>
          <p:cNvSpPr/>
          <p:nvPr/>
        </p:nvSpPr>
        <p:spPr>
          <a:xfrm>
            <a:off x="5441639" y="2240048"/>
            <a:ext cx="644544" cy="1935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88">
                <a:solidFill>
                  <a:schemeClr val="tx1"/>
                </a:solidFill>
              </a:rPr>
              <a:t>Asiakirjat</a:t>
            </a:r>
          </a:p>
        </p:txBody>
      </p:sp>
      <p:cxnSp>
        <p:nvCxnSpPr>
          <p:cNvPr id="74" name="Straight Arrow Connector 73">
            <a:extLst>
              <a:ext uri="{FF2B5EF4-FFF2-40B4-BE49-F238E27FC236}">
                <a16:creationId xmlns:a16="http://schemas.microsoft.com/office/drawing/2014/main" id="{AD8402FB-FCC0-4E99-A009-54DEEC56D3E0}"/>
              </a:ext>
            </a:extLst>
          </p:cNvPr>
          <p:cNvCxnSpPr>
            <a:cxnSpLocks/>
          </p:cNvCxnSpPr>
          <p:nvPr/>
        </p:nvCxnSpPr>
        <p:spPr>
          <a:xfrm>
            <a:off x="4789277" y="2546199"/>
            <a:ext cx="192024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5" name="Rectangle 74">
            <a:extLst>
              <a:ext uri="{FF2B5EF4-FFF2-40B4-BE49-F238E27FC236}">
                <a16:creationId xmlns:a16="http://schemas.microsoft.com/office/drawing/2014/main" id="{38814B98-5799-4DEE-B30B-580B834F4C5A}"/>
              </a:ext>
            </a:extLst>
          </p:cNvPr>
          <p:cNvSpPr/>
          <p:nvPr/>
        </p:nvSpPr>
        <p:spPr>
          <a:xfrm>
            <a:off x="5107402" y="2476382"/>
            <a:ext cx="1297991" cy="1935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88">
                <a:solidFill>
                  <a:schemeClr val="tx1"/>
                </a:solidFill>
              </a:rPr>
              <a:t>Rakennusvalvonta- ja kaavatiedot</a:t>
            </a:r>
          </a:p>
        </p:txBody>
      </p:sp>
      <p:sp>
        <p:nvSpPr>
          <p:cNvPr id="76" name="Rounded Rectangle 82">
            <a:extLst>
              <a:ext uri="{FF2B5EF4-FFF2-40B4-BE49-F238E27FC236}">
                <a16:creationId xmlns:a16="http://schemas.microsoft.com/office/drawing/2014/main" id="{AF8860E2-85F5-467B-823A-10C084801922}"/>
              </a:ext>
            </a:extLst>
          </p:cNvPr>
          <p:cNvSpPr/>
          <p:nvPr/>
        </p:nvSpPr>
        <p:spPr bwMode="auto">
          <a:xfrm>
            <a:off x="6736355" y="2698224"/>
            <a:ext cx="2104230" cy="205740"/>
          </a:xfrm>
          <a:prstGeom prst="roundRect">
            <a:avLst/>
          </a:prstGeom>
          <a:solidFill>
            <a:srgbClr val="92D050"/>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788" kern="0">
                <a:solidFill>
                  <a:sysClr val="windowText" lastClr="000000"/>
                </a:solidFill>
                <a:latin typeface="Arial Narrow" pitchFamily="34" charset="0"/>
              </a:rPr>
              <a:t>kunnan sähköinen allekirjoitusjärjestelmä</a:t>
            </a:r>
          </a:p>
        </p:txBody>
      </p:sp>
      <p:cxnSp>
        <p:nvCxnSpPr>
          <p:cNvPr id="77" name="Straight Arrow Connector 76">
            <a:extLst>
              <a:ext uri="{FF2B5EF4-FFF2-40B4-BE49-F238E27FC236}">
                <a16:creationId xmlns:a16="http://schemas.microsoft.com/office/drawing/2014/main" id="{EFAC4C8C-E7EA-4DD0-A119-BC9877F2795E}"/>
              </a:ext>
            </a:extLst>
          </p:cNvPr>
          <p:cNvCxnSpPr>
            <a:cxnSpLocks/>
          </p:cNvCxnSpPr>
          <p:nvPr/>
        </p:nvCxnSpPr>
        <p:spPr>
          <a:xfrm>
            <a:off x="4812692" y="2830670"/>
            <a:ext cx="192024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8" name="Rectangle 77">
            <a:extLst>
              <a:ext uri="{FF2B5EF4-FFF2-40B4-BE49-F238E27FC236}">
                <a16:creationId xmlns:a16="http://schemas.microsoft.com/office/drawing/2014/main" id="{B821C05A-AB7F-460A-BC58-347FD8685C4D}"/>
              </a:ext>
            </a:extLst>
          </p:cNvPr>
          <p:cNvSpPr/>
          <p:nvPr/>
        </p:nvSpPr>
        <p:spPr>
          <a:xfrm>
            <a:off x="4928021" y="2724057"/>
            <a:ext cx="1671781" cy="1935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88">
                <a:solidFill>
                  <a:schemeClr val="tx1"/>
                </a:solidFill>
              </a:rPr>
              <a:t>Allekirjoitettavat päätösdokumentit</a:t>
            </a:r>
          </a:p>
        </p:txBody>
      </p:sp>
      <p:sp>
        <p:nvSpPr>
          <p:cNvPr id="79" name="Rounded Rectangle 82">
            <a:extLst>
              <a:ext uri="{FF2B5EF4-FFF2-40B4-BE49-F238E27FC236}">
                <a16:creationId xmlns:a16="http://schemas.microsoft.com/office/drawing/2014/main" id="{DD95C714-14DB-4797-A5FB-5B1A3DFB9C73}"/>
              </a:ext>
            </a:extLst>
          </p:cNvPr>
          <p:cNvSpPr/>
          <p:nvPr/>
        </p:nvSpPr>
        <p:spPr bwMode="auto">
          <a:xfrm>
            <a:off x="6736355" y="2944934"/>
            <a:ext cx="2104230" cy="205740"/>
          </a:xfrm>
          <a:prstGeom prst="roundRect">
            <a:avLst/>
          </a:prstGeom>
          <a:solidFill>
            <a:srgbClr val="92D050"/>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788" kern="0">
                <a:solidFill>
                  <a:sysClr val="windowText" lastClr="000000"/>
                </a:solidFill>
                <a:latin typeface="Arial Narrow" pitchFamily="34" charset="0"/>
              </a:rPr>
              <a:t>kunnan ERP ja talousjärjestelmät (JOTO)</a:t>
            </a:r>
          </a:p>
        </p:txBody>
      </p:sp>
      <p:cxnSp>
        <p:nvCxnSpPr>
          <p:cNvPr id="80" name="Straight Arrow Connector 79">
            <a:extLst>
              <a:ext uri="{FF2B5EF4-FFF2-40B4-BE49-F238E27FC236}">
                <a16:creationId xmlns:a16="http://schemas.microsoft.com/office/drawing/2014/main" id="{9AF742FF-3197-49AD-B7B7-1E67C35961E2}"/>
              </a:ext>
            </a:extLst>
          </p:cNvPr>
          <p:cNvCxnSpPr>
            <a:cxnSpLocks/>
          </p:cNvCxnSpPr>
          <p:nvPr/>
        </p:nvCxnSpPr>
        <p:spPr>
          <a:xfrm>
            <a:off x="4812692" y="3065195"/>
            <a:ext cx="192024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1" name="Rectangle 80">
            <a:extLst>
              <a:ext uri="{FF2B5EF4-FFF2-40B4-BE49-F238E27FC236}">
                <a16:creationId xmlns:a16="http://schemas.microsoft.com/office/drawing/2014/main" id="{A5921999-3716-4D3D-84FD-8F4B7CBED07D}"/>
              </a:ext>
            </a:extLst>
          </p:cNvPr>
          <p:cNvSpPr/>
          <p:nvPr/>
        </p:nvSpPr>
        <p:spPr>
          <a:xfrm>
            <a:off x="5334967" y="2958582"/>
            <a:ext cx="857888" cy="1935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88">
                <a:solidFill>
                  <a:schemeClr val="tx1"/>
                </a:solidFill>
              </a:rPr>
              <a:t>Laskutustiedot</a:t>
            </a:r>
          </a:p>
        </p:txBody>
      </p:sp>
      <p:sp>
        <p:nvSpPr>
          <p:cNvPr id="82" name="Rounded Rectangle 82">
            <a:extLst>
              <a:ext uri="{FF2B5EF4-FFF2-40B4-BE49-F238E27FC236}">
                <a16:creationId xmlns:a16="http://schemas.microsoft.com/office/drawing/2014/main" id="{F12955C6-20FF-4C18-99E6-CC2B4FEF5C21}"/>
              </a:ext>
            </a:extLst>
          </p:cNvPr>
          <p:cNvSpPr/>
          <p:nvPr/>
        </p:nvSpPr>
        <p:spPr bwMode="auto">
          <a:xfrm>
            <a:off x="6736355" y="3189300"/>
            <a:ext cx="2104230" cy="205740"/>
          </a:xfrm>
          <a:prstGeom prst="roundRect">
            <a:avLst/>
          </a:prstGeom>
          <a:solidFill>
            <a:srgbClr val="92D050"/>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788" kern="0">
                <a:solidFill>
                  <a:sysClr val="windowText" lastClr="000000"/>
                </a:solidFill>
                <a:latin typeface="Arial Narrow" pitchFamily="34" charset="0"/>
              </a:rPr>
              <a:t>kunnan asianhallintajärjestelmä (</a:t>
            </a:r>
            <a:r>
              <a:rPr lang="fi-FI" sz="788" kern="0" err="1">
                <a:solidFill>
                  <a:sysClr val="windowText" lastClr="000000"/>
                </a:solidFill>
                <a:latin typeface="Arial Narrow" pitchFamily="34" charset="0"/>
              </a:rPr>
              <a:t>Dynasty</a:t>
            </a:r>
            <a:r>
              <a:rPr lang="fi-FI" sz="788" kern="0">
                <a:solidFill>
                  <a:sysClr val="windowText" lastClr="000000"/>
                </a:solidFill>
                <a:latin typeface="Arial Narrow" pitchFamily="34" charset="0"/>
              </a:rPr>
              <a:t> D10)</a:t>
            </a:r>
          </a:p>
        </p:txBody>
      </p:sp>
      <p:cxnSp>
        <p:nvCxnSpPr>
          <p:cNvPr id="83" name="Straight Arrow Connector 82">
            <a:extLst>
              <a:ext uri="{FF2B5EF4-FFF2-40B4-BE49-F238E27FC236}">
                <a16:creationId xmlns:a16="http://schemas.microsoft.com/office/drawing/2014/main" id="{161CCA45-BF94-4BDD-81A3-A0DFB1BCB3B8}"/>
              </a:ext>
            </a:extLst>
          </p:cNvPr>
          <p:cNvCxnSpPr>
            <a:cxnSpLocks/>
          </p:cNvCxnSpPr>
          <p:nvPr/>
        </p:nvCxnSpPr>
        <p:spPr>
          <a:xfrm>
            <a:off x="4812692" y="3309561"/>
            <a:ext cx="192024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4" name="Rectangle 83">
            <a:extLst>
              <a:ext uri="{FF2B5EF4-FFF2-40B4-BE49-F238E27FC236}">
                <a16:creationId xmlns:a16="http://schemas.microsoft.com/office/drawing/2014/main" id="{AC2D6855-2CFA-4AEA-8F4B-45EADE07A51A}"/>
              </a:ext>
            </a:extLst>
          </p:cNvPr>
          <p:cNvSpPr/>
          <p:nvPr/>
        </p:nvSpPr>
        <p:spPr>
          <a:xfrm>
            <a:off x="5135894" y="3202948"/>
            <a:ext cx="1256034" cy="1935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88">
                <a:solidFill>
                  <a:schemeClr val="tx1"/>
                </a:solidFill>
              </a:rPr>
              <a:t>Lupahakemusten tiedot</a:t>
            </a:r>
          </a:p>
        </p:txBody>
      </p:sp>
      <p:sp>
        <p:nvSpPr>
          <p:cNvPr id="85" name="Rounded Rectangle 82">
            <a:extLst>
              <a:ext uri="{FF2B5EF4-FFF2-40B4-BE49-F238E27FC236}">
                <a16:creationId xmlns:a16="http://schemas.microsoft.com/office/drawing/2014/main" id="{81306FBF-1A54-47B0-B86F-6034440BA33F}"/>
              </a:ext>
            </a:extLst>
          </p:cNvPr>
          <p:cNvSpPr/>
          <p:nvPr/>
        </p:nvSpPr>
        <p:spPr bwMode="auto">
          <a:xfrm>
            <a:off x="6744707" y="1029009"/>
            <a:ext cx="2104230" cy="229528"/>
          </a:xfrm>
          <a:prstGeom prst="roundRect">
            <a:avLst/>
          </a:prstGeom>
          <a:solidFill>
            <a:srgbClr val="92D050"/>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788" kern="0">
                <a:solidFill>
                  <a:sysClr val="windowText" lastClr="000000"/>
                </a:solidFill>
                <a:latin typeface="Arial Narrow" pitchFamily="34" charset="0"/>
              </a:rPr>
              <a:t>kunnan maanvuokrauksen sopimuksenhallintaratkaisu</a:t>
            </a:r>
          </a:p>
        </p:txBody>
      </p:sp>
      <p:cxnSp>
        <p:nvCxnSpPr>
          <p:cNvPr id="86" name="Straight Arrow Connector 85">
            <a:extLst>
              <a:ext uri="{FF2B5EF4-FFF2-40B4-BE49-F238E27FC236}">
                <a16:creationId xmlns:a16="http://schemas.microsoft.com/office/drawing/2014/main" id="{2B4087C6-CC30-4E27-9839-1901DE563103}"/>
              </a:ext>
            </a:extLst>
          </p:cNvPr>
          <p:cNvCxnSpPr>
            <a:cxnSpLocks/>
          </p:cNvCxnSpPr>
          <p:nvPr/>
        </p:nvCxnSpPr>
        <p:spPr>
          <a:xfrm>
            <a:off x="4797255" y="1149269"/>
            <a:ext cx="192024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7" name="Rectangle 86">
            <a:extLst>
              <a:ext uri="{FF2B5EF4-FFF2-40B4-BE49-F238E27FC236}">
                <a16:creationId xmlns:a16="http://schemas.microsoft.com/office/drawing/2014/main" id="{55DAB48D-3922-4EBB-87E2-E048BF55F73D}"/>
              </a:ext>
            </a:extLst>
          </p:cNvPr>
          <p:cNvSpPr/>
          <p:nvPr/>
        </p:nvSpPr>
        <p:spPr>
          <a:xfrm>
            <a:off x="5144246" y="1042656"/>
            <a:ext cx="1256034" cy="1935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88">
                <a:solidFill>
                  <a:schemeClr val="tx1"/>
                </a:solidFill>
              </a:rPr>
              <a:t>Sopimustenhallinta- ja kiinteistötiedot</a:t>
            </a:r>
          </a:p>
        </p:txBody>
      </p:sp>
      <p:sp>
        <p:nvSpPr>
          <p:cNvPr id="88" name="Rounded Rectangle 82">
            <a:extLst>
              <a:ext uri="{FF2B5EF4-FFF2-40B4-BE49-F238E27FC236}">
                <a16:creationId xmlns:a16="http://schemas.microsoft.com/office/drawing/2014/main" id="{502665D7-73AB-4B4E-971D-8E11B5A630E2}"/>
              </a:ext>
            </a:extLst>
          </p:cNvPr>
          <p:cNvSpPr/>
          <p:nvPr/>
        </p:nvSpPr>
        <p:spPr bwMode="auto">
          <a:xfrm>
            <a:off x="6736354" y="3443701"/>
            <a:ext cx="2112583" cy="205740"/>
          </a:xfrm>
          <a:prstGeom prst="roundRect">
            <a:avLst/>
          </a:prstGeom>
          <a:solidFill>
            <a:schemeClr val="accent6"/>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788" kern="0">
                <a:solidFill>
                  <a:sysClr val="windowText" lastClr="000000"/>
                </a:solidFill>
                <a:latin typeface="Arial Narrow" pitchFamily="34" charset="0"/>
              </a:rPr>
              <a:t>Sijaintitietojärjestelmä (Traficom)</a:t>
            </a:r>
          </a:p>
        </p:txBody>
      </p:sp>
      <p:cxnSp>
        <p:nvCxnSpPr>
          <p:cNvPr id="89" name="Straight Arrow Connector 88">
            <a:extLst>
              <a:ext uri="{FF2B5EF4-FFF2-40B4-BE49-F238E27FC236}">
                <a16:creationId xmlns:a16="http://schemas.microsoft.com/office/drawing/2014/main" id="{978AE32D-2C47-40EC-9DBC-BBE1A1536E89}"/>
              </a:ext>
            </a:extLst>
          </p:cNvPr>
          <p:cNvCxnSpPr>
            <a:cxnSpLocks/>
          </p:cNvCxnSpPr>
          <p:nvPr/>
        </p:nvCxnSpPr>
        <p:spPr>
          <a:xfrm>
            <a:off x="4805752" y="3550722"/>
            <a:ext cx="192024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0" name="Rectangle 89">
            <a:extLst>
              <a:ext uri="{FF2B5EF4-FFF2-40B4-BE49-F238E27FC236}">
                <a16:creationId xmlns:a16="http://schemas.microsoft.com/office/drawing/2014/main" id="{0617BA93-AA19-44F4-A707-80088251106A}"/>
              </a:ext>
            </a:extLst>
          </p:cNvPr>
          <p:cNvSpPr/>
          <p:nvPr/>
        </p:nvSpPr>
        <p:spPr>
          <a:xfrm>
            <a:off x="5237949" y="3444109"/>
            <a:ext cx="1038044" cy="1935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88">
                <a:solidFill>
                  <a:schemeClr val="tx1"/>
                </a:solidFill>
              </a:rPr>
              <a:t>Johtoverkkotiedot</a:t>
            </a:r>
          </a:p>
        </p:txBody>
      </p:sp>
      <p:sp>
        <p:nvSpPr>
          <p:cNvPr id="91" name="Rounded Rectangle 82">
            <a:extLst>
              <a:ext uri="{FF2B5EF4-FFF2-40B4-BE49-F238E27FC236}">
                <a16:creationId xmlns:a16="http://schemas.microsoft.com/office/drawing/2014/main" id="{CD1754BE-4BC2-470E-A28F-70C1F8E1D5B5}"/>
              </a:ext>
            </a:extLst>
          </p:cNvPr>
          <p:cNvSpPr/>
          <p:nvPr/>
        </p:nvSpPr>
        <p:spPr bwMode="auto">
          <a:xfrm>
            <a:off x="6744708" y="3689007"/>
            <a:ext cx="2112583" cy="205740"/>
          </a:xfrm>
          <a:prstGeom prst="roundRect">
            <a:avLst/>
          </a:prstGeom>
          <a:solidFill>
            <a:schemeClr val="accent6"/>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788" kern="0">
                <a:solidFill>
                  <a:sysClr val="windowText" lastClr="000000"/>
                </a:solidFill>
                <a:latin typeface="Arial Narrow" pitchFamily="34" charset="0"/>
              </a:rPr>
              <a:t>Digiroad (Väylävirasto)</a:t>
            </a:r>
          </a:p>
        </p:txBody>
      </p:sp>
      <p:cxnSp>
        <p:nvCxnSpPr>
          <p:cNvPr id="92" name="Straight Arrow Connector 91">
            <a:extLst>
              <a:ext uri="{FF2B5EF4-FFF2-40B4-BE49-F238E27FC236}">
                <a16:creationId xmlns:a16="http://schemas.microsoft.com/office/drawing/2014/main" id="{436BD3E1-E3ED-4776-BC3F-8B9CBF0EA1F8}"/>
              </a:ext>
            </a:extLst>
          </p:cNvPr>
          <p:cNvCxnSpPr>
            <a:cxnSpLocks/>
          </p:cNvCxnSpPr>
          <p:nvPr/>
        </p:nvCxnSpPr>
        <p:spPr>
          <a:xfrm>
            <a:off x="4805752" y="3770795"/>
            <a:ext cx="192024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3" name="Rectangle 92">
            <a:extLst>
              <a:ext uri="{FF2B5EF4-FFF2-40B4-BE49-F238E27FC236}">
                <a16:creationId xmlns:a16="http://schemas.microsoft.com/office/drawing/2014/main" id="{33848D64-F582-4C16-8771-15B63D99A2BA}"/>
              </a:ext>
            </a:extLst>
          </p:cNvPr>
          <p:cNvSpPr/>
          <p:nvPr/>
        </p:nvSpPr>
        <p:spPr>
          <a:xfrm>
            <a:off x="5237949" y="3704324"/>
            <a:ext cx="1038044" cy="1935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88">
                <a:solidFill>
                  <a:schemeClr val="tx1"/>
                </a:solidFill>
              </a:rPr>
              <a:t>Katuinfratiedot</a:t>
            </a:r>
          </a:p>
        </p:txBody>
      </p:sp>
      <p:sp>
        <p:nvSpPr>
          <p:cNvPr id="94" name="Rounded Rectangle 82">
            <a:extLst>
              <a:ext uri="{FF2B5EF4-FFF2-40B4-BE49-F238E27FC236}">
                <a16:creationId xmlns:a16="http://schemas.microsoft.com/office/drawing/2014/main" id="{B282ABD6-6C2D-4EC0-AD52-F26F070217A0}"/>
              </a:ext>
            </a:extLst>
          </p:cNvPr>
          <p:cNvSpPr/>
          <p:nvPr/>
        </p:nvSpPr>
        <p:spPr bwMode="auto">
          <a:xfrm>
            <a:off x="6743523" y="3926687"/>
            <a:ext cx="2112583" cy="205740"/>
          </a:xfrm>
          <a:prstGeom prst="roundRect">
            <a:avLst/>
          </a:prstGeom>
          <a:solidFill>
            <a:schemeClr val="accent6"/>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788" kern="0">
                <a:solidFill>
                  <a:sysClr val="windowText" lastClr="000000"/>
                </a:solidFill>
                <a:latin typeface="Arial Narrow" pitchFamily="34" charset="0"/>
              </a:rPr>
              <a:t>Kiinteistöverotus (Verohallinto)</a:t>
            </a:r>
          </a:p>
        </p:txBody>
      </p:sp>
      <p:cxnSp>
        <p:nvCxnSpPr>
          <p:cNvPr id="95" name="Straight Arrow Connector 94">
            <a:extLst>
              <a:ext uri="{FF2B5EF4-FFF2-40B4-BE49-F238E27FC236}">
                <a16:creationId xmlns:a16="http://schemas.microsoft.com/office/drawing/2014/main" id="{85A6406B-CEB5-4A8D-965F-4ED36C3A3896}"/>
              </a:ext>
            </a:extLst>
          </p:cNvPr>
          <p:cNvCxnSpPr>
            <a:cxnSpLocks/>
          </p:cNvCxnSpPr>
          <p:nvPr/>
        </p:nvCxnSpPr>
        <p:spPr>
          <a:xfrm>
            <a:off x="4804567" y="4048616"/>
            <a:ext cx="192024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6" name="Rectangle 95">
            <a:extLst>
              <a:ext uri="{FF2B5EF4-FFF2-40B4-BE49-F238E27FC236}">
                <a16:creationId xmlns:a16="http://schemas.microsoft.com/office/drawing/2014/main" id="{989842B8-A9E0-49A1-A3B6-86CFE5255B0E}"/>
              </a:ext>
            </a:extLst>
          </p:cNvPr>
          <p:cNvSpPr/>
          <p:nvPr/>
        </p:nvSpPr>
        <p:spPr>
          <a:xfrm>
            <a:off x="5124423" y="3945348"/>
            <a:ext cx="1256034" cy="1935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88">
                <a:solidFill>
                  <a:schemeClr val="tx1"/>
                </a:solidFill>
              </a:rPr>
              <a:t>Kaavatiedot</a:t>
            </a:r>
          </a:p>
        </p:txBody>
      </p:sp>
      <p:sp>
        <p:nvSpPr>
          <p:cNvPr id="97" name="Rounded Rectangle 82">
            <a:extLst>
              <a:ext uri="{FF2B5EF4-FFF2-40B4-BE49-F238E27FC236}">
                <a16:creationId xmlns:a16="http://schemas.microsoft.com/office/drawing/2014/main" id="{3FE0A5D1-1A27-4A7B-B936-938DFA405E7B}"/>
              </a:ext>
            </a:extLst>
          </p:cNvPr>
          <p:cNvSpPr/>
          <p:nvPr/>
        </p:nvSpPr>
        <p:spPr bwMode="auto">
          <a:xfrm>
            <a:off x="6743523" y="4171058"/>
            <a:ext cx="2112583" cy="205740"/>
          </a:xfrm>
          <a:prstGeom prst="roundRect">
            <a:avLst/>
          </a:prstGeom>
          <a:solidFill>
            <a:schemeClr val="accent6"/>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788" kern="0">
                <a:solidFill>
                  <a:sysClr val="windowText" lastClr="000000"/>
                </a:solidFill>
                <a:latin typeface="Arial Narrow" pitchFamily="34" charset="0"/>
              </a:rPr>
              <a:t>Vesihuollon verkkojärjestelmä (Tekla NIS Water, HSY)</a:t>
            </a:r>
          </a:p>
        </p:txBody>
      </p:sp>
      <p:cxnSp>
        <p:nvCxnSpPr>
          <p:cNvPr id="98" name="Straight Arrow Connector 97">
            <a:extLst>
              <a:ext uri="{FF2B5EF4-FFF2-40B4-BE49-F238E27FC236}">
                <a16:creationId xmlns:a16="http://schemas.microsoft.com/office/drawing/2014/main" id="{889DB72A-A946-4FFF-9A62-CD1CA8719CD7}"/>
              </a:ext>
            </a:extLst>
          </p:cNvPr>
          <p:cNvCxnSpPr>
            <a:cxnSpLocks/>
          </p:cNvCxnSpPr>
          <p:nvPr/>
        </p:nvCxnSpPr>
        <p:spPr>
          <a:xfrm>
            <a:off x="4804567" y="4292988"/>
            <a:ext cx="192024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9" name="Rectangle 98">
            <a:extLst>
              <a:ext uri="{FF2B5EF4-FFF2-40B4-BE49-F238E27FC236}">
                <a16:creationId xmlns:a16="http://schemas.microsoft.com/office/drawing/2014/main" id="{82D37200-9437-41B4-9B08-1486A7BF46CE}"/>
              </a:ext>
            </a:extLst>
          </p:cNvPr>
          <p:cNvSpPr/>
          <p:nvPr/>
        </p:nvSpPr>
        <p:spPr>
          <a:xfrm>
            <a:off x="5233419" y="4189720"/>
            <a:ext cx="1038044" cy="1935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88">
                <a:solidFill>
                  <a:schemeClr val="tx1"/>
                </a:solidFill>
              </a:rPr>
              <a:t>Paikkatiedot</a:t>
            </a:r>
          </a:p>
        </p:txBody>
      </p:sp>
      <p:sp>
        <p:nvSpPr>
          <p:cNvPr id="100" name="Rounded Rectangle 82">
            <a:extLst>
              <a:ext uri="{FF2B5EF4-FFF2-40B4-BE49-F238E27FC236}">
                <a16:creationId xmlns:a16="http://schemas.microsoft.com/office/drawing/2014/main" id="{16D9DFF9-AAF8-4A0A-A536-9457E46F5717}"/>
              </a:ext>
            </a:extLst>
          </p:cNvPr>
          <p:cNvSpPr/>
          <p:nvPr/>
        </p:nvSpPr>
        <p:spPr bwMode="auto">
          <a:xfrm>
            <a:off x="6736354" y="4419344"/>
            <a:ext cx="2112583" cy="205740"/>
          </a:xfrm>
          <a:prstGeom prst="roundRect">
            <a:avLst/>
          </a:prstGeom>
          <a:solidFill>
            <a:schemeClr val="accent6"/>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788" kern="0">
                <a:solidFill>
                  <a:sysClr val="windowText" lastClr="000000"/>
                </a:solidFill>
                <a:latin typeface="Arial Narrow" pitchFamily="34" charset="0"/>
              </a:rPr>
              <a:t>Seudullinen perusrekisteri (HSY)</a:t>
            </a:r>
          </a:p>
        </p:txBody>
      </p:sp>
      <p:cxnSp>
        <p:nvCxnSpPr>
          <p:cNvPr id="101" name="Straight Arrow Connector 100">
            <a:extLst>
              <a:ext uri="{FF2B5EF4-FFF2-40B4-BE49-F238E27FC236}">
                <a16:creationId xmlns:a16="http://schemas.microsoft.com/office/drawing/2014/main" id="{A97D3F05-00D5-4FD4-99F7-1AB046E142CD}"/>
              </a:ext>
            </a:extLst>
          </p:cNvPr>
          <p:cNvCxnSpPr>
            <a:cxnSpLocks/>
          </p:cNvCxnSpPr>
          <p:nvPr/>
        </p:nvCxnSpPr>
        <p:spPr>
          <a:xfrm>
            <a:off x="4797398" y="4541273"/>
            <a:ext cx="192024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2" name="Rectangle 101">
            <a:extLst>
              <a:ext uri="{FF2B5EF4-FFF2-40B4-BE49-F238E27FC236}">
                <a16:creationId xmlns:a16="http://schemas.microsoft.com/office/drawing/2014/main" id="{8F7DE7E5-2583-4918-8D23-37FFAF889E2F}"/>
              </a:ext>
            </a:extLst>
          </p:cNvPr>
          <p:cNvSpPr/>
          <p:nvPr/>
        </p:nvSpPr>
        <p:spPr>
          <a:xfrm>
            <a:off x="5054454" y="4438005"/>
            <a:ext cx="1381637" cy="1935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88">
                <a:solidFill>
                  <a:schemeClr val="tx1"/>
                </a:solidFill>
              </a:rPr>
              <a:t>Kiinteistö- ja rakennustiedot</a:t>
            </a:r>
          </a:p>
        </p:txBody>
      </p:sp>
      <p:sp>
        <p:nvSpPr>
          <p:cNvPr id="103" name="Rounded Rectangle 82">
            <a:extLst>
              <a:ext uri="{FF2B5EF4-FFF2-40B4-BE49-F238E27FC236}">
                <a16:creationId xmlns:a16="http://schemas.microsoft.com/office/drawing/2014/main" id="{EA70E007-2C68-49EE-BB56-33BF4F83F5C8}"/>
              </a:ext>
            </a:extLst>
          </p:cNvPr>
          <p:cNvSpPr/>
          <p:nvPr/>
        </p:nvSpPr>
        <p:spPr bwMode="auto">
          <a:xfrm>
            <a:off x="6743523" y="4671632"/>
            <a:ext cx="2112583" cy="205740"/>
          </a:xfrm>
          <a:prstGeom prst="roundRect">
            <a:avLst/>
          </a:prstGeom>
          <a:solidFill>
            <a:schemeClr val="accent6"/>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788" kern="0">
                <a:solidFill>
                  <a:sysClr val="windowText" lastClr="000000"/>
                </a:solidFill>
                <a:latin typeface="Arial Narrow" pitchFamily="34" charset="0"/>
              </a:rPr>
              <a:t>Kiinteistörekisteri (MML)</a:t>
            </a:r>
          </a:p>
        </p:txBody>
      </p:sp>
      <p:cxnSp>
        <p:nvCxnSpPr>
          <p:cNvPr id="104" name="Straight Arrow Connector 103">
            <a:extLst>
              <a:ext uri="{FF2B5EF4-FFF2-40B4-BE49-F238E27FC236}">
                <a16:creationId xmlns:a16="http://schemas.microsoft.com/office/drawing/2014/main" id="{E49A6062-01DC-410C-B4F1-4046FDE73C7C}"/>
              </a:ext>
            </a:extLst>
          </p:cNvPr>
          <p:cNvCxnSpPr>
            <a:cxnSpLocks/>
          </p:cNvCxnSpPr>
          <p:nvPr/>
        </p:nvCxnSpPr>
        <p:spPr>
          <a:xfrm>
            <a:off x="4797398" y="4783548"/>
            <a:ext cx="192024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5" name="Rectangle 104">
            <a:extLst>
              <a:ext uri="{FF2B5EF4-FFF2-40B4-BE49-F238E27FC236}">
                <a16:creationId xmlns:a16="http://schemas.microsoft.com/office/drawing/2014/main" id="{D54DA8B7-0270-4D10-91A3-32772DD4E34F}"/>
              </a:ext>
            </a:extLst>
          </p:cNvPr>
          <p:cNvSpPr/>
          <p:nvPr/>
        </p:nvSpPr>
        <p:spPr>
          <a:xfrm>
            <a:off x="5135970" y="4680280"/>
            <a:ext cx="1256034" cy="1935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88">
                <a:solidFill>
                  <a:schemeClr val="tx1"/>
                </a:solidFill>
              </a:rPr>
              <a:t>Kiinteistö- ja kaavatiedot</a:t>
            </a:r>
          </a:p>
        </p:txBody>
      </p:sp>
      <p:sp>
        <p:nvSpPr>
          <p:cNvPr id="106" name="Rounded Rectangle 82">
            <a:extLst>
              <a:ext uri="{FF2B5EF4-FFF2-40B4-BE49-F238E27FC236}">
                <a16:creationId xmlns:a16="http://schemas.microsoft.com/office/drawing/2014/main" id="{008857CB-EC5D-403F-BAD8-11B5DD88D3A5}"/>
              </a:ext>
            </a:extLst>
          </p:cNvPr>
          <p:cNvSpPr/>
          <p:nvPr/>
        </p:nvSpPr>
        <p:spPr bwMode="auto">
          <a:xfrm>
            <a:off x="6743446" y="4913906"/>
            <a:ext cx="2112583" cy="205740"/>
          </a:xfrm>
          <a:prstGeom prst="roundRect">
            <a:avLst/>
          </a:prstGeom>
          <a:solidFill>
            <a:schemeClr val="accent6"/>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788" kern="0">
                <a:solidFill>
                  <a:sysClr val="windowText" lastClr="000000"/>
                </a:solidFill>
                <a:latin typeface="Arial Narrow" pitchFamily="34" charset="0"/>
              </a:rPr>
              <a:t>Väestötietojärjestelmä (DVV)</a:t>
            </a:r>
          </a:p>
        </p:txBody>
      </p:sp>
      <p:cxnSp>
        <p:nvCxnSpPr>
          <p:cNvPr id="107" name="Straight Arrow Connector 106">
            <a:extLst>
              <a:ext uri="{FF2B5EF4-FFF2-40B4-BE49-F238E27FC236}">
                <a16:creationId xmlns:a16="http://schemas.microsoft.com/office/drawing/2014/main" id="{4D084EC6-31B8-485C-9960-ADE9792D3517}"/>
              </a:ext>
            </a:extLst>
          </p:cNvPr>
          <p:cNvCxnSpPr>
            <a:cxnSpLocks/>
          </p:cNvCxnSpPr>
          <p:nvPr/>
        </p:nvCxnSpPr>
        <p:spPr>
          <a:xfrm>
            <a:off x="4797322" y="5025822"/>
            <a:ext cx="192024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8" name="Rectangle 107">
            <a:extLst>
              <a:ext uri="{FF2B5EF4-FFF2-40B4-BE49-F238E27FC236}">
                <a16:creationId xmlns:a16="http://schemas.microsoft.com/office/drawing/2014/main" id="{70102CD3-EF4E-4F52-8F9C-8EE0A77FFBAE}"/>
              </a:ext>
            </a:extLst>
          </p:cNvPr>
          <p:cNvSpPr/>
          <p:nvPr/>
        </p:nvSpPr>
        <p:spPr>
          <a:xfrm>
            <a:off x="5135894" y="4922554"/>
            <a:ext cx="1256034" cy="1935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88">
                <a:solidFill>
                  <a:schemeClr val="tx1"/>
                </a:solidFill>
              </a:rPr>
              <a:t>Rakennustiedot</a:t>
            </a:r>
          </a:p>
        </p:txBody>
      </p:sp>
      <p:sp>
        <p:nvSpPr>
          <p:cNvPr id="109" name="Rounded Rectangle 82">
            <a:extLst>
              <a:ext uri="{FF2B5EF4-FFF2-40B4-BE49-F238E27FC236}">
                <a16:creationId xmlns:a16="http://schemas.microsoft.com/office/drawing/2014/main" id="{9C507AFE-EDC4-4DFA-8894-B68EE345682C}"/>
              </a:ext>
            </a:extLst>
          </p:cNvPr>
          <p:cNvSpPr/>
          <p:nvPr/>
        </p:nvSpPr>
        <p:spPr bwMode="auto">
          <a:xfrm>
            <a:off x="7941375" y="11726"/>
            <a:ext cx="1178854" cy="173915"/>
          </a:xfrm>
          <a:prstGeom prst="roundRect">
            <a:avLst/>
          </a:prstGeom>
          <a:solidFill>
            <a:srgbClr val="92D050"/>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788" kern="0">
                <a:solidFill>
                  <a:sysClr val="windowText" lastClr="000000"/>
                </a:solidFill>
                <a:latin typeface="Arial Narrow" pitchFamily="34" charset="0"/>
              </a:rPr>
              <a:t>kunnan järjestelmät</a:t>
            </a:r>
          </a:p>
        </p:txBody>
      </p:sp>
      <p:sp>
        <p:nvSpPr>
          <p:cNvPr id="110" name="Rounded Rectangle 82">
            <a:extLst>
              <a:ext uri="{FF2B5EF4-FFF2-40B4-BE49-F238E27FC236}">
                <a16:creationId xmlns:a16="http://schemas.microsoft.com/office/drawing/2014/main" id="{97043939-8F4F-4AE3-B777-78D971AFC27A}"/>
              </a:ext>
            </a:extLst>
          </p:cNvPr>
          <p:cNvSpPr/>
          <p:nvPr/>
        </p:nvSpPr>
        <p:spPr bwMode="auto">
          <a:xfrm>
            <a:off x="7941375" y="209926"/>
            <a:ext cx="1178854" cy="173915"/>
          </a:xfrm>
          <a:prstGeom prst="roundRect">
            <a:avLst/>
          </a:prstGeom>
          <a:solidFill>
            <a:schemeClr val="accent6"/>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pPr>
            <a:r>
              <a:rPr lang="fi-FI" sz="788" kern="0">
                <a:solidFill>
                  <a:sysClr val="windowText" lastClr="000000"/>
                </a:solidFill>
                <a:latin typeface="Arial Narrow" pitchFamily="34" charset="0"/>
              </a:rPr>
              <a:t>Ulkoiset järjestelmät/palvelut</a:t>
            </a:r>
          </a:p>
        </p:txBody>
      </p:sp>
      <p:sp>
        <p:nvSpPr>
          <p:cNvPr id="2" name="Rectangle: Rounded Corners 1">
            <a:extLst>
              <a:ext uri="{FF2B5EF4-FFF2-40B4-BE49-F238E27FC236}">
                <a16:creationId xmlns:a16="http://schemas.microsoft.com/office/drawing/2014/main" id="{56BBE26E-5354-E029-3990-E8518AEDFA1F}"/>
              </a:ext>
            </a:extLst>
          </p:cNvPr>
          <p:cNvSpPr/>
          <p:nvPr/>
        </p:nvSpPr>
        <p:spPr>
          <a:xfrm rot="21091158">
            <a:off x="3111091" y="3941203"/>
            <a:ext cx="2277067" cy="557960"/>
          </a:xfrm>
          <a:prstGeom prst="roundRect">
            <a:avLst/>
          </a:prstGeom>
          <a:solidFill>
            <a:srgbClr val="FFC000"/>
          </a:solidFill>
          <a:ln>
            <a:solidFill>
              <a:srgbClr val="C00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800">
                <a:solidFill>
                  <a:schemeClr val="tx1"/>
                </a:solidFill>
              </a:rPr>
              <a:t>Esimerkki</a:t>
            </a:r>
          </a:p>
        </p:txBody>
      </p:sp>
    </p:spTree>
    <p:extLst>
      <p:ext uri="{BB962C8B-B14F-4D97-AF65-F5344CB8AC3E}">
        <p14:creationId xmlns:p14="http://schemas.microsoft.com/office/powerpoint/2010/main" val="5250373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2">
            <a:lumMod val="50000"/>
          </a:schemeClr>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556D545-F4F3-414D-B5D0-DC0D6D94A3CC}"/>
              </a:ext>
            </a:extLst>
          </p:cNvPr>
          <p:cNvSpPr>
            <a:spLocks noGrp="1"/>
          </p:cNvSpPr>
          <p:nvPr>
            <p:ph type="title"/>
          </p:nvPr>
        </p:nvSpPr>
        <p:spPr/>
        <p:txBody>
          <a:bodyPr/>
          <a:lstStyle/>
          <a:p>
            <a:r>
              <a:rPr lang="fi-FI"/>
              <a:t>Arkkitehtuuritiivistelmän tarkoitus</a:t>
            </a:r>
          </a:p>
        </p:txBody>
      </p:sp>
      <p:sp>
        <p:nvSpPr>
          <p:cNvPr id="4" name="Slide Number Placeholder 3">
            <a:extLst>
              <a:ext uri="{FF2B5EF4-FFF2-40B4-BE49-F238E27FC236}">
                <a16:creationId xmlns:a16="http://schemas.microsoft.com/office/drawing/2014/main" id="{996D0868-7533-479E-96D9-BE0740512DD2}"/>
              </a:ext>
            </a:extLst>
          </p:cNvPr>
          <p:cNvSpPr>
            <a:spLocks noGrp="1"/>
          </p:cNvSpPr>
          <p:nvPr>
            <p:ph type="sldNum" sz="quarter" idx="12"/>
          </p:nvPr>
        </p:nvSpPr>
        <p:spPr/>
        <p:txBody>
          <a:bodyPr/>
          <a:lstStyle/>
          <a:p>
            <a:fld id="{6CAB7FB2-350C-4D14-9041-2392A9F69A4F}" type="slidenum">
              <a:rPr lang="en-GB" smtClean="0"/>
              <a:t>3</a:t>
            </a:fld>
            <a:endParaRPr lang="en-GB"/>
          </a:p>
        </p:txBody>
      </p:sp>
    </p:spTree>
    <p:extLst>
      <p:ext uri="{BB962C8B-B14F-4D97-AF65-F5344CB8AC3E}">
        <p14:creationId xmlns:p14="http://schemas.microsoft.com/office/powerpoint/2010/main" val="205278123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86DBD98-7385-4DEB-899D-FAE9394B06D9}"/>
              </a:ext>
            </a:extLst>
          </p:cNvPr>
          <p:cNvSpPr>
            <a:spLocks noGrp="1"/>
          </p:cNvSpPr>
          <p:nvPr>
            <p:ph type="sldNum" sz="quarter" idx="12"/>
          </p:nvPr>
        </p:nvSpPr>
        <p:spPr/>
        <p:txBody>
          <a:bodyPr/>
          <a:lstStyle/>
          <a:p>
            <a:fld id="{DDE9422E-AB18-498F-A7FF-179425C9812D}" type="slidenum">
              <a:rPr lang="fi-FI" smtClean="0"/>
              <a:t>30</a:t>
            </a:fld>
            <a:endParaRPr lang="fi-FI"/>
          </a:p>
        </p:txBody>
      </p:sp>
      <p:sp>
        <p:nvSpPr>
          <p:cNvPr id="4" name="Title 3">
            <a:extLst>
              <a:ext uri="{FF2B5EF4-FFF2-40B4-BE49-F238E27FC236}">
                <a16:creationId xmlns:a16="http://schemas.microsoft.com/office/drawing/2014/main" id="{2855AFF2-3EFD-44B2-A375-F7CEE7E6E108}"/>
              </a:ext>
            </a:extLst>
          </p:cNvPr>
          <p:cNvSpPr>
            <a:spLocks noGrp="1"/>
          </p:cNvSpPr>
          <p:nvPr>
            <p:ph type="title"/>
          </p:nvPr>
        </p:nvSpPr>
        <p:spPr>
          <a:xfrm>
            <a:off x="126381" y="120655"/>
            <a:ext cx="8854068" cy="675000"/>
          </a:xfrm>
        </p:spPr>
        <p:txBody>
          <a:bodyPr>
            <a:noAutofit/>
          </a:bodyPr>
          <a:lstStyle/>
          <a:p>
            <a:pPr algn="ctr"/>
            <a:r>
              <a:rPr lang="fi-FI" sz="2000" dirty="0">
                <a:solidFill>
                  <a:schemeClr val="accent2">
                    <a:lumMod val="50000"/>
                  </a:schemeClr>
                </a:solidFill>
              </a:rPr>
              <a:t>Esimerkki: Hankittavan järjestelmän integraatiot - lista</a:t>
            </a:r>
          </a:p>
        </p:txBody>
      </p:sp>
      <p:graphicFrame>
        <p:nvGraphicFramePr>
          <p:cNvPr id="20" name="Kaaviokuva 7">
            <a:extLst>
              <a:ext uri="{FF2B5EF4-FFF2-40B4-BE49-F238E27FC236}">
                <a16:creationId xmlns:a16="http://schemas.microsoft.com/office/drawing/2014/main" id="{E803E2D2-BF4A-C856-8A7D-DD26E4D40373}"/>
              </a:ext>
            </a:extLst>
          </p:cNvPr>
          <p:cNvGraphicFramePr/>
          <p:nvPr/>
        </p:nvGraphicFramePr>
        <p:xfrm>
          <a:off x="2153165" y="655165"/>
          <a:ext cx="5004486" cy="42001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1" name="Tekstiruutu 8">
            <a:extLst>
              <a:ext uri="{FF2B5EF4-FFF2-40B4-BE49-F238E27FC236}">
                <a16:creationId xmlns:a16="http://schemas.microsoft.com/office/drawing/2014/main" id="{643E380B-4285-D0F9-7EF7-99C2EDF3AAE9}"/>
              </a:ext>
            </a:extLst>
          </p:cNvPr>
          <p:cNvSpPr txBox="1"/>
          <p:nvPr/>
        </p:nvSpPr>
        <p:spPr>
          <a:xfrm>
            <a:off x="2699952" y="1966906"/>
            <a:ext cx="1565750" cy="1633204"/>
          </a:xfrm>
          <a:prstGeom prst="rect">
            <a:avLst/>
          </a:prstGeom>
          <a:noFill/>
        </p:spPr>
        <p:txBody>
          <a:bodyPr wrap="none" rtlCol="0">
            <a:spAutoFit/>
          </a:bodyPr>
          <a:lstStyle/>
          <a:p>
            <a:pPr defTabSz="342900"/>
            <a:r>
              <a:rPr lang="fi-FI" sz="1800" b="1">
                <a:solidFill>
                  <a:prstClr val="black"/>
                </a:solidFill>
                <a:latin typeface="Calibri" panose="020F0502020204030204" pitchFamily="34" charset="0"/>
                <a:ea typeface="Calibri" panose="020F0502020204030204" pitchFamily="34" charset="0"/>
                <a:cs typeface="Times New Roman" panose="02020603050405020304" pitchFamily="18" charset="0"/>
              </a:rPr>
              <a:t>VARHAIS-</a:t>
            </a:r>
            <a:br>
              <a:rPr lang="fi-FI" sz="1800" b="1">
                <a:solidFill>
                  <a:prstClr val="black"/>
                </a:solidFill>
                <a:latin typeface="Calibri" panose="020F0502020204030204" pitchFamily="34" charset="0"/>
                <a:ea typeface="Calibri" panose="020F0502020204030204" pitchFamily="34" charset="0"/>
                <a:cs typeface="Times New Roman" panose="02020603050405020304" pitchFamily="18" charset="0"/>
              </a:rPr>
            </a:br>
            <a:r>
              <a:rPr lang="fi-FI" sz="1800" b="1">
                <a:solidFill>
                  <a:prstClr val="black"/>
                </a:solidFill>
                <a:latin typeface="Calibri" panose="020F0502020204030204" pitchFamily="34" charset="0"/>
                <a:ea typeface="Calibri" panose="020F0502020204030204" pitchFamily="34" charset="0"/>
                <a:cs typeface="Times New Roman" panose="02020603050405020304" pitchFamily="18" charset="0"/>
              </a:rPr>
              <a:t>KASVATUKSEN</a:t>
            </a:r>
            <a:br>
              <a:rPr lang="fi-FI" sz="1800" b="1">
                <a:solidFill>
                  <a:prstClr val="black"/>
                </a:solidFill>
                <a:latin typeface="Calibri" panose="020F0502020204030204" pitchFamily="34" charset="0"/>
                <a:ea typeface="Calibri" panose="020F0502020204030204" pitchFamily="34" charset="0"/>
                <a:cs typeface="Times New Roman" panose="02020603050405020304" pitchFamily="18" charset="0"/>
              </a:rPr>
            </a:br>
            <a:r>
              <a:rPr lang="fi-FI" sz="1800" b="1">
                <a:solidFill>
                  <a:prstClr val="black"/>
                </a:solidFill>
                <a:latin typeface="Calibri" panose="020F0502020204030204" pitchFamily="34" charset="0"/>
                <a:ea typeface="Calibri" panose="020F0502020204030204" pitchFamily="34" charset="0"/>
                <a:cs typeface="Times New Roman" panose="02020603050405020304" pitchFamily="18" charset="0"/>
              </a:rPr>
              <a:t>TOIMINNAN-</a:t>
            </a:r>
          </a:p>
          <a:p>
            <a:pPr defTabSz="342900"/>
            <a:r>
              <a:rPr lang="fi-FI" sz="1800" b="1">
                <a:solidFill>
                  <a:prstClr val="black"/>
                </a:solidFill>
                <a:latin typeface="Calibri" panose="020F0502020204030204" pitchFamily="34" charset="0"/>
                <a:ea typeface="Calibri" panose="020F0502020204030204" pitchFamily="34" charset="0"/>
                <a:cs typeface="Times New Roman" panose="02020603050405020304" pitchFamily="18" charset="0"/>
              </a:rPr>
              <a:t>OHJAUS-</a:t>
            </a:r>
          </a:p>
          <a:p>
            <a:pPr defTabSz="342900"/>
            <a:r>
              <a:rPr lang="fi-FI" sz="1800" b="1">
                <a:solidFill>
                  <a:prstClr val="black"/>
                </a:solidFill>
                <a:latin typeface="Calibri" panose="020F0502020204030204" pitchFamily="34" charset="0"/>
                <a:ea typeface="Calibri" panose="020F0502020204030204" pitchFamily="34" charset="0"/>
                <a:cs typeface="Times New Roman" panose="02020603050405020304" pitchFamily="18" charset="0"/>
              </a:rPr>
              <a:t>JÄRJESTELMÄ</a:t>
            </a:r>
          </a:p>
          <a:p>
            <a:pPr defTabSz="342900"/>
            <a:endParaRPr lang="fi-FI" sz="1013">
              <a:solidFill>
                <a:prstClr val="black"/>
              </a:solidFill>
              <a:latin typeface="Calibri"/>
            </a:endParaRPr>
          </a:p>
        </p:txBody>
      </p:sp>
      <p:sp>
        <p:nvSpPr>
          <p:cNvPr id="2" name="Rectangle: Rounded Corners 1">
            <a:extLst>
              <a:ext uri="{FF2B5EF4-FFF2-40B4-BE49-F238E27FC236}">
                <a16:creationId xmlns:a16="http://schemas.microsoft.com/office/drawing/2014/main" id="{5E691109-371F-A5CC-23CF-2FEE34F776E3}"/>
              </a:ext>
            </a:extLst>
          </p:cNvPr>
          <p:cNvSpPr/>
          <p:nvPr/>
        </p:nvSpPr>
        <p:spPr>
          <a:xfrm rot="21091158">
            <a:off x="1615718" y="3735185"/>
            <a:ext cx="2277067" cy="557960"/>
          </a:xfrm>
          <a:prstGeom prst="roundRect">
            <a:avLst/>
          </a:prstGeom>
          <a:solidFill>
            <a:srgbClr val="FFC000"/>
          </a:solidFill>
          <a:ln>
            <a:solidFill>
              <a:srgbClr val="C00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800">
                <a:solidFill>
                  <a:schemeClr val="tx1"/>
                </a:solidFill>
              </a:rPr>
              <a:t>Esimerkki</a:t>
            </a:r>
          </a:p>
        </p:txBody>
      </p:sp>
    </p:spTree>
    <p:extLst>
      <p:ext uri="{BB962C8B-B14F-4D97-AF65-F5344CB8AC3E}">
        <p14:creationId xmlns:p14="http://schemas.microsoft.com/office/powerpoint/2010/main" val="5644625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86DBD98-7385-4DEB-899D-FAE9394B06D9}"/>
              </a:ext>
            </a:extLst>
          </p:cNvPr>
          <p:cNvSpPr>
            <a:spLocks noGrp="1"/>
          </p:cNvSpPr>
          <p:nvPr>
            <p:ph type="sldNum" sz="quarter" idx="12"/>
          </p:nvPr>
        </p:nvSpPr>
        <p:spPr/>
        <p:txBody>
          <a:bodyPr/>
          <a:lstStyle/>
          <a:p>
            <a:fld id="{DDE9422E-AB18-498F-A7FF-179425C9812D}" type="slidenum">
              <a:rPr lang="fi-FI" smtClean="0"/>
              <a:t>31</a:t>
            </a:fld>
            <a:endParaRPr lang="fi-FI"/>
          </a:p>
        </p:txBody>
      </p:sp>
      <p:sp>
        <p:nvSpPr>
          <p:cNvPr id="4" name="Title 3">
            <a:extLst>
              <a:ext uri="{FF2B5EF4-FFF2-40B4-BE49-F238E27FC236}">
                <a16:creationId xmlns:a16="http://schemas.microsoft.com/office/drawing/2014/main" id="{2855AFF2-3EFD-44B2-A375-F7CEE7E6E108}"/>
              </a:ext>
            </a:extLst>
          </p:cNvPr>
          <p:cNvSpPr>
            <a:spLocks noGrp="1"/>
          </p:cNvSpPr>
          <p:nvPr>
            <p:ph type="title"/>
          </p:nvPr>
        </p:nvSpPr>
        <p:spPr>
          <a:xfrm>
            <a:off x="133815" y="120655"/>
            <a:ext cx="8854068" cy="675000"/>
          </a:xfrm>
        </p:spPr>
        <p:txBody>
          <a:bodyPr>
            <a:normAutofit/>
          </a:bodyPr>
          <a:lstStyle/>
          <a:p>
            <a:pPr algn="ctr"/>
            <a:r>
              <a:rPr lang="fi-FI" sz="2000" dirty="0">
                <a:solidFill>
                  <a:schemeClr val="accent2">
                    <a:lumMod val="50000"/>
                  </a:schemeClr>
                </a:solidFill>
              </a:rPr>
              <a:t>Esimerkki: Integraatioiden ja liittymien sisältö</a:t>
            </a:r>
          </a:p>
        </p:txBody>
      </p:sp>
      <p:sp>
        <p:nvSpPr>
          <p:cNvPr id="7" name="Tekstiruutu 67">
            <a:extLst>
              <a:ext uri="{FF2B5EF4-FFF2-40B4-BE49-F238E27FC236}">
                <a16:creationId xmlns:a16="http://schemas.microsoft.com/office/drawing/2014/main" id="{A44AB919-95AC-3EBC-70CA-32F756ED9F87}"/>
              </a:ext>
            </a:extLst>
          </p:cNvPr>
          <p:cNvSpPr txBox="1"/>
          <p:nvPr/>
        </p:nvSpPr>
        <p:spPr>
          <a:xfrm>
            <a:off x="771525" y="795655"/>
            <a:ext cx="7688906" cy="4108817"/>
          </a:xfrm>
          <a:prstGeom prst="rect">
            <a:avLst/>
          </a:prstGeom>
          <a:noFill/>
        </p:spPr>
        <p:txBody>
          <a:bodyPr wrap="square" rtlCol="0">
            <a:spAutoFit/>
          </a:bodyPr>
          <a:lstStyle/>
          <a:p>
            <a:r>
              <a:rPr lang="fi-FI" sz="1100" b="1" dirty="0"/>
              <a:t>Toiminnanohjausjärjestelmä hallinto</a:t>
            </a:r>
          </a:p>
          <a:p>
            <a:pPr marL="214313" indent="-214313">
              <a:buFontTx/>
              <a:buChar char="-"/>
            </a:pPr>
            <a:r>
              <a:rPr lang="fi-FI" sz="1100" dirty="0"/>
              <a:t>Sisältävät tiedot tarkemmin: </a:t>
            </a:r>
          </a:p>
          <a:p>
            <a:r>
              <a:rPr lang="fi-FI" sz="800" dirty="0"/>
              <a:t>                    https://www.kunta.fi/osoite/</a:t>
            </a:r>
          </a:p>
          <a:p>
            <a:pPr marL="214313" indent="-214313">
              <a:buFontTx/>
              <a:buChar char="-"/>
            </a:pPr>
            <a:r>
              <a:rPr lang="fi-FI" sz="1100" b="1" dirty="0"/>
              <a:t>A / Suomi.fi  sähköiset lomakkeet </a:t>
            </a:r>
          </a:p>
          <a:p>
            <a:pPr marL="557213" lvl="1" indent="-214313">
              <a:buFontTx/>
              <a:buChar char="-"/>
            </a:pPr>
            <a:r>
              <a:rPr lang="fi-FI" sz="1100" dirty="0"/>
              <a:t>hakemus + muutostiedot + tulotiedot + liitteet</a:t>
            </a:r>
          </a:p>
          <a:p>
            <a:pPr marL="557213" lvl="1" indent="-214313">
              <a:buFontTx/>
              <a:buChar char="-"/>
            </a:pPr>
            <a:r>
              <a:rPr lang="fi-FI" sz="1100" dirty="0"/>
              <a:t>Huoltajat -&gt; järjestelmä</a:t>
            </a:r>
          </a:p>
          <a:p>
            <a:pPr marL="214313" indent="-214313">
              <a:buFontTx/>
              <a:buChar char="-"/>
            </a:pPr>
            <a:r>
              <a:rPr lang="fi-FI" sz="1100" b="1" dirty="0"/>
              <a:t>B / Väestötietojärjestelmä</a:t>
            </a:r>
            <a:endParaRPr lang="fi-FI" sz="1100" dirty="0"/>
          </a:p>
          <a:p>
            <a:pPr marL="557213" lvl="1" indent="-214313">
              <a:buFontTx/>
              <a:buChar char="-"/>
            </a:pPr>
            <a:r>
              <a:rPr lang="fi-FI" sz="1100" dirty="0"/>
              <a:t>Perheiden nimi- ja osoitetiedot </a:t>
            </a:r>
          </a:p>
          <a:p>
            <a:pPr marL="557213" lvl="1" indent="-214313">
              <a:buFontTx/>
              <a:buChar char="-"/>
            </a:pPr>
            <a:r>
              <a:rPr lang="fi-FI" sz="1100" dirty="0"/>
              <a:t>VRK -&gt; järjestelmä</a:t>
            </a:r>
          </a:p>
          <a:p>
            <a:pPr marL="214313" indent="-214313">
              <a:buFontTx/>
              <a:buChar char="-"/>
            </a:pPr>
            <a:r>
              <a:rPr lang="fi-FI" sz="1100" b="1" dirty="0"/>
              <a:t>C / KELA</a:t>
            </a:r>
            <a:endParaRPr lang="fi-FI" sz="1100" dirty="0"/>
          </a:p>
          <a:p>
            <a:pPr marL="557213" lvl="1" indent="-214313">
              <a:buFontTx/>
              <a:buChar char="-"/>
            </a:pPr>
            <a:r>
              <a:rPr lang="fi-FI" sz="1100" dirty="0"/>
              <a:t>Tiedot varhaiskasvatuksessa aloittaneista ja siellä lopettaneista lapsista</a:t>
            </a:r>
          </a:p>
          <a:p>
            <a:pPr marL="557213" lvl="1" indent="-214313">
              <a:buFontTx/>
              <a:buChar char="-"/>
            </a:pPr>
            <a:r>
              <a:rPr lang="fi-FI" sz="1100" dirty="0"/>
              <a:t>Järjestelmä -&gt; Kela</a:t>
            </a:r>
          </a:p>
          <a:p>
            <a:pPr marL="214313" indent="-214313">
              <a:buFontTx/>
              <a:buChar char="-"/>
            </a:pPr>
            <a:r>
              <a:rPr lang="fi-FI" sz="1100" b="1" dirty="0"/>
              <a:t>D / Tulorekisteri</a:t>
            </a:r>
            <a:endParaRPr lang="fi-FI" sz="1100" dirty="0"/>
          </a:p>
          <a:p>
            <a:pPr marL="557213" lvl="1" indent="-214313">
              <a:buFontTx/>
              <a:buChar char="-"/>
            </a:pPr>
            <a:r>
              <a:rPr lang="fi-FI" sz="1100" dirty="0"/>
              <a:t>Tiedot huoltajien palkka- ja palkkiotuloista</a:t>
            </a:r>
          </a:p>
          <a:p>
            <a:pPr marL="557213" lvl="1" indent="-214313">
              <a:buFontTx/>
              <a:buChar char="-"/>
            </a:pPr>
            <a:r>
              <a:rPr lang="fi-FI" sz="1100" dirty="0"/>
              <a:t>Tulorekisteri -&gt; järjestelmä</a:t>
            </a:r>
          </a:p>
          <a:p>
            <a:pPr marL="214313" indent="-214313">
              <a:buFontTx/>
              <a:buChar char="-"/>
            </a:pPr>
            <a:r>
              <a:rPr lang="fi-FI" sz="1100" b="1" dirty="0"/>
              <a:t>E / Laskutusjärjestelmä</a:t>
            </a:r>
            <a:endParaRPr lang="fi-FI" sz="1100" dirty="0"/>
          </a:p>
          <a:p>
            <a:pPr marL="557213" lvl="1" indent="-214313">
              <a:buFontTx/>
              <a:buChar char="-"/>
            </a:pPr>
            <a:r>
              <a:rPr lang="fi-FI" sz="1100" dirty="0"/>
              <a:t>Laskutettavat tiedot asiakaslaskujen pohjaksi</a:t>
            </a:r>
          </a:p>
          <a:p>
            <a:pPr marL="557213" lvl="1" indent="-214313">
              <a:buFontTx/>
              <a:buChar char="-"/>
            </a:pPr>
            <a:r>
              <a:rPr lang="fi-FI" sz="1100" dirty="0"/>
              <a:t>Järjestelmä -&gt; Laskutusjärjestelmä</a:t>
            </a:r>
          </a:p>
          <a:p>
            <a:pPr marL="214313" indent="-214313">
              <a:buFontTx/>
              <a:buChar char="-"/>
            </a:pPr>
            <a:r>
              <a:rPr lang="fi-FI" sz="1100" b="1" dirty="0"/>
              <a:t>F / Palkkajärjestelmä</a:t>
            </a:r>
            <a:endParaRPr lang="fi-FI" sz="1100" dirty="0"/>
          </a:p>
          <a:p>
            <a:pPr marL="557213" lvl="1" indent="-214313">
              <a:buFontTx/>
              <a:buChar char="-"/>
            </a:pPr>
            <a:r>
              <a:rPr lang="fi-FI" sz="1100" dirty="0"/>
              <a:t>Perhepäivähoitajien kulukorvaukset palkkatietoihin </a:t>
            </a:r>
          </a:p>
          <a:p>
            <a:pPr marL="557213" lvl="1" indent="-214313">
              <a:buFontTx/>
              <a:buChar char="-"/>
            </a:pPr>
            <a:r>
              <a:rPr lang="fi-FI" sz="1100" dirty="0"/>
              <a:t>Järjestelmä -&gt; Palkkajärjestelmä</a:t>
            </a:r>
          </a:p>
          <a:p>
            <a:pPr marL="214313" indent="-214313">
              <a:buFontTx/>
              <a:buChar char="-"/>
            </a:pPr>
            <a:r>
              <a:rPr lang="fi-FI" sz="1100" b="1" dirty="0"/>
              <a:t>G / Titania</a:t>
            </a:r>
          </a:p>
          <a:p>
            <a:pPr marL="557213" lvl="1" indent="-214313">
              <a:buFontTx/>
              <a:buChar char="-"/>
            </a:pPr>
            <a:r>
              <a:rPr lang="fi-FI" sz="1100" dirty="0"/>
              <a:t>Työntekijöiden henkilötiedot, työvuorosuunnitelmat sekä työvuorototeumat</a:t>
            </a:r>
          </a:p>
          <a:p>
            <a:pPr marL="557213" lvl="1" indent="-214313">
              <a:buFontTx/>
              <a:buChar char="-"/>
            </a:pPr>
            <a:r>
              <a:rPr lang="fi-FI" sz="1100" dirty="0"/>
              <a:t>Järjestelmä -&gt; Titania -&gt; Järjestelmä</a:t>
            </a:r>
          </a:p>
        </p:txBody>
      </p:sp>
      <p:sp>
        <p:nvSpPr>
          <p:cNvPr id="2" name="Rectangle: Rounded Corners 1">
            <a:extLst>
              <a:ext uri="{FF2B5EF4-FFF2-40B4-BE49-F238E27FC236}">
                <a16:creationId xmlns:a16="http://schemas.microsoft.com/office/drawing/2014/main" id="{0B8CAF8D-D11A-34F4-4601-BD7824F61816}"/>
              </a:ext>
            </a:extLst>
          </p:cNvPr>
          <p:cNvSpPr/>
          <p:nvPr/>
        </p:nvSpPr>
        <p:spPr>
          <a:xfrm rot="21091158">
            <a:off x="5899543" y="2823359"/>
            <a:ext cx="2277067" cy="557960"/>
          </a:xfrm>
          <a:prstGeom prst="roundRect">
            <a:avLst/>
          </a:prstGeom>
          <a:solidFill>
            <a:srgbClr val="FFC000"/>
          </a:solidFill>
          <a:ln>
            <a:solidFill>
              <a:srgbClr val="C00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800">
                <a:solidFill>
                  <a:schemeClr val="tx1"/>
                </a:solidFill>
              </a:rPr>
              <a:t>Esimerkki</a:t>
            </a:r>
          </a:p>
        </p:txBody>
      </p:sp>
    </p:spTree>
    <p:extLst>
      <p:ext uri="{BB962C8B-B14F-4D97-AF65-F5344CB8AC3E}">
        <p14:creationId xmlns:p14="http://schemas.microsoft.com/office/powerpoint/2010/main" val="247280025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accent2">
            <a:lumMod val="50000"/>
          </a:schemeClr>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556D545-F4F3-414D-B5D0-DC0D6D94A3CC}"/>
              </a:ext>
            </a:extLst>
          </p:cNvPr>
          <p:cNvSpPr>
            <a:spLocks noGrp="1"/>
          </p:cNvSpPr>
          <p:nvPr>
            <p:ph type="title"/>
          </p:nvPr>
        </p:nvSpPr>
        <p:spPr/>
        <p:txBody>
          <a:bodyPr/>
          <a:lstStyle/>
          <a:p>
            <a:r>
              <a:rPr lang="fi-FI" sz="3600"/>
              <a:t>Toimittajalta toimituksessa edellytettävät tarkemmat arkkitehtuurikuvaukset</a:t>
            </a:r>
            <a:endParaRPr lang="fi-FI"/>
          </a:p>
        </p:txBody>
      </p:sp>
      <p:sp>
        <p:nvSpPr>
          <p:cNvPr id="4" name="Slide Number Placeholder 3">
            <a:extLst>
              <a:ext uri="{FF2B5EF4-FFF2-40B4-BE49-F238E27FC236}">
                <a16:creationId xmlns:a16="http://schemas.microsoft.com/office/drawing/2014/main" id="{996D0868-7533-479E-96D9-BE0740512DD2}"/>
              </a:ext>
            </a:extLst>
          </p:cNvPr>
          <p:cNvSpPr>
            <a:spLocks noGrp="1"/>
          </p:cNvSpPr>
          <p:nvPr>
            <p:ph type="sldNum" sz="quarter" idx="12"/>
          </p:nvPr>
        </p:nvSpPr>
        <p:spPr/>
        <p:txBody>
          <a:bodyPr/>
          <a:lstStyle/>
          <a:p>
            <a:fld id="{6CAB7FB2-350C-4D14-9041-2392A9F69A4F}" type="slidenum">
              <a:rPr lang="en-GB" smtClean="0"/>
              <a:t>32</a:t>
            </a:fld>
            <a:endParaRPr lang="en-GB"/>
          </a:p>
        </p:txBody>
      </p:sp>
    </p:spTree>
    <p:extLst>
      <p:ext uri="{BB962C8B-B14F-4D97-AF65-F5344CB8AC3E}">
        <p14:creationId xmlns:p14="http://schemas.microsoft.com/office/powerpoint/2010/main" val="26134709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86DBD98-7385-4DEB-899D-FAE9394B06D9}"/>
              </a:ext>
            </a:extLst>
          </p:cNvPr>
          <p:cNvSpPr>
            <a:spLocks noGrp="1"/>
          </p:cNvSpPr>
          <p:nvPr>
            <p:ph type="sldNum" sz="quarter" idx="12"/>
          </p:nvPr>
        </p:nvSpPr>
        <p:spPr/>
        <p:txBody>
          <a:bodyPr/>
          <a:lstStyle/>
          <a:p>
            <a:fld id="{DDE9422E-AB18-498F-A7FF-179425C9812D}" type="slidenum">
              <a:rPr lang="fi-FI" smtClean="0"/>
              <a:t>33</a:t>
            </a:fld>
            <a:endParaRPr lang="fi-FI"/>
          </a:p>
        </p:txBody>
      </p:sp>
      <p:sp>
        <p:nvSpPr>
          <p:cNvPr id="4" name="Title 3">
            <a:extLst>
              <a:ext uri="{FF2B5EF4-FFF2-40B4-BE49-F238E27FC236}">
                <a16:creationId xmlns:a16="http://schemas.microsoft.com/office/drawing/2014/main" id="{2855AFF2-3EFD-44B2-A375-F7CEE7E6E108}"/>
              </a:ext>
            </a:extLst>
          </p:cNvPr>
          <p:cNvSpPr>
            <a:spLocks noGrp="1"/>
          </p:cNvSpPr>
          <p:nvPr>
            <p:ph type="title"/>
          </p:nvPr>
        </p:nvSpPr>
        <p:spPr>
          <a:xfrm>
            <a:off x="143508" y="8742"/>
            <a:ext cx="8697077" cy="675000"/>
          </a:xfrm>
        </p:spPr>
        <p:txBody>
          <a:bodyPr>
            <a:noAutofit/>
          </a:bodyPr>
          <a:lstStyle/>
          <a:p>
            <a:pPr algn="ctr"/>
            <a:r>
              <a:rPr lang="fi-FI" sz="2000" dirty="0">
                <a:solidFill>
                  <a:schemeClr val="accent2">
                    <a:lumMod val="50000"/>
                  </a:schemeClr>
                </a:solidFill>
              </a:rPr>
              <a:t>Toimittajan tulee osana järjestelmän toimitusta tuottaa Asiakkaalle seuraavat arkkitehtuurikuvaukset toimittamastaan järjestelmästä</a:t>
            </a:r>
          </a:p>
        </p:txBody>
      </p:sp>
      <p:sp>
        <p:nvSpPr>
          <p:cNvPr id="5" name="Rectangle 4">
            <a:extLst>
              <a:ext uri="{FF2B5EF4-FFF2-40B4-BE49-F238E27FC236}">
                <a16:creationId xmlns:a16="http://schemas.microsoft.com/office/drawing/2014/main" id="{0BC524CB-172E-4C96-9F7A-2F29FD59ACAE}"/>
              </a:ext>
            </a:extLst>
          </p:cNvPr>
          <p:cNvSpPr>
            <a:spLocks noChangeArrowheads="1"/>
          </p:cNvSpPr>
          <p:nvPr/>
        </p:nvSpPr>
        <p:spPr bwMode="auto">
          <a:xfrm>
            <a:off x="2805005" y="1637299"/>
            <a:ext cx="1026319" cy="3506201"/>
          </a:xfrm>
          <a:prstGeom prst="rect">
            <a:avLst/>
          </a:prstGeom>
          <a:solidFill>
            <a:srgbClr val="3B3B3B">
              <a:lumMod val="20000"/>
              <a:lumOff val="80000"/>
            </a:srgbClr>
          </a:solidFill>
          <a:ln w="25400" algn="ctr">
            <a:solidFill>
              <a:sysClr val="window" lastClr="FFFFFF">
                <a:lumMod val="65000"/>
              </a:sysClr>
            </a:solidFill>
            <a:miter lim="800000"/>
            <a:headEnd/>
            <a:tailEnd/>
          </a:ln>
          <a:effectLst/>
        </p:spPr>
        <p:txBody>
          <a:bodyPr lIns="27000" tIns="27000" rIns="27000" bIns="27000"/>
          <a:lstStyle/>
          <a:p>
            <a:pPr algn="ctr" eaLnBrk="0" hangingPunct="0">
              <a:lnSpc>
                <a:spcPct val="85000"/>
              </a:lnSpc>
              <a:buClr>
                <a:srgbClr val="7279AC"/>
              </a:buClr>
            </a:pPr>
            <a:r>
              <a:rPr lang="fi-FI" sz="900" b="1" kern="0">
                <a:solidFill>
                  <a:sysClr val="windowText" lastClr="000000"/>
                </a:solidFill>
                <a:latin typeface="Calibri Light" panose="020F0302020204030204" pitchFamily="34" charset="0"/>
                <a:cs typeface="Calibri Light" panose="020F0302020204030204" pitchFamily="34" charset="0"/>
              </a:rPr>
              <a:t>Ihmisnäkökulma</a:t>
            </a:r>
          </a:p>
        </p:txBody>
      </p:sp>
      <p:sp>
        <p:nvSpPr>
          <p:cNvPr id="6" name="Rectangle 5">
            <a:extLst>
              <a:ext uri="{FF2B5EF4-FFF2-40B4-BE49-F238E27FC236}">
                <a16:creationId xmlns:a16="http://schemas.microsoft.com/office/drawing/2014/main" id="{7499021B-B923-482F-BFF2-7295974DE234}"/>
              </a:ext>
            </a:extLst>
          </p:cNvPr>
          <p:cNvSpPr>
            <a:spLocks noChangeArrowheads="1"/>
          </p:cNvSpPr>
          <p:nvPr/>
        </p:nvSpPr>
        <p:spPr bwMode="auto">
          <a:xfrm>
            <a:off x="3896682" y="1637299"/>
            <a:ext cx="1026319" cy="3506201"/>
          </a:xfrm>
          <a:prstGeom prst="rect">
            <a:avLst/>
          </a:prstGeom>
          <a:solidFill>
            <a:srgbClr val="3B3B3B">
              <a:lumMod val="20000"/>
              <a:lumOff val="80000"/>
            </a:srgbClr>
          </a:solidFill>
          <a:ln w="25400" algn="ctr">
            <a:solidFill>
              <a:sysClr val="window" lastClr="FFFFFF">
                <a:lumMod val="65000"/>
              </a:sysClr>
            </a:solidFill>
            <a:miter lim="800000"/>
            <a:headEnd/>
            <a:tailEnd/>
          </a:ln>
          <a:effectLst/>
        </p:spPr>
        <p:txBody>
          <a:bodyPr lIns="27000" tIns="27000" rIns="27000" bIns="27000"/>
          <a:lstStyle/>
          <a:p>
            <a:pPr algn="ctr" eaLnBrk="0" hangingPunct="0">
              <a:lnSpc>
                <a:spcPct val="85000"/>
              </a:lnSpc>
              <a:buClr>
                <a:srgbClr val="7279AC"/>
              </a:buClr>
              <a:defRPr/>
            </a:pPr>
            <a:r>
              <a:rPr lang="fi-FI" sz="900" b="1" kern="0">
                <a:solidFill>
                  <a:sysClr val="windowText" lastClr="000000"/>
                </a:solidFill>
                <a:latin typeface="Calibri Light" panose="020F0302020204030204" pitchFamily="34" charset="0"/>
                <a:cs typeface="Calibri Light" panose="020F0302020204030204" pitchFamily="34" charset="0"/>
              </a:rPr>
              <a:t>Liiketoiminnan näkökulma</a:t>
            </a:r>
          </a:p>
        </p:txBody>
      </p:sp>
      <p:sp>
        <p:nvSpPr>
          <p:cNvPr id="7" name="Rectangle 6">
            <a:extLst>
              <a:ext uri="{FF2B5EF4-FFF2-40B4-BE49-F238E27FC236}">
                <a16:creationId xmlns:a16="http://schemas.microsoft.com/office/drawing/2014/main" id="{D52DF214-2732-41D8-93DF-4C96BC1C7DD5}"/>
              </a:ext>
            </a:extLst>
          </p:cNvPr>
          <p:cNvSpPr>
            <a:spLocks noChangeArrowheads="1"/>
          </p:cNvSpPr>
          <p:nvPr/>
        </p:nvSpPr>
        <p:spPr bwMode="auto">
          <a:xfrm>
            <a:off x="4975389" y="1637299"/>
            <a:ext cx="1026319" cy="3506201"/>
          </a:xfrm>
          <a:prstGeom prst="rect">
            <a:avLst/>
          </a:prstGeom>
          <a:solidFill>
            <a:srgbClr val="3B3B3B">
              <a:lumMod val="20000"/>
              <a:lumOff val="80000"/>
            </a:srgbClr>
          </a:solidFill>
          <a:ln w="25400" algn="ctr">
            <a:solidFill>
              <a:sysClr val="window" lastClr="FFFFFF">
                <a:lumMod val="65000"/>
              </a:sysClr>
            </a:solidFill>
            <a:miter lim="800000"/>
            <a:headEnd/>
            <a:tailEnd/>
          </a:ln>
          <a:effectLst/>
        </p:spPr>
        <p:txBody>
          <a:bodyPr lIns="27000" tIns="27000" rIns="27000" bIns="27000"/>
          <a:lstStyle/>
          <a:p>
            <a:pPr algn="ctr" eaLnBrk="0" hangingPunct="0">
              <a:lnSpc>
                <a:spcPct val="85000"/>
              </a:lnSpc>
              <a:buClr>
                <a:srgbClr val="7279AC"/>
              </a:buClr>
              <a:defRPr/>
            </a:pPr>
            <a:r>
              <a:rPr lang="fi-FI" sz="900" b="1" kern="0">
                <a:solidFill>
                  <a:sysClr val="windowText" lastClr="000000"/>
                </a:solidFill>
                <a:latin typeface="Calibri Light" panose="020F0302020204030204" pitchFamily="34" charset="0"/>
                <a:cs typeface="Calibri Light" panose="020F0302020204030204" pitchFamily="34" charset="0"/>
              </a:rPr>
              <a:t>Tiedon näkökulma</a:t>
            </a:r>
          </a:p>
        </p:txBody>
      </p:sp>
      <p:sp>
        <p:nvSpPr>
          <p:cNvPr id="8" name="Rectangle 7">
            <a:extLst>
              <a:ext uri="{FF2B5EF4-FFF2-40B4-BE49-F238E27FC236}">
                <a16:creationId xmlns:a16="http://schemas.microsoft.com/office/drawing/2014/main" id="{8F0E90A5-E394-43B2-B80A-C4F099611C39}"/>
              </a:ext>
            </a:extLst>
          </p:cNvPr>
          <p:cNvSpPr>
            <a:spLocks noChangeArrowheads="1"/>
          </p:cNvSpPr>
          <p:nvPr/>
        </p:nvSpPr>
        <p:spPr bwMode="auto">
          <a:xfrm>
            <a:off x="6056476" y="1637299"/>
            <a:ext cx="1026319" cy="3506201"/>
          </a:xfrm>
          <a:prstGeom prst="rect">
            <a:avLst/>
          </a:prstGeom>
          <a:solidFill>
            <a:srgbClr val="3B3B3B">
              <a:lumMod val="20000"/>
              <a:lumOff val="80000"/>
            </a:srgbClr>
          </a:solidFill>
          <a:ln w="25400" algn="ctr">
            <a:solidFill>
              <a:sysClr val="window" lastClr="FFFFFF">
                <a:lumMod val="65000"/>
              </a:sysClr>
            </a:solidFill>
            <a:miter lim="800000"/>
            <a:headEnd/>
            <a:tailEnd/>
          </a:ln>
          <a:effectLst/>
        </p:spPr>
        <p:txBody>
          <a:bodyPr lIns="27000" tIns="27000" rIns="27000" bIns="27000"/>
          <a:lstStyle/>
          <a:p>
            <a:pPr algn="ctr" eaLnBrk="0" hangingPunct="0">
              <a:lnSpc>
                <a:spcPct val="85000"/>
              </a:lnSpc>
              <a:buClr>
                <a:srgbClr val="7279AC"/>
              </a:buClr>
              <a:defRPr/>
            </a:pPr>
            <a:r>
              <a:rPr lang="en-US" sz="900" b="1" kern="0">
                <a:solidFill>
                  <a:sysClr val="windowText" lastClr="000000"/>
                </a:solidFill>
                <a:latin typeface="Calibri Light" panose="020F0302020204030204" pitchFamily="34" charset="0"/>
                <a:cs typeface="Calibri Light" panose="020F0302020204030204" pitchFamily="34" charset="0"/>
              </a:rPr>
              <a:t>Tietojärjestelmä-näkökulma</a:t>
            </a:r>
            <a:endParaRPr lang="fi-FI" sz="900" b="1" kern="0">
              <a:solidFill>
                <a:sysClr val="windowText" lastClr="000000"/>
              </a:solidFill>
              <a:latin typeface="Calibri Light" panose="020F0302020204030204" pitchFamily="34" charset="0"/>
              <a:cs typeface="Calibri Light" panose="020F0302020204030204" pitchFamily="34" charset="0"/>
            </a:endParaRPr>
          </a:p>
        </p:txBody>
      </p:sp>
      <p:sp>
        <p:nvSpPr>
          <p:cNvPr id="9" name="Rectangle 8">
            <a:extLst>
              <a:ext uri="{FF2B5EF4-FFF2-40B4-BE49-F238E27FC236}">
                <a16:creationId xmlns:a16="http://schemas.microsoft.com/office/drawing/2014/main" id="{13C284D6-60E1-42FE-AC57-D2D70FCA3B9D}"/>
              </a:ext>
            </a:extLst>
          </p:cNvPr>
          <p:cNvSpPr>
            <a:spLocks noChangeArrowheads="1"/>
          </p:cNvSpPr>
          <p:nvPr/>
        </p:nvSpPr>
        <p:spPr bwMode="auto">
          <a:xfrm>
            <a:off x="7136373" y="1637299"/>
            <a:ext cx="1026319" cy="3506201"/>
          </a:xfrm>
          <a:prstGeom prst="rect">
            <a:avLst/>
          </a:prstGeom>
          <a:solidFill>
            <a:srgbClr val="3B3B3B">
              <a:lumMod val="20000"/>
              <a:lumOff val="80000"/>
            </a:srgbClr>
          </a:solidFill>
          <a:ln w="25400" algn="ctr">
            <a:solidFill>
              <a:sysClr val="window" lastClr="FFFFFF">
                <a:lumMod val="65000"/>
              </a:sysClr>
            </a:solidFill>
            <a:miter lim="800000"/>
            <a:headEnd/>
            <a:tailEnd/>
          </a:ln>
          <a:effectLst/>
        </p:spPr>
        <p:txBody>
          <a:bodyPr lIns="27000" tIns="27000" rIns="27000" bIns="27000"/>
          <a:lstStyle/>
          <a:p>
            <a:pPr algn="ctr" eaLnBrk="0" hangingPunct="0">
              <a:lnSpc>
                <a:spcPct val="85000"/>
              </a:lnSpc>
              <a:buClr>
                <a:srgbClr val="7279AC"/>
              </a:buClr>
              <a:defRPr/>
            </a:pPr>
            <a:r>
              <a:rPr lang="fi-FI" sz="900" b="1" kern="0">
                <a:solidFill>
                  <a:sysClr val="windowText" lastClr="000000"/>
                </a:solidFill>
                <a:latin typeface="Calibri Light" panose="020F0302020204030204" pitchFamily="34" charset="0"/>
                <a:cs typeface="Calibri Light" panose="020F0302020204030204" pitchFamily="34" charset="0"/>
              </a:rPr>
              <a:t>Teknologia-arkkitehtuuri</a:t>
            </a:r>
          </a:p>
        </p:txBody>
      </p:sp>
      <p:sp>
        <p:nvSpPr>
          <p:cNvPr id="10" name="Rounded Rectangle 7">
            <a:extLst>
              <a:ext uri="{FF2B5EF4-FFF2-40B4-BE49-F238E27FC236}">
                <a16:creationId xmlns:a16="http://schemas.microsoft.com/office/drawing/2014/main" id="{BB35BEF9-DED1-4057-B18A-E078DAF5400D}"/>
              </a:ext>
            </a:extLst>
          </p:cNvPr>
          <p:cNvSpPr/>
          <p:nvPr/>
        </p:nvSpPr>
        <p:spPr bwMode="auto">
          <a:xfrm>
            <a:off x="1659686" y="1931384"/>
            <a:ext cx="6588732" cy="964406"/>
          </a:xfrm>
          <a:prstGeom prst="roundRect">
            <a:avLst/>
          </a:prstGeom>
          <a:solidFill>
            <a:srgbClr val="64AC6B">
              <a:lumMod val="75000"/>
              <a:alpha val="30000"/>
            </a:srgbClr>
          </a:solidFill>
          <a:ln w="19050" algn="ctr">
            <a:solidFill>
              <a:srgbClr val="414141">
                <a:lumMod val="60000"/>
                <a:lumOff val="40000"/>
              </a:srgbClr>
            </a:solidFill>
            <a:miter lim="800000"/>
            <a:headEnd/>
            <a:tailEnd/>
          </a:ln>
        </p:spPr>
        <p:txBody>
          <a:bodyPr anchor="ctr"/>
          <a:lstStyle/>
          <a:p>
            <a:pPr eaLnBrk="0" hangingPunct="0">
              <a:lnSpc>
                <a:spcPct val="85000"/>
              </a:lnSpc>
              <a:buClr>
                <a:srgbClr val="7279AC"/>
              </a:buClr>
              <a:defRPr/>
            </a:pPr>
            <a:r>
              <a:rPr lang="fi-FI" sz="900" kern="0">
                <a:solidFill>
                  <a:srgbClr val="D4D2D0">
                    <a:lumMod val="25000"/>
                  </a:srgbClr>
                </a:solidFill>
                <a:latin typeface="Calibri" panose="020F0502020204030204" pitchFamily="34" charset="0"/>
                <a:cs typeface="Calibri" panose="020F0502020204030204" pitchFamily="34" charset="0"/>
              </a:rPr>
              <a:t>Käsitteellinen taso </a:t>
            </a:r>
            <a:br>
              <a:rPr lang="fi-FI" sz="900" kern="0">
                <a:solidFill>
                  <a:srgbClr val="D4D2D0">
                    <a:lumMod val="25000"/>
                  </a:srgbClr>
                </a:solidFill>
                <a:latin typeface="Calibri" panose="020F0502020204030204" pitchFamily="34" charset="0"/>
                <a:cs typeface="Calibri" panose="020F0502020204030204" pitchFamily="34" charset="0"/>
              </a:rPr>
            </a:br>
            <a:r>
              <a:rPr lang="fi-FI" sz="900" kern="0">
                <a:solidFill>
                  <a:srgbClr val="D4D2D0">
                    <a:lumMod val="25000"/>
                  </a:srgbClr>
                </a:solidFill>
                <a:latin typeface="Calibri" panose="020F0502020204030204" pitchFamily="34" charset="0"/>
                <a:cs typeface="Calibri" panose="020F0502020204030204" pitchFamily="34" charset="0"/>
              </a:rPr>
              <a:t>- MITÄ</a:t>
            </a:r>
          </a:p>
        </p:txBody>
      </p:sp>
      <p:sp>
        <p:nvSpPr>
          <p:cNvPr id="11" name="Rounded Rectangle 8">
            <a:extLst>
              <a:ext uri="{FF2B5EF4-FFF2-40B4-BE49-F238E27FC236}">
                <a16:creationId xmlns:a16="http://schemas.microsoft.com/office/drawing/2014/main" id="{35C77549-EF2F-46DE-9B28-EEA79DE7837D}"/>
              </a:ext>
            </a:extLst>
          </p:cNvPr>
          <p:cNvSpPr/>
          <p:nvPr/>
        </p:nvSpPr>
        <p:spPr bwMode="auto">
          <a:xfrm>
            <a:off x="1663813" y="3020605"/>
            <a:ext cx="6588732" cy="954992"/>
          </a:xfrm>
          <a:prstGeom prst="roundRect">
            <a:avLst/>
          </a:prstGeom>
          <a:solidFill>
            <a:srgbClr val="7279AC">
              <a:lumMod val="75000"/>
              <a:alpha val="30000"/>
            </a:srgbClr>
          </a:solidFill>
          <a:ln w="19050" algn="ctr">
            <a:solidFill>
              <a:srgbClr val="414141">
                <a:lumMod val="60000"/>
                <a:lumOff val="40000"/>
              </a:srgbClr>
            </a:solidFill>
            <a:miter lim="800000"/>
            <a:headEnd/>
            <a:tailEnd/>
          </a:ln>
        </p:spPr>
        <p:txBody>
          <a:bodyPr anchor="ctr"/>
          <a:lstStyle/>
          <a:p>
            <a:pPr eaLnBrk="0" hangingPunct="0">
              <a:lnSpc>
                <a:spcPct val="85000"/>
              </a:lnSpc>
              <a:buClr>
                <a:srgbClr val="7279AC"/>
              </a:buClr>
              <a:defRPr/>
            </a:pPr>
            <a:r>
              <a:rPr lang="fi-FI" sz="900" kern="0">
                <a:solidFill>
                  <a:srgbClr val="D4D2D0">
                    <a:lumMod val="25000"/>
                  </a:srgbClr>
                </a:solidFill>
                <a:latin typeface="Calibri" panose="020F0502020204030204" pitchFamily="34" charset="0"/>
                <a:cs typeface="Calibri" panose="020F0502020204030204" pitchFamily="34" charset="0"/>
              </a:rPr>
              <a:t>Looginen taso </a:t>
            </a:r>
            <a:br>
              <a:rPr lang="fi-FI" sz="900" kern="0">
                <a:solidFill>
                  <a:srgbClr val="D4D2D0">
                    <a:lumMod val="25000"/>
                  </a:srgbClr>
                </a:solidFill>
                <a:latin typeface="Calibri" panose="020F0502020204030204" pitchFamily="34" charset="0"/>
                <a:cs typeface="Calibri" panose="020F0502020204030204" pitchFamily="34" charset="0"/>
              </a:rPr>
            </a:br>
            <a:r>
              <a:rPr lang="fi-FI" sz="900" kern="0">
                <a:solidFill>
                  <a:srgbClr val="D4D2D0">
                    <a:lumMod val="25000"/>
                  </a:srgbClr>
                </a:solidFill>
                <a:latin typeface="Calibri" panose="020F0502020204030204" pitchFamily="34" charset="0"/>
                <a:cs typeface="Calibri" panose="020F0502020204030204" pitchFamily="34" charset="0"/>
              </a:rPr>
              <a:t>- MITEN</a:t>
            </a:r>
          </a:p>
        </p:txBody>
      </p:sp>
      <p:sp>
        <p:nvSpPr>
          <p:cNvPr id="12" name="Rounded Rectangle 9">
            <a:extLst>
              <a:ext uri="{FF2B5EF4-FFF2-40B4-BE49-F238E27FC236}">
                <a16:creationId xmlns:a16="http://schemas.microsoft.com/office/drawing/2014/main" id="{416B5ECF-F96F-416F-85D8-A64A94AFB35D}"/>
              </a:ext>
            </a:extLst>
          </p:cNvPr>
          <p:cNvSpPr/>
          <p:nvPr/>
        </p:nvSpPr>
        <p:spPr bwMode="auto">
          <a:xfrm>
            <a:off x="1659686" y="4091620"/>
            <a:ext cx="6588732" cy="964406"/>
          </a:xfrm>
          <a:prstGeom prst="roundRect">
            <a:avLst/>
          </a:prstGeom>
          <a:solidFill>
            <a:srgbClr val="FFC000">
              <a:alpha val="30000"/>
            </a:srgbClr>
          </a:solidFill>
          <a:ln w="19050" algn="ctr">
            <a:solidFill>
              <a:srgbClr val="414141">
                <a:lumMod val="60000"/>
                <a:lumOff val="40000"/>
              </a:srgbClr>
            </a:solidFill>
            <a:miter lim="800000"/>
            <a:headEnd/>
            <a:tailEnd/>
          </a:ln>
        </p:spPr>
        <p:txBody>
          <a:bodyPr anchor="ctr"/>
          <a:lstStyle/>
          <a:p>
            <a:pPr eaLnBrk="0" hangingPunct="0">
              <a:lnSpc>
                <a:spcPct val="85000"/>
              </a:lnSpc>
              <a:buClr>
                <a:srgbClr val="7279AC"/>
              </a:buClr>
              <a:defRPr/>
            </a:pPr>
            <a:r>
              <a:rPr lang="fi-FI" sz="900" kern="0">
                <a:solidFill>
                  <a:srgbClr val="D4D2D0">
                    <a:lumMod val="25000"/>
                  </a:srgbClr>
                </a:solidFill>
                <a:latin typeface="Calibri" panose="020F0502020204030204" pitchFamily="34" charset="0"/>
                <a:cs typeface="Calibri" panose="020F0502020204030204" pitchFamily="34" charset="0"/>
              </a:rPr>
              <a:t>Fyysinen taso </a:t>
            </a:r>
            <a:br>
              <a:rPr lang="fi-FI" sz="900" kern="0">
                <a:solidFill>
                  <a:srgbClr val="D4D2D0">
                    <a:lumMod val="25000"/>
                  </a:srgbClr>
                </a:solidFill>
                <a:latin typeface="Calibri" panose="020F0502020204030204" pitchFamily="34" charset="0"/>
                <a:cs typeface="Calibri" panose="020F0502020204030204" pitchFamily="34" charset="0"/>
              </a:rPr>
            </a:br>
            <a:r>
              <a:rPr lang="fi-FI" sz="900" kern="0">
                <a:solidFill>
                  <a:srgbClr val="D4D2D0">
                    <a:lumMod val="25000"/>
                  </a:srgbClr>
                </a:solidFill>
                <a:latin typeface="Calibri" panose="020F0502020204030204" pitchFamily="34" charset="0"/>
                <a:cs typeface="Calibri" panose="020F0502020204030204" pitchFamily="34" charset="0"/>
              </a:rPr>
              <a:t>- MILLÄ</a:t>
            </a:r>
          </a:p>
        </p:txBody>
      </p:sp>
      <p:sp>
        <p:nvSpPr>
          <p:cNvPr id="13" name="Rounded Rectangle 10">
            <a:extLst>
              <a:ext uri="{FF2B5EF4-FFF2-40B4-BE49-F238E27FC236}">
                <a16:creationId xmlns:a16="http://schemas.microsoft.com/office/drawing/2014/main" id="{823314A0-0947-478A-A19A-0859CC20D2A9}"/>
              </a:ext>
            </a:extLst>
          </p:cNvPr>
          <p:cNvSpPr/>
          <p:nvPr/>
        </p:nvSpPr>
        <p:spPr bwMode="auto">
          <a:xfrm>
            <a:off x="1659686" y="665749"/>
            <a:ext cx="6588732" cy="863204"/>
          </a:xfrm>
          <a:prstGeom prst="roundRect">
            <a:avLst/>
          </a:prstGeom>
          <a:solidFill>
            <a:srgbClr val="DD4319">
              <a:lumMod val="75000"/>
              <a:alpha val="30000"/>
            </a:srgbClr>
          </a:solidFill>
          <a:ln w="19050" algn="ctr">
            <a:solidFill>
              <a:srgbClr val="7279AC"/>
            </a:solidFill>
            <a:miter lim="800000"/>
            <a:headEnd/>
            <a:tailEnd/>
          </a:ln>
        </p:spPr>
        <p:txBody>
          <a:bodyPr anchor="ctr"/>
          <a:lstStyle/>
          <a:p>
            <a:pPr eaLnBrk="0" hangingPunct="0">
              <a:lnSpc>
                <a:spcPct val="85000"/>
              </a:lnSpc>
              <a:buClr>
                <a:srgbClr val="7279AC"/>
              </a:buClr>
              <a:defRPr/>
            </a:pPr>
            <a:r>
              <a:rPr lang="fi-FI" sz="900" kern="0">
                <a:solidFill>
                  <a:srgbClr val="D4D2D0">
                    <a:lumMod val="25000"/>
                  </a:srgbClr>
                </a:solidFill>
                <a:latin typeface="Calibri" panose="020F0502020204030204" pitchFamily="34" charset="0"/>
                <a:cs typeface="Calibri" panose="020F0502020204030204" pitchFamily="34" charset="0"/>
              </a:rPr>
              <a:t>Periaatteellinen taso </a:t>
            </a:r>
            <a:br>
              <a:rPr lang="fi-FI" sz="900" kern="0">
                <a:solidFill>
                  <a:srgbClr val="D4D2D0">
                    <a:lumMod val="25000"/>
                  </a:srgbClr>
                </a:solidFill>
                <a:latin typeface="Calibri" panose="020F0502020204030204" pitchFamily="34" charset="0"/>
                <a:cs typeface="Calibri" panose="020F0502020204030204" pitchFamily="34" charset="0"/>
              </a:rPr>
            </a:br>
            <a:r>
              <a:rPr lang="fi-FI" sz="900" kern="0">
                <a:solidFill>
                  <a:srgbClr val="D4D2D0">
                    <a:lumMod val="25000"/>
                  </a:srgbClr>
                </a:solidFill>
                <a:latin typeface="Calibri" panose="020F0502020204030204" pitchFamily="34" charset="0"/>
                <a:cs typeface="Calibri" panose="020F0502020204030204" pitchFamily="34" charset="0"/>
              </a:rPr>
              <a:t>- MIKSI, </a:t>
            </a:r>
            <a:br>
              <a:rPr lang="fi-FI" sz="900" kern="0">
                <a:solidFill>
                  <a:srgbClr val="D4D2D0">
                    <a:lumMod val="25000"/>
                  </a:srgbClr>
                </a:solidFill>
                <a:latin typeface="Calibri" panose="020F0502020204030204" pitchFamily="34" charset="0"/>
                <a:cs typeface="Calibri" panose="020F0502020204030204" pitchFamily="34" charset="0"/>
              </a:rPr>
            </a:br>
            <a:r>
              <a:rPr lang="fi-FI" sz="900" kern="0">
                <a:solidFill>
                  <a:srgbClr val="D4D2D0">
                    <a:lumMod val="25000"/>
                  </a:srgbClr>
                </a:solidFill>
                <a:latin typeface="Calibri" panose="020F0502020204030204" pitchFamily="34" charset="0"/>
                <a:cs typeface="Calibri" panose="020F0502020204030204" pitchFamily="34" charset="0"/>
              </a:rPr>
              <a:t>MILLÄ EHDOILLA</a:t>
            </a:r>
          </a:p>
        </p:txBody>
      </p:sp>
      <p:sp>
        <p:nvSpPr>
          <p:cNvPr id="14" name="Rectangle 13">
            <a:extLst>
              <a:ext uri="{FF2B5EF4-FFF2-40B4-BE49-F238E27FC236}">
                <a16:creationId xmlns:a16="http://schemas.microsoft.com/office/drawing/2014/main" id="{2FE8C7AD-BC8C-4DE0-BB23-175C5B75D8C8}"/>
              </a:ext>
            </a:extLst>
          </p:cNvPr>
          <p:cNvSpPr>
            <a:spLocks noChangeArrowheads="1"/>
          </p:cNvSpPr>
          <p:nvPr/>
        </p:nvSpPr>
        <p:spPr bwMode="auto">
          <a:xfrm>
            <a:off x="2806514" y="1275227"/>
            <a:ext cx="1667120" cy="137222"/>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Arkkitehtuuriperiaatteet</a:t>
            </a:r>
          </a:p>
        </p:txBody>
      </p:sp>
      <p:sp>
        <p:nvSpPr>
          <p:cNvPr id="15" name="Rectangle 14">
            <a:extLst>
              <a:ext uri="{FF2B5EF4-FFF2-40B4-BE49-F238E27FC236}">
                <a16:creationId xmlns:a16="http://schemas.microsoft.com/office/drawing/2014/main" id="{3039DE94-139E-498E-AB3D-0DE278FDBB62}"/>
              </a:ext>
            </a:extLst>
          </p:cNvPr>
          <p:cNvSpPr>
            <a:spLocks noChangeArrowheads="1"/>
          </p:cNvSpPr>
          <p:nvPr/>
        </p:nvSpPr>
        <p:spPr bwMode="auto">
          <a:xfrm>
            <a:off x="2805005" y="719328"/>
            <a:ext cx="5336257" cy="134540"/>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Rajaukset ja reunaehdot</a:t>
            </a:r>
          </a:p>
        </p:txBody>
      </p:sp>
      <p:sp>
        <p:nvSpPr>
          <p:cNvPr id="16" name="Rectangle 15">
            <a:extLst>
              <a:ext uri="{FF2B5EF4-FFF2-40B4-BE49-F238E27FC236}">
                <a16:creationId xmlns:a16="http://schemas.microsoft.com/office/drawing/2014/main" id="{EEF335E1-4C2C-4817-94E7-9FC98EFD2C96}"/>
              </a:ext>
            </a:extLst>
          </p:cNvPr>
          <p:cNvSpPr>
            <a:spLocks noChangeArrowheads="1"/>
          </p:cNvSpPr>
          <p:nvPr/>
        </p:nvSpPr>
        <p:spPr bwMode="auto">
          <a:xfrm>
            <a:off x="3900255" y="2140877"/>
            <a:ext cx="1026319" cy="135000"/>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Palvelut</a:t>
            </a:r>
          </a:p>
        </p:txBody>
      </p:sp>
      <p:sp>
        <p:nvSpPr>
          <p:cNvPr id="17" name="Rectangle 16">
            <a:extLst>
              <a:ext uri="{FF2B5EF4-FFF2-40B4-BE49-F238E27FC236}">
                <a16:creationId xmlns:a16="http://schemas.microsoft.com/office/drawing/2014/main" id="{BFE0EAB3-1868-4826-831C-A921E119CA93}"/>
              </a:ext>
            </a:extLst>
          </p:cNvPr>
          <p:cNvSpPr>
            <a:spLocks noChangeArrowheads="1"/>
          </p:cNvSpPr>
          <p:nvPr/>
        </p:nvSpPr>
        <p:spPr bwMode="auto">
          <a:xfrm>
            <a:off x="3893110" y="3057805"/>
            <a:ext cx="1026319" cy="134540"/>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dirty="0">
                <a:solidFill>
                  <a:srgbClr val="D4D2D0">
                    <a:lumMod val="25000"/>
                  </a:srgbClr>
                </a:solidFill>
                <a:latin typeface="Arial Narrow" pitchFamily="34" charset="0"/>
              </a:rPr>
              <a:t>Prosessilista/-kartta</a:t>
            </a:r>
          </a:p>
        </p:txBody>
      </p:sp>
      <p:sp>
        <p:nvSpPr>
          <p:cNvPr id="18" name="Rectangle 17">
            <a:extLst>
              <a:ext uri="{FF2B5EF4-FFF2-40B4-BE49-F238E27FC236}">
                <a16:creationId xmlns:a16="http://schemas.microsoft.com/office/drawing/2014/main" id="{A62AB591-4DFA-4E1B-ADFC-CB52FCBE6FE8}"/>
              </a:ext>
            </a:extLst>
          </p:cNvPr>
          <p:cNvSpPr>
            <a:spLocks noChangeArrowheads="1"/>
          </p:cNvSpPr>
          <p:nvPr/>
        </p:nvSpPr>
        <p:spPr bwMode="auto">
          <a:xfrm>
            <a:off x="3900255" y="2300874"/>
            <a:ext cx="1026319" cy="135000"/>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Sidosryhmät</a:t>
            </a:r>
          </a:p>
        </p:txBody>
      </p:sp>
      <p:sp>
        <p:nvSpPr>
          <p:cNvPr id="19" name="Rectangle 18">
            <a:extLst>
              <a:ext uri="{FF2B5EF4-FFF2-40B4-BE49-F238E27FC236}">
                <a16:creationId xmlns:a16="http://schemas.microsoft.com/office/drawing/2014/main" id="{50D8A0EA-9FFE-4640-887A-05B676BB62E9}"/>
              </a:ext>
            </a:extLst>
          </p:cNvPr>
          <p:cNvSpPr>
            <a:spLocks noChangeArrowheads="1"/>
          </p:cNvSpPr>
          <p:nvPr/>
        </p:nvSpPr>
        <p:spPr bwMode="auto">
          <a:xfrm>
            <a:off x="4976580" y="1979008"/>
            <a:ext cx="1026319" cy="135000"/>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Ydinkäsitteistö</a:t>
            </a:r>
          </a:p>
        </p:txBody>
      </p:sp>
      <p:sp>
        <p:nvSpPr>
          <p:cNvPr id="20" name="Rectangle 19">
            <a:extLst>
              <a:ext uri="{FF2B5EF4-FFF2-40B4-BE49-F238E27FC236}">
                <a16:creationId xmlns:a16="http://schemas.microsoft.com/office/drawing/2014/main" id="{B1D90375-3742-4424-87A9-48BD579C275E}"/>
              </a:ext>
            </a:extLst>
          </p:cNvPr>
          <p:cNvSpPr>
            <a:spLocks noChangeArrowheads="1"/>
          </p:cNvSpPr>
          <p:nvPr/>
        </p:nvSpPr>
        <p:spPr bwMode="auto">
          <a:xfrm>
            <a:off x="4976580" y="4720270"/>
            <a:ext cx="1026319" cy="134540"/>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lnSpc>
                <a:spcPct val="90000"/>
              </a:lnSpc>
              <a:buClr>
                <a:srgbClr val="525252"/>
              </a:buClr>
              <a:defRPr/>
            </a:pPr>
            <a:r>
              <a:rPr lang="fi-FI" sz="900" kern="0">
                <a:solidFill>
                  <a:srgbClr val="D4D2D0">
                    <a:lumMod val="25000"/>
                  </a:srgbClr>
                </a:solidFill>
                <a:latin typeface="Arial Narrow" pitchFamily="34" charset="0"/>
              </a:rPr>
              <a:t>Koodistot</a:t>
            </a:r>
          </a:p>
        </p:txBody>
      </p:sp>
      <p:sp>
        <p:nvSpPr>
          <p:cNvPr id="21" name="Rectangle 20">
            <a:extLst>
              <a:ext uri="{FF2B5EF4-FFF2-40B4-BE49-F238E27FC236}">
                <a16:creationId xmlns:a16="http://schemas.microsoft.com/office/drawing/2014/main" id="{5474BD84-5611-4D2D-A1BF-A8B17886ED6D}"/>
              </a:ext>
            </a:extLst>
          </p:cNvPr>
          <p:cNvSpPr>
            <a:spLocks noChangeArrowheads="1"/>
          </p:cNvSpPr>
          <p:nvPr/>
        </p:nvSpPr>
        <p:spPr bwMode="auto">
          <a:xfrm>
            <a:off x="4976580" y="3219730"/>
            <a:ext cx="1026319" cy="134540"/>
          </a:xfrm>
          <a:prstGeom prst="rect">
            <a:avLst/>
          </a:prstGeom>
          <a:solidFill>
            <a:srgbClr val="FFC000"/>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Loogiset tietovarannot</a:t>
            </a:r>
          </a:p>
        </p:txBody>
      </p:sp>
      <p:sp>
        <p:nvSpPr>
          <p:cNvPr id="22" name="Rectangle 21">
            <a:extLst>
              <a:ext uri="{FF2B5EF4-FFF2-40B4-BE49-F238E27FC236}">
                <a16:creationId xmlns:a16="http://schemas.microsoft.com/office/drawing/2014/main" id="{998FB4C9-481D-4685-8107-7081940C45F6}"/>
              </a:ext>
            </a:extLst>
          </p:cNvPr>
          <p:cNvSpPr>
            <a:spLocks noChangeArrowheads="1"/>
          </p:cNvSpPr>
          <p:nvPr/>
        </p:nvSpPr>
        <p:spPr bwMode="auto">
          <a:xfrm>
            <a:off x="4976580" y="3057805"/>
            <a:ext cx="1026319" cy="134540"/>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lnSpc>
                <a:spcPct val="90000"/>
              </a:lnSpc>
              <a:buClr>
                <a:srgbClr val="525252"/>
              </a:buClr>
              <a:defRPr/>
            </a:pPr>
            <a:r>
              <a:rPr lang="fi-FI" sz="900" kern="0">
                <a:solidFill>
                  <a:srgbClr val="D4D2D0">
                    <a:lumMod val="25000"/>
                  </a:srgbClr>
                </a:solidFill>
                <a:latin typeface="Arial Narrow" pitchFamily="34" charset="0"/>
              </a:rPr>
              <a:t>Tietomallit</a:t>
            </a:r>
          </a:p>
        </p:txBody>
      </p:sp>
      <p:sp>
        <p:nvSpPr>
          <p:cNvPr id="23" name="Rectangle 22">
            <a:extLst>
              <a:ext uri="{FF2B5EF4-FFF2-40B4-BE49-F238E27FC236}">
                <a16:creationId xmlns:a16="http://schemas.microsoft.com/office/drawing/2014/main" id="{232B55D4-66FA-4241-A51B-17153F5A5F2C}"/>
              </a:ext>
            </a:extLst>
          </p:cNvPr>
          <p:cNvSpPr>
            <a:spLocks noChangeArrowheads="1"/>
          </p:cNvSpPr>
          <p:nvPr/>
        </p:nvSpPr>
        <p:spPr bwMode="auto">
          <a:xfrm>
            <a:off x="6056476" y="3057805"/>
            <a:ext cx="1026319" cy="305990"/>
          </a:xfrm>
          <a:prstGeom prst="rect">
            <a:avLst/>
          </a:prstGeom>
          <a:solidFill>
            <a:srgbClr val="FFC000"/>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825" kern="0">
                <a:solidFill>
                  <a:srgbClr val="D4D2D0">
                    <a:lumMod val="25000"/>
                  </a:srgbClr>
                </a:solidFill>
                <a:latin typeface="Arial Narrow" pitchFamily="34" charset="0"/>
              </a:rPr>
              <a:t>Tietojärjestelmäpalvelut + riippuvuuskartta</a:t>
            </a:r>
          </a:p>
        </p:txBody>
      </p:sp>
      <p:sp>
        <p:nvSpPr>
          <p:cNvPr id="24" name="Rectangle 23">
            <a:extLst>
              <a:ext uri="{FF2B5EF4-FFF2-40B4-BE49-F238E27FC236}">
                <a16:creationId xmlns:a16="http://schemas.microsoft.com/office/drawing/2014/main" id="{EAB7A39C-B0D7-4ADA-B213-0BE19E7F476F}"/>
              </a:ext>
            </a:extLst>
          </p:cNvPr>
          <p:cNvSpPr>
            <a:spLocks noChangeArrowheads="1"/>
          </p:cNvSpPr>
          <p:nvPr/>
        </p:nvSpPr>
        <p:spPr bwMode="auto">
          <a:xfrm>
            <a:off x="6055286" y="1979008"/>
            <a:ext cx="1026319" cy="135000"/>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825" kern="0">
                <a:solidFill>
                  <a:srgbClr val="D4D2D0">
                    <a:lumMod val="25000"/>
                  </a:srgbClr>
                </a:solidFill>
                <a:latin typeface="Arial Narrow" pitchFamily="34" charset="0"/>
              </a:rPr>
              <a:t>Tietojärjestelmäpalvelut</a:t>
            </a:r>
          </a:p>
        </p:txBody>
      </p:sp>
      <p:sp>
        <p:nvSpPr>
          <p:cNvPr id="25" name="Rectangle 24">
            <a:extLst>
              <a:ext uri="{FF2B5EF4-FFF2-40B4-BE49-F238E27FC236}">
                <a16:creationId xmlns:a16="http://schemas.microsoft.com/office/drawing/2014/main" id="{86B5347C-646E-402C-A062-9950C2C3F805}"/>
              </a:ext>
            </a:extLst>
          </p:cNvPr>
          <p:cNvSpPr>
            <a:spLocks noChangeArrowheads="1"/>
          </p:cNvSpPr>
          <p:nvPr/>
        </p:nvSpPr>
        <p:spPr bwMode="auto">
          <a:xfrm>
            <a:off x="4976579" y="3787360"/>
            <a:ext cx="3186113" cy="134540"/>
          </a:xfrm>
          <a:prstGeom prst="rect">
            <a:avLst/>
          </a:prstGeom>
          <a:solidFill>
            <a:srgbClr val="FFC000"/>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Integraatiomalli</a:t>
            </a:r>
          </a:p>
        </p:txBody>
      </p:sp>
      <p:sp>
        <p:nvSpPr>
          <p:cNvPr id="26" name="Rectangle 25">
            <a:extLst>
              <a:ext uri="{FF2B5EF4-FFF2-40B4-BE49-F238E27FC236}">
                <a16:creationId xmlns:a16="http://schemas.microsoft.com/office/drawing/2014/main" id="{CE798A0E-64C9-4224-8D77-FE31F90E29F3}"/>
              </a:ext>
            </a:extLst>
          </p:cNvPr>
          <p:cNvSpPr>
            <a:spLocks noChangeArrowheads="1"/>
          </p:cNvSpPr>
          <p:nvPr/>
        </p:nvSpPr>
        <p:spPr bwMode="auto">
          <a:xfrm>
            <a:off x="5515932" y="3435846"/>
            <a:ext cx="1026319" cy="134541"/>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lnSpc>
                <a:spcPct val="90000"/>
              </a:lnSpc>
              <a:buClr>
                <a:srgbClr val="525252"/>
              </a:buClr>
              <a:defRPr/>
            </a:pPr>
            <a:r>
              <a:rPr lang="fi-FI" sz="788" kern="0">
                <a:solidFill>
                  <a:srgbClr val="D4D2D0">
                    <a:lumMod val="25000"/>
                  </a:srgbClr>
                </a:solidFill>
                <a:latin typeface="Arial Narrow" pitchFamily="34" charset="0"/>
              </a:rPr>
              <a:t>Roolit-</a:t>
            </a:r>
            <a:r>
              <a:rPr lang="fi-FI" sz="788" kern="0" err="1">
                <a:solidFill>
                  <a:srgbClr val="D4D2D0">
                    <a:lumMod val="25000"/>
                  </a:srgbClr>
                </a:solidFill>
                <a:latin typeface="Arial Narrow" pitchFamily="34" charset="0"/>
              </a:rPr>
              <a:t>tietojärj.palvelut</a:t>
            </a:r>
            <a:endParaRPr lang="fi-FI" sz="788" kern="0">
              <a:solidFill>
                <a:srgbClr val="D4D2D0">
                  <a:lumMod val="25000"/>
                </a:srgbClr>
              </a:solidFill>
              <a:latin typeface="Arial Narrow" pitchFamily="34" charset="0"/>
            </a:endParaRPr>
          </a:p>
        </p:txBody>
      </p:sp>
      <p:sp>
        <p:nvSpPr>
          <p:cNvPr id="27" name="Rectangle 26">
            <a:extLst>
              <a:ext uri="{FF2B5EF4-FFF2-40B4-BE49-F238E27FC236}">
                <a16:creationId xmlns:a16="http://schemas.microsoft.com/office/drawing/2014/main" id="{F11A2DED-9CDF-4E76-A45B-322D9C42DE90}"/>
              </a:ext>
            </a:extLst>
          </p:cNvPr>
          <p:cNvSpPr>
            <a:spLocks noChangeArrowheads="1"/>
          </p:cNvSpPr>
          <p:nvPr/>
        </p:nvSpPr>
        <p:spPr bwMode="auto">
          <a:xfrm>
            <a:off x="3893110" y="3219730"/>
            <a:ext cx="1026319" cy="134540"/>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Prosessikuvaukset</a:t>
            </a:r>
          </a:p>
        </p:txBody>
      </p:sp>
      <p:sp>
        <p:nvSpPr>
          <p:cNvPr id="28" name="Rectangle 27">
            <a:extLst>
              <a:ext uri="{FF2B5EF4-FFF2-40B4-BE49-F238E27FC236}">
                <a16:creationId xmlns:a16="http://schemas.microsoft.com/office/drawing/2014/main" id="{0B89D9C7-FEE1-43E4-9CA4-955A77E931FC}"/>
              </a:ext>
            </a:extLst>
          </p:cNvPr>
          <p:cNvSpPr>
            <a:spLocks noChangeArrowheads="1"/>
          </p:cNvSpPr>
          <p:nvPr/>
        </p:nvSpPr>
        <p:spPr bwMode="auto">
          <a:xfrm>
            <a:off x="4976580" y="4495241"/>
            <a:ext cx="1026319" cy="134541"/>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lnSpc>
                <a:spcPct val="90000"/>
              </a:lnSpc>
              <a:buClr>
                <a:srgbClr val="525252"/>
              </a:buClr>
              <a:defRPr/>
            </a:pPr>
            <a:r>
              <a:rPr lang="fi-FI" sz="900" kern="0">
                <a:solidFill>
                  <a:srgbClr val="D4D2D0">
                    <a:lumMod val="25000"/>
                  </a:srgbClr>
                </a:solidFill>
                <a:latin typeface="Arial Narrow" pitchFamily="34" charset="0"/>
              </a:rPr>
              <a:t>Fyysiset tietovarannot</a:t>
            </a:r>
          </a:p>
        </p:txBody>
      </p:sp>
      <p:sp>
        <p:nvSpPr>
          <p:cNvPr id="29" name="Rectangle 28">
            <a:extLst>
              <a:ext uri="{FF2B5EF4-FFF2-40B4-BE49-F238E27FC236}">
                <a16:creationId xmlns:a16="http://schemas.microsoft.com/office/drawing/2014/main" id="{5B3DDAF8-CBF5-4EE9-B412-64D4319366B8}"/>
              </a:ext>
            </a:extLst>
          </p:cNvPr>
          <p:cNvSpPr>
            <a:spLocks noChangeArrowheads="1"/>
          </p:cNvSpPr>
          <p:nvPr/>
        </p:nvSpPr>
        <p:spPr bwMode="auto">
          <a:xfrm>
            <a:off x="4976580" y="4261879"/>
            <a:ext cx="2093119" cy="140494"/>
          </a:xfrm>
          <a:prstGeom prst="rect">
            <a:avLst/>
          </a:prstGeom>
          <a:solidFill>
            <a:srgbClr val="FFC000"/>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lnSpc>
                <a:spcPct val="90000"/>
              </a:lnSpc>
              <a:buClr>
                <a:srgbClr val="525252"/>
              </a:buClr>
              <a:defRPr/>
            </a:pPr>
            <a:r>
              <a:rPr lang="fi-FI" sz="900" kern="0">
                <a:solidFill>
                  <a:srgbClr val="D4D2D0">
                    <a:lumMod val="25000"/>
                  </a:srgbClr>
                </a:solidFill>
                <a:latin typeface="Arial Narrow" pitchFamily="34" charset="0"/>
              </a:rPr>
              <a:t>Rajapinnat ja liittymät</a:t>
            </a:r>
          </a:p>
        </p:txBody>
      </p:sp>
      <p:sp>
        <p:nvSpPr>
          <p:cNvPr id="30" name="Rectangle 29">
            <a:extLst>
              <a:ext uri="{FF2B5EF4-FFF2-40B4-BE49-F238E27FC236}">
                <a16:creationId xmlns:a16="http://schemas.microsoft.com/office/drawing/2014/main" id="{90B348F5-61F9-4D8A-81C3-E7650705C1CE}"/>
              </a:ext>
            </a:extLst>
          </p:cNvPr>
          <p:cNvSpPr>
            <a:spLocks noChangeArrowheads="1"/>
          </p:cNvSpPr>
          <p:nvPr/>
        </p:nvSpPr>
        <p:spPr bwMode="auto">
          <a:xfrm>
            <a:off x="7136373" y="1979008"/>
            <a:ext cx="1025128" cy="135000"/>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lnSpc>
                <a:spcPct val="90000"/>
              </a:lnSpc>
              <a:buClr>
                <a:srgbClr val="525252"/>
              </a:buClr>
              <a:defRPr/>
            </a:pPr>
            <a:r>
              <a:rPr lang="fi-FI" sz="900" kern="0">
                <a:solidFill>
                  <a:srgbClr val="D4D2D0">
                    <a:lumMod val="25000"/>
                  </a:srgbClr>
                </a:solidFill>
                <a:latin typeface="Arial Narrow" pitchFamily="34" charset="0"/>
              </a:rPr>
              <a:t>Teknologiapalvelut</a:t>
            </a:r>
          </a:p>
        </p:txBody>
      </p:sp>
      <p:sp>
        <p:nvSpPr>
          <p:cNvPr id="31" name="Rectangle 30">
            <a:extLst>
              <a:ext uri="{FF2B5EF4-FFF2-40B4-BE49-F238E27FC236}">
                <a16:creationId xmlns:a16="http://schemas.microsoft.com/office/drawing/2014/main" id="{14C78EA0-74E9-4FD7-82B0-DA56660A0F4C}"/>
              </a:ext>
            </a:extLst>
          </p:cNvPr>
          <p:cNvSpPr>
            <a:spLocks noChangeArrowheads="1"/>
          </p:cNvSpPr>
          <p:nvPr/>
        </p:nvSpPr>
        <p:spPr bwMode="auto">
          <a:xfrm>
            <a:off x="6467393" y="1265685"/>
            <a:ext cx="1673690" cy="149714"/>
          </a:xfrm>
          <a:prstGeom prst="rect">
            <a:avLst/>
          </a:prstGeom>
          <a:solidFill>
            <a:srgbClr val="FFC000"/>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Tietoturva- ja tietosuojaperiaatteet</a:t>
            </a:r>
          </a:p>
        </p:txBody>
      </p:sp>
      <p:sp>
        <p:nvSpPr>
          <p:cNvPr id="32" name="Rectangle 31">
            <a:extLst>
              <a:ext uri="{FF2B5EF4-FFF2-40B4-BE49-F238E27FC236}">
                <a16:creationId xmlns:a16="http://schemas.microsoft.com/office/drawing/2014/main" id="{ECDD848B-5872-4CB7-BE0E-15F34C1A2414}"/>
              </a:ext>
            </a:extLst>
          </p:cNvPr>
          <p:cNvSpPr>
            <a:spLocks noChangeArrowheads="1"/>
          </p:cNvSpPr>
          <p:nvPr/>
        </p:nvSpPr>
        <p:spPr bwMode="auto">
          <a:xfrm>
            <a:off x="6056476" y="4495241"/>
            <a:ext cx="1026319" cy="134541"/>
          </a:xfrm>
          <a:prstGeom prst="rect">
            <a:avLst/>
          </a:prstGeom>
          <a:solidFill>
            <a:srgbClr val="FFC000"/>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lnSpc>
                <a:spcPct val="90000"/>
              </a:lnSpc>
              <a:buClr>
                <a:srgbClr val="525252"/>
              </a:buClr>
              <a:defRPr/>
            </a:pPr>
            <a:r>
              <a:rPr lang="fi-FI" sz="900" kern="0">
                <a:solidFill>
                  <a:srgbClr val="D4D2D0">
                    <a:lumMod val="25000"/>
                  </a:srgbClr>
                </a:solidFill>
                <a:latin typeface="Arial Narrow" pitchFamily="34" charset="0"/>
              </a:rPr>
              <a:t>Järjestelmäsalkku</a:t>
            </a:r>
          </a:p>
        </p:txBody>
      </p:sp>
      <p:sp>
        <p:nvSpPr>
          <p:cNvPr id="33" name="Rectangle 32">
            <a:extLst>
              <a:ext uri="{FF2B5EF4-FFF2-40B4-BE49-F238E27FC236}">
                <a16:creationId xmlns:a16="http://schemas.microsoft.com/office/drawing/2014/main" id="{B5FFD0B7-AFE7-400C-B414-AE9DC6A4F614}"/>
              </a:ext>
            </a:extLst>
          </p:cNvPr>
          <p:cNvSpPr>
            <a:spLocks noChangeArrowheads="1"/>
          </p:cNvSpPr>
          <p:nvPr/>
        </p:nvSpPr>
        <p:spPr bwMode="auto">
          <a:xfrm>
            <a:off x="6056476" y="4721461"/>
            <a:ext cx="2103835" cy="136922"/>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lnSpc>
                <a:spcPct val="90000"/>
              </a:lnSpc>
              <a:buClr>
                <a:srgbClr val="525252"/>
              </a:buClr>
              <a:defRPr/>
            </a:pPr>
            <a:r>
              <a:rPr lang="fi-FI" sz="900" kern="0">
                <a:solidFill>
                  <a:srgbClr val="D4D2D0">
                    <a:lumMod val="25000"/>
                  </a:srgbClr>
                </a:solidFill>
                <a:latin typeface="Arial Narrow" pitchFamily="34" charset="0"/>
              </a:rPr>
              <a:t>Palvelutasotavoitteet</a:t>
            </a:r>
          </a:p>
        </p:txBody>
      </p:sp>
      <p:sp>
        <p:nvSpPr>
          <p:cNvPr id="34" name="Rectangle 33">
            <a:extLst>
              <a:ext uri="{FF2B5EF4-FFF2-40B4-BE49-F238E27FC236}">
                <a16:creationId xmlns:a16="http://schemas.microsoft.com/office/drawing/2014/main" id="{D8806932-B4B7-44D6-AEC4-F1982E9B59E7}"/>
              </a:ext>
            </a:extLst>
          </p:cNvPr>
          <p:cNvSpPr>
            <a:spLocks noChangeArrowheads="1"/>
          </p:cNvSpPr>
          <p:nvPr/>
        </p:nvSpPr>
        <p:spPr bwMode="auto">
          <a:xfrm>
            <a:off x="7136373" y="4495241"/>
            <a:ext cx="1026319" cy="134541"/>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lnSpc>
                <a:spcPct val="90000"/>
              </a:lnSpc>
              <a:buClr>
                <a:srgbClr val="525252"/>
              </a:buClr>
              <a:defRPr/>
            </a:pPr>
            <a:r>
              <a:rPr lang="fi-FI" sz="900" kern="0">
                <a:solidFill>
                  <a:srgbClr val="D4D2D0">
                    <a:lumMod val="25000"/>
                  </a:srgbClr>
                </a:solidFill>
                <a:latin typeface="Arial Narrow" pitchFamily="34" charset="0"/>
              </a:rPr>
              <a:t>Fyysinen verkkokaavio</a:t>
            </a:r>
          </a:p>
        </p:txBody>
      </p:sp>
      <p:sp>
        <p:nvSpPr>
          <p:cNvPr id="35" name="Rectangle 34">
            <a:extLst>
              <a:ext uri="{FF2B5EF4-FFF2-40B4-BE49-F238E27FC236}">
                <a16:creationId xmlns:a16="http://schemas.microsoft.com/office/drawing/2014/main" id="{41EF2D8C-550F-4834-8383-07985B14FDFB}"/>
              </a:ext>
            </a:extLst>
          </p:cNvPr>
          <p:cNvSpPr>
            <a:spLocks noChangeArrowheads="1"/>
          </p:cNvSpPr>
          <p:nvPr/>
        </p:nvSpPr>
        <p:spPr bwMode="auto">
          <a:xfrm>
            <a:off x="7136373" y="3057805"/>
            <a:ext cx="1025128" cy="134540"/>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800" kern="0">
                <a:solidFill>
                  <a:srgbClr val="D4D2D0">
                    <a:lumMod val="25000"/>
                  </a:srgbClr>
                </a:solidFill>
                <a:latin typeface="Arial Narrow" pitchFamily="34" charset="0"/>
              </a:rPr>
              <a:t>Teknologiakomponentit</a:t>
            </a:r>
          </a:p>
        </p:txBody>
      </p:sp>
      <p:sp>
        <p:nvSpPr>
          <p:cNvPr id="36" name="Rectangle 35">
            <a:extLst>
              <a:ext uri="{FF2B5EF4-FFF2-40B4-BE49-F238E27FC236}">
                <a16:creationId xmlns:a16="http://schemas.microsoft.com/office/drawing/2014/main" id="{994AED30-6C86-4EED-AB5B-03E1BE80DC90}"/>
              </a:ext>
            </a:extLst>
          </p:cNvPr>
          <p:cNvSpPr>
            <a:spLocks noChangeArrowheads="1"/>
          </p:cNvSpPr>
          <p:nvPr/>
        </p:nvSpPr>
        <p:spPr bwMode="auto">
          <a:xfrm>
            <a:off x="7137563" y="3249495"/>
            <a:ext cx="1025129" cy="270272"/>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lnSpc>
                <a:spcPct val="90000"/>
              </a:lnSpc>
              <a:buClr>
                <a:srgbClr val="525252"/>
              </a:buClr>
              <a:defRPr/>
            </a:pPr>
            <a:r>
              <a:rPr lang="fi-FI" sz="900" kern="0">
                <a:solidFill>
                  <a:srgbClr val="D4D2D0">
                    <a:lumMod val="25000"/>
                  </a:srgbClr>
                </a:solidFill>
                <a:latin typeface="Arial Narrow" pitchFamily="34" charset="0"/>
              </a:rPr>
              <a:t>Valvonta- ja hallinta-</a:t>
            </a:r>
            <a:br>
              <a:rPr lang="fi-FI" sz="900" kern="0">
                <a:solidFill>
                  <a:srgbClr val="D4D2D0">
                    <a:lumMod val="25000"/>
                  </a:srgbClr>
                </a:solidFill>
                <a:latin typeface="Arial Narrow" pitchFamily="34" charset="0"/>
              </a:rPr>
            </a:br>
            <a:r>
              <a:rPr lang="fi-FI" sz="900" kern="0">
                <a:solidFill>
                  <a:srgbClr val="D4D2D0">
                    <a:lumMod val="25000"/>
                  </a:srgbClr>
                </a:solidFill>
                <a:latin typeface="Arial Narrow" pitchFamily="34" charset="0"/>
              </a:rPr>
              <a:t>arkkitehtuuri</a:t>
            </a:r>
          </a:p>
        </p:txBody>
      </p:sp>
      <p:sp>
        <p:nvSpPr>
          <p:cNvPr id="37" name="Rectangle 12">
            <a:extLst>
              <a:ext uri="{FF2B5EF4-FFF2-40B4-BE49-F238E27FC236}">
                <a16:creationId xmlns:a16="http://schemas.microsoft.com/office/drawing/2014/main" id="{EC36B79E-6BAF-48C3-BAF8-9049D3C2AF61}"/>
              </a:ext>
            </a:extLst>
          </p:cNvPr>
          <p:cNvSpPr>
            <a:spLocks noChangeArrowheads="1"/>
          </p:cNvSpPr>
          <p:nvPr/>
        </p:nvSpPr>
        <p:spPr bwMode="auto">
          <a:xfrm>
            <a:off x="2805005" y="908636"/>
            <a:ext cx="5336256" cy="134541"/>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Toimintaa ohjaavat määritykset - sidosarkkitehtuurit</a:t>
            </a:r>
          </a:p>
        </p:txBody>
      </p:sp>
      <p:sp>
        <p:nvSpPr>
          <p:cNvPr id="38" name="Rectangle 26">
            <a:extLst>
              <a:ext uri="{FF2B5EF4-FFF2-40B4-BE49-F238E27FC236}">
                <a16:creationId xmlns:a16="http://schemas.microsoft.com/office/drawing/2014/main" id="{A9FA262F-4582-4AF0-BBAA-199473FDCFA0}"/>
              </a:ext>
            </a:extLst>
          </p:cNvPr>
          <p:cNvSpPr>
            <a:spLocks noChangeArrowheads="1"/>
          </p:cNvSpPr>
          <p:nvPr/>
        </p:nvSpPr>
        <p:spPr bwMode="auto">
          <a:xfrm>
            <a:off x="5515932" y="3601478"/>
            <a:ext cx="1026319" cy="134541"/>
          </a:xfrm>
          <a:prstGeom prst="rect">
            <a:avLst/>
          </a:prstGeom>
          <a:solidFill>
            <a:srgbClr val="FFC000"/>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Keskeiset tietovirrat</a:t>
            </a:r>
          </a:p>
        </p:txBody>
      </p:sp>
      <p:sp>
        <p:nvSpPr>
          <p:cNvPr id="39" name="Rectangle 13">
            <a:extLst>
              <a:ext uri="{FF2B5EF4-FFF2-40B4-BE49-F238E27FC236}">
                <a16:creationId xmlns:a16="http://schemas.microsoft.com/office/drawing/2014/main" id="{6F352951-EADF-4855-9D72-547EE9EBF8C8}"/>
              </a:ext>
            </a:extLst>
          </p:cNvPr>
          <p:cNvSpPr>
            <a:spLocks noChangeArrowheads="1"/>
          </p:cNvSpPr>
          <p:nvPr/>
        </p:nvSpPr>
        <p:spPr bwMode="auto">
          <a:xfrm>
            <a:off x="3900255" y="1979009"/>
            <a:ext cx="1026319" cy="135000"/>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Tavoitteet</a:t>
            </a:r>
          </a:p>
        </p:txBody>
      </p:sp>
      <p:sp>
        <p:nvSpPr>
          <p:cNvPr id="40" name="Rectangle 36">
            <a:extLst>
              <a:ext uri="{FF2B5EF4-FFF2-40B4-BE49-F238E27FC236}">
                <a16:creationId xmlns:a16="http://schemas.microsoft.com/office/drawing/2014/main" id="{E14FADD7-6431-42E2-A0D3-A2922185B65E}"/>
              </a:ext>
            </a:extLst>
          </p:cNvPr>
          <p:cNvSpPr>
            <a:spLocks noChangeArrowheads="1"/>
          </p:cNvSpPr>
          <p:nvPr/>
        </p:nvSpPr>
        <p:spPr bwMode="auto">
          <a:xfrm>
            <a:off x="7123276" y="4269023"/>
            <a:ext cx="1026319" cy="134541"/>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lnSpc>
                <a:spcPct val="90000"/>
              </a:lnSpc>
              <a:buClr>
                <a:srgbClr val="525252"/>
              </a:buClr>
              <a:defRPr/>
            </a:pPr>
            <a:r>
              <a:rPr lang="fi-FI" sz="900" kern="0">
                <a:solidFill>
                  <a:srgbClr val="D4D2D0">
                    <a:lumMod val="25000"/>
                  </a:srgbClr>
                </a:solidFill>
                <a:latin typeface="Arial Narrow" pitchFamily="34" charset="0"/>
              </a:rPr>
              <a:t>Teknologiavalinnat</a:t>
            </a:r>
          </a:p>
        </p:txBody>
      </p:sp>
      <p:sp>
        <p:nvSpPr>
          <p:cNvPr id="41" name="Rectangle 40">
            <a:extLst>
              <a:ext uri="{FF2B5EF4-FFF2-40B4-BE49-F238E27FC236}">
                <a16:creationId xmlns:a16="http://schemas.microsoft.com/office/drawing/2014/main" id="{519475AB-E804-4CF9-8351-8909CDF6572D}"/>
              </a:ext>
            </a:extLst>
          </p:cNvPr>
          <p:cNvSpPr>
            <a:spLocks noChangeArrowheads="1"/>
          </p:cNvSpPr>
          <p:nvPr/>
        </p:nvSpPr>
        <p:spPr bwMode="auto">
          <a:xfrm>
            <a:off x="7149471" y="3600640"/>
            <a:ext cx="1026319" cy="134541"/>
          </a:xfrm>
          <a:prstGeom prst="rect">
            <a:avLst/>
          </a:prstGeom>
          <a:solidFill>
            <a:srgbClr val="FFC000"/>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lnSpc>
                <a:spcPct val="90000"/>
              </a:lnSpc>
              <a:buClr>
                <a:srgbClr val="525252"/>
              </a:buClr>
              <a:defRPr/>
            </a:pPr>
            <a:r>
              <a:rPr lang="fi-FI" sz="900" kern="0">
                <a:solidFill>
                  <a:srgbClr val="D4D2D0">
                    <a:lumMod val="25000"/>
                  </a:srgbClr>
                </a:solidFill>
                <a:latin typeface="Arial Narrow" pitchFamily="34" charset="0"/>
              </a:rPr>
              <a:t>Looginen verkkokaavio</a:t>
            </a:r>
          </a:p>
        </p:txBody>
      </p:sp>
      <p:sp>
        <p:nvSpPr>
          <p:cNvPr id="42" name="Rectangle 41">
            <a:extLst>
              <a:ext uri="{FF2B5EF4-FFF2-40B4-BE49-F238E27FC236}">
                <a16:creationId xmlns:a16="http://schemas.microsoft.com/office/drawing/2014/main" id="{9956F468-B9E6-42DF-9531-0651441C9C82}"/>
              </a:ext>
            </a:extLst>
          </p:cNvPr>
          <p:cNvSpPr>
            <a:spLocks noChangeArrowheads="1"/>
          </p:cNvSpPr>
          <p:nvPr/>
        </p:nvSpPr>
        <p:spPr bwMode="auto">
          <a:xfrm>
            <a:off x="2805323" y="1989986"/>
            <a:ext cx="1026000" cy="249021"/>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Asiakas- ja työntekijäkokemusvisio</a:t>
            </a:r>
          </a:p>
        </p:txBody>
      </p:sp>
      <p:sp>
        <p:nvSpPr>
          <p:cNvPr id="43" name="Rectangle 42">
            <a:extLst>
              <a:ext uri="{FF2B5EF4-FFF2-40B4-BE49-F238E27FC236}">
                <a16:creationId xmlns:a16="http://schemas.microsoft.com/office/drawing/2014/main" id="{0350B083-5DF2-4671-A76D-268074C46908}"/>
              </a:ext>
            </a:extLst>
          </p:cNvPr>
          <p:cNvSpPr>
            <a:spLocks noChangeArrowheads="1"/>
          </p:cNvSpPr>
          <p:nvPr/>
        </p:nvSpPr>
        <p:spPr bwMode="auto">
          <a:xfrm>
            <a:off x="2796242" y="2736719"/>
            <a:ext cx="5364069" cy="138552"/>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Kyvykkyydet</a:t>
            </a:r>
          </a:p>
        </p:txBody>
      </p:sp>
      <p:sp>
        <p:nvSpPr>
          <p:cNvPr id="44" name="Rectangle 43">
            <a:extLst>
              <a:ext uri="{FF2B5EF4-FFF2-40B4-BE49-F238E27FC236}">
                <a16:creationId xmlns:a16="http://schemas.microsoft.com/office/drawing/2014/main" id="{59B1C1A8-0A47-42F9-B20E-E20F63D0FA8A}"/>
              </a:ext>
            </a:extLst>
          </p:cNvPr>
          <p:cNvSpPr>
            <a:spLocks noChangeArrowheads="1"/>
          </p:cNvSpPr>
          <p:nvPr/>
        </p:nvSpPr>
        <p:spPr bwMode="auto">
          <a:xfrm>
            <a:off x="2792674" y="2463331"/>
            <a:ext cx="1026000" cy="155576"/>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Käyttäjäpersoonat</a:t>
            </a:r>
          </a:p>
        </p:txBody>
      </p:sp>
      <p:sp>
        <p:nvSpPr>
          <p:cNvPr id="45" name="Rectangle 44">
            <a:extLst>
              <a:ext uri="{FF2B5EF4-FFF2-40B4-BE49-F238E27FC236}">
                <a16:creationId xmlns:a16="http://schemas.microsoft.com/office/drawing/2014/main" id="{C76B5FF3-E0AA-44B2-9D19-A84CDE8FDE9C}"/>
              </a:ext>
            </a:extLst>
          </p:cNvPr>
          <p:cNvSpPr>
            <a:spLocks noChangeArrowheads="1"/>
          </p:cNvSpPr>
          <p:nvPr/>
        </p:nvSpPr>
        <p:spPr bwMode="auto">
          <a:xfrm>
            <a:off x="3896682" y="4261879"/>
            <a:ext cx="1026319" cy="134540"/>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lnSpc>
                <a:spcPct val="90000"/>
              </a:lnSpc>
              <a:buClr>
                <a:srgbClr val="525252"/>
              </a:buClr>
              <a:defRPr/>
            </a:pPr>
            <a:r>
              <a:rPr lang="fi-FI" sz="900" kern="0">
                <a:solidFill>
                  <a:srgbClr val="D4D2D0">
                    <a:lumMod val="25000"/>
                  </a:srgbClr>
                </a:solidFill>
                <a:latin typeface="Arial Narrow" pitchFamily="34" charset="0"/>
              </a:rPr>
              <a:t>Toimipisteet</a:t>
            </a:r>
          </a:p>
        </p:txBody>
      </p:sp>
      <p:sp>
        <p:nvSpPr>
          <p:cNvPr id="46" name="Rectangle 45">
            <a:extLst>
              <a:ext uri="{FF2B5EF4-FFF2-40B4-BE49-F238E27FC236}">
                <a16:creationId xmlns:a16="http://schemas.microsoft.com/office/drawing/2014/main" id="{8FA9CD77-3F6C-4098-86F7-F8602C27162F}"/>
              </a:ext>
            </a:extLst>
          </p:cNvPr>
          <p:cNvSpPr>
            <a:spLocks noChangeArrowheads="1"/>
          </p:cNvSpPr>
          <p:nvPr/>
        </p:nvSpPr>
        <p:spPr bwMode="auto">
          <a:xfrm>
            <a:off x="3896682" y="4432214"/>
            <a:ext cx="1026319" cy="134540"/>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lnSpc>
                <a:spcPct val="90000"/>
              </a:lnSpc>
              <a:buClr>
                <a:srgbClr val="525252"/>
              </a:buClr>
              <a:defRPr/>
            </a:pPr>
            <a:r>
              <a:rPr lang="fi-FI" sz="900" kern="0">
                <a:solidFill>
                  <a:srgbClr val="D4D2D0">
                    <a:lumMod val="25000"/>
                  </a:srgbClr>
                </a:solidFill>
                <a:latin typeface="Arial Narrow" pitchFamily="34" charset="0"/>
              </a:rPr>
              <a:t>Tilat, pohjat</a:t>
            </a:r>
          </a:p>
        </p:txBody>
      </p:sp>
      <p:sp>
        <p:nvSpPr>
          <p:cNvPr id="47" name="Rectangle 46">
            <a:extLst>
              <a:ext uri="{FF2B5EF4-FFF2-40B4-BE49-F238E27FC236}">
                <a16:creationId xmlns:a16="http://schemas.microsoft.com/office/drawing/2014/main" id="{AD50085F-9D46-47A5-A8AE-E529922B5ADF}"/>
              </a:ext>
            </a:extLst>
          </p:cNvPr>
          <p:cNvSpPr>
            <a:spLocks noChangeArrowheads="1"/>
          </p:cNvSpPr>
          <p:nvPr/>
        </p:nvSpPr>
        <p:spPr bwMode="auto">
          <a:xfrm>
            <a:off x="2806514" y="3224606"/>
            <a:ext cx="1026000" cy="140103"/>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Palvelupolku/polut</a:t>
            </a:r>
          </a:p>
        </p:txBody>
      </p:sp>
      <p:sp>
        <p:nvSpPr>
          <p:cNvPr id="48" name="Rectangle 47">
            <a:extLst>
              <a:ext uri="{FF2B5EF4-FFF2-40B4-BE49-F238E27FC236}">
                <a16:creationId xmlns:a16="http://schemas.microsoft.com/office/drawing/2014/main" id="{8F36E461-1003-48F3-85A4-226A1587B8E3}"/>
              </a:ext>
            </a:extLst>
          </p:cNvPr>
          <p:cNvSpPr>
            <a:spLocks noChangeArrowheads="1"/>
          </p:cNvSpPr>
          <p:nvPr/>
        </p:nvSpPr>
        <p:spPr bwMode="auto">
          <a:xfrm>
            <a:off x="2801432" y="3055336"/>
            <a:ext cx="1026000" cy="134540"/>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Arvolupaukset</a:t>
            </a:r>
          </a:p>
        </p:txBody>
      </p:sp>
      <p:sp>
        <p:nvSpPr>
          <p:cNvPr id="49" name="Rectangle 48">
            <a:extLst>
              <a:ext uri="{FF2B5EF4-FFF2-40B4-BE49-F238E27FC236}">
                <a16:creationId xmlns:a16="http://schemas.microsoft.com/office/drawing/2014/main" id="{2428D89D-8876-450E-80CD-3BE44BE41102}"/>
              </a:ext>
            </a:extLst>
          </p:cNvPr>
          <p:cNvSpPr>
            <a:spLocks noChangeArrowheads="1"/>
          </p:cNvSpPr>
          <p:nvPr/>
        </p:nvSpPr>
        <p:spPr bwMode="auto">
          <a:xfrm>
            <a:off x="2801432" y="3787360"/>
            <a:ext cx="1026000" cy="140103"/>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Muotoilumallit</a:t>
            </a:r>
          </a:p>
        </p:txBody>
      </p:sp>
      <p:sp>
        <p:nvSpPr>
          <p:cNvPr id="50" name="Rectangle 49">
            <a:extLst>
              <a:ext uri="{FF2B5EF4-FFF2-40B4-BE49-F238E27FC236}">
                <a16:creationId xmlns:a16="http://schemas.microsoft.com/office/drawing/2014/main" id="{FE1C387E-5430-4BC6-8B8C-7CDA9400165A}"/>
              </a:ext>
            </a:extLst>
          </p:cNvPr>
          <p:cNvSpPr>
            <a:spLocks noChangeArrowheads="1"/>
          </p:cNvSpPr>
          <p:nvPr/>
        </p:nvSpPr>
        <p:spPr bwMode="auto">
          <a:xfrm>
            <a:off x="3908079" y="2463332"/>
            <a:ext cx="1026319" cy="135000"/>
          </a:xfrm>
          <a:prstGeom prst="rect">
            <a:avLst/>
          </a:prstGeom>
          <a:solidFill>
            <a:srgbClr val="FFC000"/>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Roolit</a:t>
            </a:r>
          </a:p>
        </p:txBody>
      </p:sp>
      <p:sp>
        <p:nvSpPr>
          <p:cNvPr id="51" name="Rectangle 12">
            <a:extLst>
              <a:ext uri="{FF2B5EF4-FFF2-40B4-BE49-F238E27FC236}">
                <a16:creationId xmlns:a16="http://schemas.microsoft.com/office/drawing/2014/main" id="{A2816124-4E6E-4D2B-943A-919FC2C68407}"/>
              </a:ext>
            </a:extLst>
          </p:cNvPr>
          <p:cNvSpPr>
            <a:spLocks noChangeArrowheads="1"/>
          </p:cNvSpPr>
          <p:nvPr/>
        </p:nvSpPr>
        <p:spPr bwMode="auto">
          <a:xfrm>
            <a:off x="2806514" y="1092176"/>
            <a:ext cx="5330897" cy="134541"/>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Strategia</a:t>
            </a:r>
          </a:p>
        </p:txBody>
      </p:sp>
      <p:sp>
        <p:nvSpPr>
          <p:cNvPr id="52" name="Rectangle 51">
            <a:extLst>
              <a:ext uri="{FF2B5EF4-FFF2-40B4-BE49-F238E27FC236}">
                <a16:creationId xmlns:a16="http://schemas.microsoft.com/office/drawing/2014/main" id="{C3695FCC-3C60-48B5-A2D3-8050205625D0}"/>
              </a:ext>
            </a:extLst>
          </p:cNvPr>
          <p:cNvSpPr>
            <a:spLocks noChangeArrowheads="1"/>
          </p:cNvSpPr>
          <p:nvPr/>
        </p:nvSpPr>
        <p:spPr bwMode="auto">
          <a:xfrm>
            <a:off x="4979607" y="2137225"/>
            <a:ext cx="1026319" cy="147042"/>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Päätietoryhmät</a:t>
            </a:r>
          </a:p>
        </p:txBody>
      </p:sp>
      <p:sp>
        <p:nvSpPr>
          <p:cNvPr id="53" name="Rectangle 52">
            <a:extLst>
              <a:ext uri="{FF2B5EF4-FFF2-40B4-BE49-F238E27FC236}">
                <a16:creationId xmlns:a16="http://schemas.microsoft.com/office/drawing/2014/main" id="{A9DCC38C-922D-4E4C-9A12-20E0CCCAB779}"/>
              </a:ext>
            </a:extLst>
          </p:cNvPr>
          <p:cNvSpPr>
            <a:spLocks noChangeArrowheads="1"/>
          </p:cNvSpPr>
          <p:nvPr/>
        </p:nvSpPr>
        <p:spPr bwMode="auto">
          <a:xfrm>
            <a:off x="4636954" y="1275442"/>
            <a:ext cx="1667120" cy="137222"/>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Muotoiluperiaatteet</a:t>
            </a:r>
          </a:p>
        </p:txBody>
      </p:sp>
      <p:sp>
        <p:nvSpPr>
          <p:cNvPr id="54" name="Rectangle 53">
            <a:extLst>
              <a:ext uri="{FF2B5EF4-FFF2-40B4-BE49-F238E27FC236}">
                <a16:creationId xmlns:a16="http://schemas.microsoft.com/office/drawing/2014/main" id="{A85DC625-33BB-4E7C-BB05-2DBED0DEBD05}"/>
              </a:ext>
            </a:extLst>
          </p:cNvPr>
          <p:cNvSpPr/>
          <p:nvPr/>
        </p:nvSpPr>
        <p:spPr>
          <a:xfrm>
            <a:off x="143508" y="1931384"/>
            <a:ext cx="1352858" cy="1102151"/>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000" i="1" dirty="0">
                <a:solidFill>
                  <a:schemeClr val="tx1"/>
                </a:solidFill>
              </a:rPr>
              <a:t>Toimittajan vastuulla päivittää hankittavan järjestelmän ja sen riippuvuuksien osalta osana käyttöönottoprojektia</a:t>
            </a:r>
          </a:p>
        </p:txBody>
      </p:sp>
      <p:sp>
        <p:nvSpPr>
          <p:cNvPr id="55" name="Rectangle 54">
            <a:extLst>
              <a:ext uri="{FF2B5EF4-FFF2-40B4-BE49-F238E27FC236}">
                <a16:creationId xmlns:a16="http://schemas.microsoft.com/office/drawing/2014/main" id="{DA048809-26B4-4100-A90F-FD2027E62FFB}"/>
              </a:ext>
            </a:extLst>
          </p:cNvPr>
          <p:cNvSpPr>
            <a:spLocks noChangeArrowheads="1"/>
          </p:cNvSpPr>
          <p:nvPr/>
        </p:nvSpPr>
        <p:spPr bwMode="auto">
          <a:xfrm>
            <a:off x="3900255" y="3399235"/>
            <a:ext cx="1026319" cy="134540"/>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Käyttötapaukset</a:t>
            </a:r>
          </a:p>
        </p:txBody>
      </p:sp>
    </p:spTree>
    <p:extLst>
      <p:ext uri="{BB962C8B-B14F-4D97-AF65-F5344CB8AC3E}">
        <p14:creationId xmlns:p14="http://schemas.microsoft.com/office/powerpoint/2010/main" val="6110129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8315F1-7662-4F2E-A128-D03AB794A5E8}"/>
              </a:ext>
            </a:extLst>
          </p:cNvPr>
          <p:cNvSpPr>
            <a:spLocks noGrp="1"/>
          </p:cNvSpPr>
          <p:nvPr>
            <p:ph type="title"/>
          </p:nvPr>
        </p:nvSpPr>
        <p:spPr>
          <a:xfrm>
            <a:off x="111415" y="103752"/>
            <a:ext cx="8896559" cy="648072"/>
          </a:xfrm>
        </p:spPr>
        <p:txBody>
          <a:bodyPr>
            <a:normAutofit/>
          </a:bodyPr>
          <a:lstStyle/>
          <a:p>
            <a:pPr algn="ctr"/>
            <a:r>
              <a:rPr lang="fi-FI" sz="2000" dirty="0">
                <a:solidFill>
                  <a:schemeClr val="accent2">
                    <a:lumMod val="50000"/>
                  </a:schemeClr>
                </a:solidFill>
              </a:rPr>
              <a:t>Arkkitehtuuritiivistelmän tarkoitus</a:t>
            </a:r>
          </a:p>
        </p:txBody>
      </p:sp>
      <p:sp>
        <p:nvSpPr>
          <p:cNvPr id="3" name="Content Placeholder 2">
            <a:extLst>
              <a:ext uri="{FF2B5EF4-FFF2-40B4-BE49-F238E27FC236}">
                <a16:creationId xmlns:a16="http://schemas.microsoft.com/office/drawing/2014/main" id="{89C17FEC-A1B6-4068-8990-290CEE830B71}"/>
              </a:ext>
            </a:extLst>
          </p:cNvPr>
          <p:cNvSpPr>
            <a:spLocks noGrp="1"/>
          </p:cNvSpPr>
          <p:nvPr>
            <p:ph idx="1"/>
          </p:nvPr>
        </p:nvSpPr>
        <p:spPr>
          <a:xfrm>
            <a:off x="959742" y="1027755"/>
            <a:ext cx="7254744" cy="4011992"/>
          </a:xfrm>
        </p:spPr>
        <p:txBody>
          <a:bodyPr>
            <a:normAutofit fontScale="92500" lnSpcReduction="20000"/>
          </a:bodyPr>
          <a:lstStyle/>
          <a:p>
            <a:pPr indent="0" algn="ctr">
              <a:spcBef>
                <a:spcPts val="600"/>
              </a:spcBef>
              <a:buNone/>
            </a:pPr>
            <a:r>
              <a:rPr lang="fi-FI" sz="1500" dirty="0"/>
              <a:t>Arkkitehtuuritiivistelmän tarkoituksena on kuvata päätasolla</a:t>
            </a:r>
            <a:br>
              <a:rPr lang="fi-FI" sz="1500" dirty="0"/>
            </a:br>
            <a:r>
              <a:rPr lang="fi-FI" sz="1500" dirty="0"/>
              <a:t>hankittavan järjestelmän tukema toiminta, käyttäjäroolit ja</a:t>
            </a:r>
            <a:br>
              <a:rPr lang="fi-FI" sz="1500" dirty="0"/>
            </a:br>
            <a:r>
              <a:rPr lang="fi-FI" sz="1500" dirty="0"/>
              <a:t>kytkentä muihin järjestelmiin ylätasolla.</a:t>
            </a:r>
          </a:p>
          <a:p>
            <a:pPr indent="0" algn="ctr">
              <a:spcBef>
                <a:spcPts val="600"/>
              </a:spcBef>
              <a:buNone/>
            </a:pPr>
            <a:endParaRPr lang="fi-FI" sz="1500" dirty="0"/>
          </a:p>
          <a:p>
            <a:pPr indent="0" algn="ctr">
              <a:spcBef>
                <a:spcPts val="600"/>
              </a:spcBef>
              <a:buNone/>
            </a:pPr>
            <a:r>
              <a:rPr lang="fi-FI" sz="1500" dirty="0"/>
              <a:t>Varsinaiset vaatimukset on koottu tarjouspyynnön Vaatimuslomakkeeseen</a:t>
            </a:r>
            <a:br>
              <a:rPr lang="fi-FI" sz="1500" dirty="0"/>
            </a:br>
            <a:r>
              <a:rPr lang="fi-FI" sz="1500" dirty="0"/>
              <a:t>(</a:t>
            </a:r>
            <a:r>
              <a:rPr lang="fi-FI" sz="1500" i="1" dirty="0"/>
              <a:t>K: Vaatimuslomake yleiset SaaS, tarjouspyynnön liite 4</a:t>
            </a:r>
            <a:r>
              <a:rPr lang="fi-FI" sz="1500" dirty="0"/>
              <a:t>).</a:t>
            </a:r>
          </a:p>
          <a:p>
            <a:pPr indent="0" algn="ctr">
              <a:spcBef>
                <a:spcPts val="600"/>
              </a:spcBef>
              <a:buNone/>
            </a:pPr>
            <a:endParaRPr lang="fi-FI" sz="1500" dirty="0"/>
          </a:p>
          <a:p>
            <a:pPr indent="0" algn="ctr">
              <a:spcBef>
                <a:spcPts val="600"/>
              </a:spcBef>
              <a:buNone/>
            </a:pPr>
            <a:r>
              <a:rPr lang="fi-FI" sz="1500" dirty="0"/>
              <a:t>Tässä tavoitearkkitehtuuri kuvaa kohdealueen</a:t>
            </a:r>
            <a:br>
              <a:rPr lang="fi-FI" sz="1500" dirty="0"/>
            </a:br>
            <a:r>
              <a:rPr lang="fi-FI" sz="1500" dirty="0"/>
              <a:t>yleistasoista tavoitetilan arkkitehtuurikuvausta.</a:t>
            </a:r>
            <a:br>
              <a:rPr lang="fi-FI" sz="1500" dirty="0"/>
            </a:br>
            <a:r>
              <a:rPr lang="fi-FI" sz="1500" dirty="0"/>
              <a:t>Se jäsentää ja määrittää arkkitehtuurin keskeisimmät rakenneosat</a:t>
            </a:r>
            <a:br>
              <a:rPr lang="fi-FI" sz="1500" dirty="0"/>
            </a:br>
            <a:r>
              <a:rPr lang="fi-FI" sz="1500" dirty="0"/>
              <a:t>ottamatta tarkasti kantaa esimerkiksi toteutusteknologiaan tai</a:t>
            </a:r>
            <a:br>
              <a:rPr lang="fi-FI" sz="1500" dirty="0"/>
            </a:br>
            <a:r>
              <a:rPr lang="fi-FI" sz="1500" dirty="0"/>
              <a:t>muihin suunnittelun tai toteutuksen yksityiskohtiin.</a:t>
            </a:r>
            <a:br>
              <a:rPr lang="fi-FI" sz="1500" dirty="0"/>
            </a:br>
            <a:r>
              <a:rPr lang="fi-FI" sz="1500" dirty="0"/>
              <a:t>Tässä kuvattu arkkitehtuuri määrittää puitteet, joiden sisällä</a:t>
            </a:r>
            <a:br>
              <a:rPr lang="fi-FI" sz="1500" dirty="0"/>
            </a:br>
            <a:r>
              <a:rPr lang="fi-FI" sz="1500" dirty="0"/>
              <a:t>hankittavan järjestelmän tukemaa toimintaa,</a:t>
            </a:r>
            <a:br>
              <a:rPr lang="fi-FI" sz="1500" dirty="0"/>
            </a:br>
            <a:r>
              <a:rPr lang="fi-FI" sz="1500" dirty="0"/>
              <a:t>tietojen hallintaa ja tietojärjestelmiä sekä</a:t>
            </a:r>
            <a:br>
              <a:rPr lang="fi-FI" sz="1500" dirty="0"/>
            </a:br>
            <a:r>
              <a:rPr lang="fi-FI" sz="1500" dirty="0"/>
              <a:t>tiedonvaihdon ja tietojen hyödyntämisen ratkaisuja tulee kehittää.</a:t>
            </a:r>
          </a:p>
          <a:p>
            <a:pPr indent="0" algn="ctr">
              <a:spcBef>
                <a:spcPts val="600"/>
              </a:spcBef>
              <a:buNone/>
            </a:pPr>
            <a:endParaRPr lang="fi-FI" sz="1500" dirty="0"/>
          </a:p>
          <a:p>
            <a:pPr indent="0" algn="ctr">
              <a:spcBef>
                <a:spcPts val="600"/>
              </a:spcBef>
              <a:buNone/>
            </a:pPr>
            <a:r>
              <a:rPr lang="fi-FI" sz="1500" dirty="0"/>
              <a:t>Tässä kuvattu tavoitearkkitehtuuri tarkentuu</a:t>
            </a:r>
            <a:br>
              <a:rPr lang="fi-FI" sz="1500" dirty="0"/>
            </a:br>
            <a:r>
              <a:rPr lang="fi-FI" sz="1500" dirty="0"/>
              <a:t>valitun toimittajan ratkaisun pohjalta</a:t>
            </a:r>
            <a:br>
              <a:rPr lang="fi-FI" sz="1500" dirty="0"/>
            </a:br>
            <a:r>
              <a:rPr lang="fi-FI" sz="1500" dirty="0"/>
              <a:t>tarkemmaksi ratkaisuarkkitehtuuriksi.</a:t>
            </a:r>
          </a:p>
        </p:txBody>
      </p:sp>
    </p:spTree>
    <p:extLst>
      <p:ext uri="{BB962C8B-B14F-4D97-AF65-F5344CB8AC3E}">
        <p14:creationId xmlns:p14="http://schemas.microsoft.com/office/powerpoint/2010/main" val="22212494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2">
            <a:lumMod val="50000"/>
          </a:schemeClr>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556D545-F4F3-414D-B5D0-DC0D6D94A3CC}"/>
              </a:ext>
            </a:extLst>
          </p:cNvPr>
          <p:cNvSpPr>
            <a:spLocks noGrp="1"/>
          </p:cNvSpPr>
          <p:nvPr>
            <p:ph type="title"/>
          </p:nvPr>
        </p:nvSpPr>
        <p:spPr/>
        <p:txBody>
          <a:bodyPr/>
          <a:lstStyle/>
          <a:p>
            <a:r>
              <a:rPr lang="fi-FI"/>
              <a:t>Kuvatut kokonaisarkkitehtuurin osakuvaukset</a:t>
            </a:r>
          </a:p>
        </p:txBody>
      </p:sp>
      <p:sp>
        <p:nvSpPr>
          <p:cNvPr id="4" name="Slide Number Placeholder 3">
            <a:extLst>
              <a:ext uri="{FF2B5EF4-FFF2-40B4-BE49-F238E27FC236}">
                <a16:creationId xmlns:a16="http://schemas.microsoft.com/office/drawing/2014/main" id="{996D0868-7533-479E-96D9-BE0740512DD2}"/>
              </a:ext>
            </a:extLst>
          </p:cNvPr>
          <p:cNvSpPr>
            <a:spLocks noGrp="1"/>
          </p:cNvSpPr>
          <p:nvPr>
            <p:ph type="sldNum" sz="quarter" idx="12"/>
          </p:nvPr>
        </p:nvSpPr>
        <p:spPr/>
        <p:txBody>
          <a:bodyPr/>
          <a:lstStyle/>
          <a:p>
            <a:fld id="{6CAB7FB2-350C-4D14-9041-2392A9F69A4F}" type="slidenum">
              <a:rPr lang="en-GB" smtClean="0"/>
              <a:t>5</a:t>
            </a:fld>
            <a:endParaRPr lang="en-GB"/>
          </a:p>
        </p:txBody>
      </p:sp>
    </p:spTree>
    <p:extLst>
      <p:ext uri="{BB962C8B-B14F-4D97-AF65-F5344CB8AC3E}">
        <p14:creationId xmlns:p14="http://schemas.microsoft.com/office/powerpoint/2010/main" val="10357334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86DBD98-7385-4DEB-899D-FAE9394B06D9}"/>
              </a:ext>
            </a:extLst>
          </p:cNvPr>
          <p:cNvSpPr>
            <a:spLocks noGrp="1"/>
          </p:cNvSpPr>
          <p:nvPr>
            <p:ph type="sldNum" sz="quarter" idx="12"/>
          </p:nvPr>
        </p:nvSpPr>
        <p:spPr/>
        <p:txBody>
          <a:bodyPr/>
          <a:lstStyle/>
          <a:p>
            <a:fld id="{DDE9422E-AB18-498F-A7FF-179425C9812D}" type="slidenum">
              <a:rPr lang="fi-FI" smtClean="0"/>
              <a:t>6</a:t>
            </a:fld>
            <a:endParaRPr lang="fi-FI"/>
          </a:p>
        </p:txBody>
      </p:sp>
      <p:sp>
        <p:nvSpPr>
          <p:cNvPr id="4" name="Title 3">
            <a:extLst>
              <a:ext uri="{FF2B5EF4-FFF2-40B4-BE49-F238E27FC236}">
                <a16:creationId xmlns:a16="http://schemas.microsoft.com/office/drawing/2014/main" id="{2855AFF2-3EFD-44B2-A375-F7CEE7E6E108}"/>
              </a:ext>
            </a:extLst>
          </p:cNvPr>
          <p:cNvSpPr>
            <a:spLocks noGrp="1"/>
          </p:cNvSpPr>
          <p:nvPr>
            <p:ph type="title"/>
          </p:nvPr>
        </p:nvSpPr>
        <p:spPr>
          <a:xfrm>
            <a:off x="196483" y="143507"/>
            <a:ext cx="8788819" cy="675000"/>
          </a:xfrm>
        </p:spPr>
        <p:txBody>
          <a:bodyPr>
            <a:normAutofit/>
          </a:bodyPr>
          <a:lstStyle/>
          <a:p>
            <a:pPr algn="ctr"/>
            <a:r>
              <a:rPr lang="fi-FI" sz="2000" dirty="0">
                <a:solidFill>
                  <a:schemeClr val="accent2">
                    <a:lumMod val="50000"/>
                  </a:schemeClr>
                </a:solidFill>
              </a:rPr>
              <a:t>Kuvatut arkkitehtuurikuvaukset</a:t>
            </a:r>
          </a:p>
        </p:txBody>
      </p:sp>
      <p:sp>
        <p:nvSpPr>
          <p:cNvPr id="5" name="Rectangle 4">
            <a:extLst>
              <a:ext uri="{FF2B5EF4-FFF2-40B4-BE49-F238E27FC236}">
                <a16:creationId xmlns:a16="http://schemas.microsoft.com/office/drawing/2014/main" id="{0BC524CB-172E-4C96-9F7A-2F29FD59ACAE}"/>
              </a:ext>
            </a:extLst>
          </p:cNvPr>
          <p:cNvSpPr>
            <a:spLocks noChangeArrowheads="1"/>
          </p:cNvSpPr>
          <p:nvPr/>
        </p:nvSpPr>
        <p:spPr bwMode="auto">
          <a:xfrm>
            <a:off x="2805005" y="1637299"/>
            <a:ext cx="1026319" cy="3506201"/>
          </a:xfrm>
          <a:prstGeom prst="rect">
            <a:avLst/>
          </a:prstGeom>
          <a:solidFill>
            <a:srgbClr val="3B3B3B">
              <a:lumMod val="20000"/>
              <a:lumOff val="80000"/>
            </a:srgbClr>
          </a:solidFill>
          <a:ln w="25400" algn="ctr">
            <a:solidFill>
              <a:sysClr val="window" lastClr="FFFFFF">
                <a:lumMod val="65000"/>
              </a:sysClr>
            </a:solidFill>
            <a:miter lim="800000"/>
            <a:headEnd/>
            <a:tailEnd/>
          </a:ln>
          <a:effectLst/>
        </p:spPr>
        <p:txBody>
          <a:bodyPr lIns="27000" tIns="27000" rIns="27000" bIns="27000"/>
          <a:lstStyle/>
          <a:p>
            <a:pPr algn="ctr" eaLnBrk="0" hangingPunct="0">
              <a:lnSpc>
                <a:spcPct val="85000"/>
              </a:lnSpc>
              <a:buClr>
                <a:srgbClr val="7279AC"/>
              </a:buClr>
            </a:pPr>
            <a:r>
              <a:rPr lang="fi-FI" sz="900" b="1" kern="0">
                <a:solidFill>
                  <a:sysClr val="windowText" lastClr="000000"/>
                </a:solidFill>
                <a:latin typeface="Calibri Light" panose="020F0302020204030204" pitchFamily="34" charset="0"/>
                <a:cs typeface="Calibri Light" panose="020F0302020204030204" pitchFamily="34" charset="0"/>
              </a:rPr>
              <a:t>Ihmisnäkökulma</a:t>
            </a:r>
          </a:p>
        </p:txBody>
      </p:sp>
      <p:sp>
        <p:nvSpPr>
          <p:cNvPr id="6" name="Rectangle 5">
            <a:extLst>
              <a:ext uri="{FF2B5EF4-FFF2-40B4-BE49-F238E27FC236}">
                <a16:creationId xmlns:a16="http://schemas.microsoft.com/office/drawing/2014/main" id="{7499021B-B923-482F-BFF2-7295974DE234}"/>
              </a:ext>
            </a:extLst>
          </p:cNvPr>
          <p:cNvSpPr>
            <a:spLocks noChangeArrowheads="1"/>
          </p:cNvSpPr>
          <p:nvPr/>
        </p:nvSpPr>
        <p:spPr bwMode="auto">
          <a:xfrm>
            <a:off x="3896682" y="1637299"/>
            <a:ext cx="1026319" cy="3506201"/>
          </a:xfrm>
          <a:prstGeom prst="rect">
            <a:avLst/>
          </a:prstGeom>
          <a:solidFill>
            <a:srgbClr val="3B3B3B">
              <a:lumMod val="20000"/>
              <a:lumOff val="80000"/>
            </a:srgbClr>
          </a:solidFill>
          <a:ln w="25400" algn="ctr">
            <a:solidFill>
              <a:sysClr val="window" lastClr="FFFFFF">
                <a:lumMod val="65000"/>
              </a:sysClr>
            </a:solidFill>
            <a:miter lim="800000"/>
            <a:headEnd/>
            <a:tailEnd/>
          </a:ln>
          <a:effectLst/>
        </p:spPr>
        <p:txBody>
          <a:bodyPr lIns="27000" tIns="27000" rIns="27000" bIns="27000"/>
          <a:lstStyle/>
          <a:p>
            <a:pPr algn="ctr" eaLnBrk="0" hangingPunct="0">
              <a:lnSpc>
                <a:spcPct val="85000"/>
              </a:lnSpc>
              <a:buClr>
                <a:srgbClr val="7279AC"/>
              </a:buClr>
              <a:defRPr/>
            </a:pPr>
            <a:r>
              <a:rPr lang="fi-FI" sz="900" b="1" kern="0">
                <a:solidFill>
                  <a:sysClr val="windowText" lastClr="000000"/>
                </a:solidFill>
                <a:latin typeface="Calibri Light" panose="020F0302020204030204" pitchFamily="34" charset="0"/>
                <a:cs typeface="Calibri Light" panose="020F0302020204030204" pitchFamily="34" charset="0"/>
              </a:rPr>
              <a:t>Liiketoiminnan näkökulma</a:t>
            </a:r>
          </a:p>
        </p:txBody>
      </p:sp>
      <p:sp>
        <p:nvSpPr>
          <p:cNvPr id="7" name="Rectangle 6">
            <a:extLst>
              <a:ext uri="{FF2B5EF4-FFF2-40B4-BE49-F238E27FC236}">
                <a16:creationId xmlns:a16="http://schemas.microsoft.com/office/drawing/2014/main" id="{D52DF214-2732-41D8-93DF-4C96BC1C7DD5}"/>
              </a:ext>
            </a:extLst>
          </p:cNvPr>
          <p:cNvSpPr>
            <a:spLocks noChangeArrowheads="1"/>
          </p:cNvSpPr>
          <p:nvPr/>
        </p:nvSpPr>
        <p:spPr bwMode="auto">
          <a:xfrm>
            <a:off x="4975389" y="1637299"/>
            <a:ext cx="1026319" cy="3506201"/>
          </a:xfrm>
          <a:prstGeom prst="rect">
            <a:avLst/>
          </a:prstGeom>
          <a:solidFill>
            <a:srgbClr val="3B3B3B">
              <a:lumMod val="20000"/>
              <a:lumOff val="80000"/>
            </a:srgbClr>
          </a:solidFill>
          <a:ln w="25400" algn="ctr">
            <a:solidFill>
              <a:sysClr val="window" lastClr="FFFFFF">
                <a:lumMod val="65000"/>
              </a:sysClr>
            </a:solidFill>
            <a:miter lim="800000"/>
            <a:headEnd/>
            <a:tailEnd/>
          </a:ln>
          <a:effectLst/>
        </p:spPr>
        <p:txBody>
          <a:bodyPr lIns="27000" tIns="27000" rIns="27000" bIns="27000"/>
          <a:lstStyle/>
          <a:p>
            <a:pPr algn="ctr" eaLnBrk="0" hangingPunct="0">
              <a:lnSpc>
                <a:spcPct val="85000"/>
              </a:lnSpc>
              <a:buClr>
                <a:srgbClr val="7279AC"/>
              </a:buClr>
              <a:defRPr/>
            </a:pPr>
            <a:r>
              <a:rPr lang="fi-FI" sz="900" b="1" kern="0">
                <a:solidFill>
                  <a:sysClr val="windowText" lastClr="000000"/>
                </a:solidFill>
                <a:latin typeface="Calibri Light" panose="020F0302020204030204" pitchFamily="34" charset="0"/>
                <a:cs typeface="Calibri Light" panose="020F0302020204030204" pitchFamily="34" charset="0"/>
              </a:rPr>
              <a:t>Tiedon näkökulma</a:t>
            </a:r>
          </a:p>
        </p:txBody>
      </p:sp>
      <p:sp>
        <p:nvSpPr>
          <p:cNvPr id="8" name="Rectangle 7">
            <a:extLst>
              <a:ext uri="{FF2B5EF4-FFF2-40B4-BE49-F238E27FC236}">
                <a16:creationId xmlns:a16="http://schemas.microsoft.com/office/drawing/2014/main" id="{8F0E90A5-E394-43B2-B80A-C4F099611C39}"/>
              </a:ext>
            </a:extLst>
          </p:cNvPr>
          <p:cNvSpPr>
            <a:spLocks noChangeArrowheads="1"/>
          </p:cNvSpPr>
          <p:nvPr/>
        </p:nvSpPr>
        <p:spPr bwMode="auto">
          <a:xfrm>
            <a:off x="6056476" y="1637299"/>
            <a:ext cx="1026319" cy="3506201"/>
          </a:xfrm>
          <a:prstGeom prst="rect">
            <a:avLst/>
          </a:prstGeom>
          <a:solidFill>
            <a:srgbClr val="3B3B3B">
              <a:lumMod val="20000"/>
              <a:lumOff val="80000"/>
            </a:srgbClr>
          </a:solidFill>
          <a:ln w="25400" algn="ctr">
            <a:solidFill>
              <a:sysClr val="window" lastClr="FFFFFF">
                <a:lumMod val="65000"/>
              </a:sysClr>
            </a:solidFill>
            <a:miter lim="800000"/>
            <a:headEnd/>
            <a:tailEnd/>
          </a:ln>
          <a:effectLst/>
        </p:spPr>
        <p:txBody>
          <a:bodyPr lIns="27000" tIns="27000" rIns="27000" bIns="27000"/>
          <a:lstStyle/>
          <a:p>
            <a:pPr algn="ctr" eaLnBrk="0" hangingPunct="0">
              <a:lnSpc>
                <a:spcPct val="85000"/>
              </a:lnSpc>
              <a:buClr>
                <a:srgbClr val="7279AC"/>
              </a:buClr>
              <a:defRPr/>
            </a:pPr>
            <a:r>
              <a:rPr lang="en-US" sz="900" b="1" kern="0">
                <a:solidFill>
                  <a:sysClr val="windowText" lastClr="000000"/>
                </a:solidFill>
                <a:latin typeface="Calibri Light" panose="020F0302020204030204" pitchFamily="34" charset="0"/>
                <a:cs typeface="Calibri Light" panose="020F0302020204030204" pitchFamily="34" charset="0"/>
              </a:rPr>
              <a:t>Tietojärjestelmä-näkökulma</a:t>
            </a:r>
            <a:endParaRPr lang="fi-FI" sz="900" b="1" kern="0">
              <a:solidFill>
                <a:sysClr val="windowText" lastClr="000000"/>
              </a:solidFill>
              <a:latin typeface="Calibri Light" panose="020F0302020204030204" pitchFamily="34" charset="0"/>
              <a:cs typeface="Calibri Light" panose="020F0302020204030204" pitchFamily="34" charset="0"/>
            </a:endParaRPr>
          </a:p>
        </p:txBody>
      </p:sp>
      <p:sp>
        <p:nvSpPr>
          <p:cNvPr id="9" name="Rectangle 8">
            <a:extLst>
              <a:ext uri="{FF2B5EF4-FFF2-40B4-BE49-F238E27FC236}">
                <a16:creationId xmlns:a16="http://schemas.microsoft.com/office/drawing/2014/main" id="{13C284D6-60E1-42FE-AC57-D2D70FCA3B9D}"/>
              </a:ext>
            </a:extLst>
          </p:cNvPr>
          <p:cNvSpPr>
            <a:spLocks noChangeArrowheads="1"/>
          </p:cNvSpPr>
          <p:nvPr/>
        </p:nvSpPr>
        <p:spPr bwMode="auto">
          <a:xfrm>
            <a:off x="7136373" y="1637299"/>
            <a:ext cx="1026319" cy="3506201"/>
          </a:xfrm>
          <a:prstGeom prst="rect">
            <a:avLst/>
          </a:prstGeom>
          <a:solidFill>
            <a:srgbClr val="3B3B3B">
              <a:lumMod val="20000"/>
              <a:lumOff val="80000"/>
            </a:srgbClr>
          </a:solidFill>
          <a:ln w="25400" algn="ctr">
            <a:solidFill>
              <a:sysClr val="window" lastClr="FFFFFF">
                <a:lumMod val="65000"/>
              </a:sysClr>
            </a:solidFill>
            <a:miter lim="800000"/>
            <a:headEnd/>
            <a:tailEnd/>
          </a:ln>
          <a:effectLst/>
        </p:spPr>
        <p:txBody>
          <a:bodyPr lIns="27000" tIns="27000" rIns="27000" bIns="27000"/>
          <a:lstStyle/>
          <a:p>
            <a:pPr algn="ctr" eaLnBrk="0" hangingPunct="0">
              <a:lnSpc>
                <a:spcPct val="85000"/>
              </a:lnSpc>
              <a:buClr>
                <a:srgbClr val="7279AC"/>
              </a:buClr>
              <a:defRPr/>
            </a:pPr>
            <a:r>
              <a:rPr lang="fi-FI" sz="900" b="1" kern="0">
                <a:solidFill>
                  <a:sysClr val="windowText" lastClr="000000"/>
                </a:solidFill>
                <a:latin typeface="Calibri Light" panose="020F0302020204030204" pitchFamily="34" charset="0"/>
                <a:cs typeface="Calibri Light" panose="020F0302020204030204" pitchFamily="34" charset="0"/>
              </a:rPr>
              <a:t>Teknologia-arkkitehtuuri</a:t>
            </a:r>
          </a:p>
        </p:txBody>
      </p:sp>
      <p:sp>
        <p:nvSpPr>
          <p:cNvPr id="10" name="Rounded Rectangle 7">
            <a:extLst>
              <a:ext uri="{FF2B5EF4-FFF2-40B4-BE49-F238E27FC236}">
                <a16:creationId xmlns:a16="http://schemas.microsoft.com/office/drawing/2014/main" id="{BB35BEF9-DED1-4057-B18A-E078DAF5400D}"/>
              </a:ext>
            </a:extLst>
          </p:cNvPr>
          <p:cNvSpPr/>
          <p:nvPr/>
        </p:nvSpPr>
        <p:spPr bwMode="auto">
          <a:xfrm>
            <a:off x="1659686" y="1931384"/>
            <a:ext cx="6588732" cy="964406"/>
          </a:xfrm>
          <a:prstGeom prst="roundRect">
            <a:avLst/>
          </a:prstGeom>
          <a:solidFill>
            <a:srgbClr val="64AC6B">
              <a:lumMod val="75000"/>
              <a:alpha val="30000"/>
            </a:srgbClr>
          </a:solidFill>
          <a:ln w="19050" algn="ctr">
            <a:solidFill>
              <a:srgbClr val="414141">
                <a:lumMod val="60000"/>
                <a:lumOff val="40000"/>
              </a:srgbClr>
            </a:solidFill>
            <a:miter lim="800000"/>
            <a:headEnd/>
            <a:tailEnd/>
          </a:ln>
        </p:spPr>
        <p:txBody>
          <a:bodyPr anchor="ctr"/>
          <a:lstStyle/>
          <a:p>
            <a:pPr eaLnBrk="0" hangingPunct="0">
              <a:lnSpc>
                <a:spcPct val="85000"/>
              </a:lnSpc>
              <a:buClr>
                <a:srgbClr val="7279AC"/>
              </a:buClr>
              <a:defRPr/>
            </a:pPr>
            <a:r>
              <a:rPr lang="fi-FI" sz="900" kern="0">
                <a:solidFill>
                  <a:srgbClr val="D4D2D0">
                    <a:lumMod val="25000"/>
                  </a:srgbClr>
                </a:solidFill>
                <a:latin typeface="Calibri" panose="020F0502020204030204" pitchFamily="34" charset="0"/>
                <a:cs typeface="Calibri" panose="020F0502020204030204" pitchFamily="34" charset="0"/>
              </a:rPr>
              <a:t>Käsitteellinen taso </a:t>
            </a:r>
            <a:br>
              <a:rPr lang="fi-FI" sz="900" kern="0">
                <a:solidFill>
                  <a:srgbClr val="D4D2D0">
                    <a:lumMod val="25000"/>
                  </a:srgbClr>
                </a:solidFill>
                <a:latin typeface="Calibri" panose="020F0502020204030204" pitchFamily="34" charset="0"/>
                <a:cs typeface="Calibri" panose="020F0502020204030204" pitchFamily="34" charset="0"/>
              </a:rPr>
            </a:br>
            <a:r>
              <a:rPr lang="fi-FI" sz="900" kern="0">
                <a:solidFill>
                  <a:srgbClr val="D4D2D0">
                    <a:lumMod val="25000"/>
                  </a:srgbClr>
                </a:solidFill>
                <a:latin typeface="Calibri" panose="020F0502020204030204" pitchFamily="34" charset="0"/>
                <a:cs typeface="Calibri" panose="020F0502020204030204" pitchFamily="34" charset="0"/>
              </a:rPr>
              <a:t>- MITÄ</a:t>
            </a:r>
          </a:p>
        </p:txBody>
      </p:sp>
      <p:sp>
        <p:nvSpPr>
          <p:cNvPr id="11" name="Rounded Rectangle 8">
            <a:extLst>
              <a:ext uri="{FF2B5EF4-FFF2-40B4-BE49-F238E27FC236}">
                <a16:creationId xmlns:a16="http://schemas.microsoft.com/office/drawing/2014/main" id="{35C77549-EF2F-46DE-9B28-EEA79DE7837D}"/>
              </a:ext>
            </a:extLst>
          </p:cNvPr>
          <p:cNvSpPr/>
          <p:nvPr/>
        </p:nvSpPr>
        <p:spPr bwMode="auto">
          <a:xfrm>
            <a:off x="1663813" y="3020605"/>
            <a:ext cx="6588732" cy="954992"/>
          </a:xfrm>
          <a:prstGeom prst="roundRect">
            <a:avLst/>
          </a:prstGeom>
          <a:solidFill>
            <a:srgbClr val="7279AC">
              <a:lumMod val="75000"/>
              <a:alpha val="30000"/>
            </a:srgbClr>
          </a:solidFill>
          <a:ln w="19050" algn="ctr">
            <a:solidFill>
              <a:srgbClr val="414141">
                <a:lumMod val="60000"/>
                <a:lumOff val="40000"/>
              </a:srgbClr>
            </a:solidFill>
            <a:miter lim="800000"/>
            <a:headEnd/>
            <a:tailEnd/>
          </a:ln>
        </p:spPr>
        <p:txBody>
          <a:bodyPr anchor="ctr"/>
          <a:lstStyle/>
          <a:p>
            <a:pPr eaLnBrk="0" hangingPunct="0">
              <a:lnSpc>
                <a:spcPct val="85000"/>
              </a:lnSpc>
              <a:buClr>
                <a:srgbClr val="7279AC"/>
              </a:buClr>
              <a:defRPr/>
            </a:pPr>
            <a:r>
              <a:rPr lang="fi-FI" sz="900" kern="0">
                <a:solidFill>
                  <a:srgbClr val="D4D2D0">
                    <a:lumMod val="25000"/>
                  </a:srgbClr>
                </a:solidFill>
                <a:latin typeface="Calibri" panose="020F0502020204030204" pitchFamily="34" charset="0"/>
                <a:cs typeface="Calibri" panose="020F0502020204030204" pitchFamily="34" charset="0"/>
              </a:rPr>
              <a:t>Looginen taso </a:t>
            </a:r>
            <a:br>
              <a:rPr lang="fi-FI" sz="900" kern="0">
                <a:solidFill>
                  <a:srgbClr val="D4D2D0">
                    <a:lumMod val="25000"/>
                  </a:srgbClr>
                </a:solidFill>
                <a:latin typeface="Calibri" panose="020F0502020204030204" pitchFamily="34" charset="0"/>
                <a:cs typeface="Calibri" panose="020F0502020204030204" pitchFamily="34" charset="0"/>
              </a:rPr>
            </a:br>
            <a:r>
              <a:rPr lang="fi-FI" sz="900" kern="0">
                <a:solidFill>
                  <a:srgbClr val="D4D2D0">
                    <a:lumMod val="25000"/>
                  </a:srgbClr>
                </a:solidFill>
                <a:latin typeface="Calibri" panose="020F0502020204030204" pitchFamily="34" charset="0"/>
                <a:cs typeface="Calibri" panose="020F0502020204030204" pitchFamily="34" charset="0"/>
              </a:rPr>
              <a:t>- MITEN</a:t>
            </a:r>
          </a:p>
        </p:txBody>
      </p:sp>
      <p:sp>
        <p:nvSpPr>
          <p:cNvPr id="12" name="Rounded Rectangle 9">
            <a:extLst>
              <a:ext uri="{FF2B5EF4-FFF2-40B4-BE49-F238E27FC236}">
                <a16:creationId xmlns:a16="http://schemas.microsoft.com/office/drawing/2014/main" id="{416B5ECF-F96F-416F-85D8-A64A94AFB35D}"/>
              </a:ext>
            </a:extLst>
          </p:cNvPr>
          <p:cNvSpPr/>
          <p:nvPr/>
        </p:nvSpPr>
        <p:spPr bwMode="auto">
          <a:xfrm>
            <a:off x="1659686" y="4091620"/>
            <a:ext cx="6588732" cy="964406"/>
          </a:xfrm>
          <a:prstGeom prst="roundRect">
            <a:avLst/>
          </a:prstGeom>
          <a:solidFill>
            <a:srgbClr val="FFC000">
              <a:alpha val="30000"/>
            </a:srgbClr>
          </a:solidFill>
          <a:ln w="19050" algn="ctr">
            <a:solidFill>
              <a:srgbClr val="414141">
                <a:lumMod val="60000"/>
                <a:lumOff val="40000"/>
              </a:srgbClr>
            </a:solidFill>
            <a:miter lim="800000"/>
            <a:headEnd/>
            <a:tailEnd/>
          </a:ln>
        </p:spPr>
        <p:txBody>
          <a:bodyPr anchor="ctr"/>
          <a:lstStyle/>
          <a:p>
            <a:pPr eaLnBrk="0" hangingPunct="0">
              <a:lnSpc>
                <a:spcPct val="85000"/>
              </a:lnSpc>
              <a:buClr>
                <a:srgbClr val="7279AC"/>
              </a:buClr>
              <a:defRPr/>
            </a:pPr>
            <a:r>
              <a:rPr lang="fi-FI" sz="900" kern="0">
                <a:solidFill>
                  <a:srgbClr val="D4D2D0">
                    <a:lumMod val="25000"/>
                  </a:srgbClr>
                </a:solidFill>
                <a:latin typeface="Calibri" panose="020F0502020204030204" pitchFamily="34" charset="0"/>
                <a:cs typeface="Calibri" panose="020F0502020204030204" pitchFamily="34" charset="0"/>
              </a:rPr>
              <a:t>Fyysinen taso </a:t>
            </a:r>
            <a:br>
              <a:rPr lang="fi-FI" sz="900" kern="0">
                <a:solidFill>
                  <a:srgbClr val="D4D2D0">
                    <a:lumMod val="25000"/>
                  </a:srgbClr>
                </a:solidFill>
                <a:latin typeface="Calibri" panose="020F0502020204030204" pitchFamily="34" charset="0"/>
                <a:cs typeface="Calibri" panose="020F0502020204030204" pitchFamily="34" charset="0"/>
              </a:rPr>
            </a:br>
            <a:r>
              <a:rPr lang="fi-FI" sz="900" kern="0">
                <a:solidFill>
                  <a:srgbClr val="D4D2D0">
                    <a:lumMod val="25000"/>
                  </a:srgbClr>
                </a:solidFill>
                <a:latin typeface="Calibri" panose="020F0502020204030204" pitchFamily="34" charset="0"/>
                <a:cs typeface="Calibri" panose="020F0502020204030204" pitchFamily="34" charset="0"/>
              </a:rPr>
              <a:t>- MILLÄ</a:t>
            </a:r>
          </a:p>
        </p:txBody>
      </p:sp>
      <p:sp>
        <p:nvSpPr>
          <p:cNvPr id="13" name="Rounded Rectangle 10">
            <a:extLst>
              <a:ext uri="{FF2B5EF4-FFF2-40B4-BE49-F238E27FC236}">
                <a16:creationId xmlns:a16="http://schemas.microsoft.com/office/drawing/2014/main" id="{823314A0-0947-478A-A19A-0859CC20D2A9}"/>
              </a:ext>
            </a:extLst>
          </p:cNvPr>
          <p:cNvSpPr/>
          <p:nvPr/>
        </p:nvSpPr>
        <p:spPr bwMode="auto">
          <a:xfrm>
            <a:off x="1659686" y="665749"/>
            <a:ext cx="6588732" cy="863204"/>
          </a:xfrm>
          <a:prstGeom prst="roundRect">
            <a:avLst/>
          </a:prstGeom>
          <a:solidFill>
            <a:srgbClr val="DD4319">
              <a:lumMod val="75000"/>
              <a:alpha val="30000"/>
            </a:srgbClr>
          </a:solidFill>
          <a:ln w="19050" algn="ctr">
            <a:solidFill>
              <a:srgbClr val="7279AC"/>
            </a:solidFill>
            <a:miter lim="800000"/>
            <a:headEnd/>
            <a:tailEnd/>
          </a:ln>
        </p:spPr>
        <p:txBody>
          <a:bodyPr anchor="ctr"/>
          <a:lstStyle/>
          <a:p>
            <a:pPr eaLnBrk="0" hangingPunct="0">
              <a:lnSpc>
                <a:spcPct val="85000"/>
              </a:lnSpc>
              <a:buClr>
                <a:srgbClr val="7279AC"/>
              </a:buClr>
              <a:defRPr/>
            </a:pPr>
            <a:r>
              <a:rPr lang="fi-FI" sz="900" kern="0">
                <a:solidFill>
                  <a:srgbClr val="D4D2D0">
                    <a:lumMod val="25000"/>
                  </a:srgbClr>
                </a:solidFill>
                <a:latin typeface="Calibri" panose="020F0502020204030204" pitchFamily="34" charset="0"/>
                <a:cs typeface="Calibri" panose="020F0502020204030204" pitchFamily="34" charset="0"/>
              </a:rPr>
              <a:t>Periaatteellinen taso </a:t>
            </a:r>
            <a:br>
              <a:rPr lang="fi-FI" sz="900" kern="0">
                <a:solidFill>
                  <a:srgbClr val="D4D2D0">
                    <a:lumMod val="25000"/>
                  </a:srgbClr>
                </a:solidFill>
                <a:latin typeface="Calibri" panose="020F0502020204030204" pitchFamily="34" charset="0"/>
                <a:cs typeface="Calibri" panose="020F0502020204030204" pitchFamily="34" charset="0"/>
              </a:rPr>
            </a:br>
            <a:r>
              <a:rPr lang="fi-FI" sz="900" kern="0">
                <a:solidFill>
                  <a:srgbClr val="D4D2D0">
                    <a:lumMod val="25000"/>
                  </a:srgbClr>
                </a:solidFill>
                <a:latin typeface="Calibri" panose="020F0502020204030204" pitchFamily="34" charset="0"/>
                <a:cs typeface="Calibri" panose="020F0502020204030204" pitchFamily="34" charset="0"/>
              </a:rPr>
              <a:t>- MIKSI, </a:t>
            </a:r>
            <a:br>
              <a:rPr lang="fi-FI" sz="900" kern="0">
                <a:solidFill>
                  <a:srgbClr val="D4D2D0">
                    <a:lumMod val="25000"/>
                  </a:srgbClr>
                </a:solidFill>
                <a:latin typeface="Calibri" panose="020F0502020204030204" pitchFamily="34" charset="0"/>
                <a:cs typeface="Calibri" panose="020F0502020204030204" pitchFamily="34" charset="0"/>
              </a:rPr>
            </a:br>
            <a:r>
              <a:rPr lang="fi-FI" sz="900" kern="0">
                <a:solidFill>
                  <a:srgbClr val="D4D2D0">
                    <a:lumMod val="25000"/>
                  </a:srgbClr>
                </a:solidFill>
                <a:latin typeface="Calibri" panose="020F0502020204030204" pitchFamily="34" charset="0"/>
                <a:cs typeface="Calibri" panose="020F0502020204030204" pitchFamily="34" charset="0"/>
              </a:rPr>
              <a:t>MILLÄ EHDOILLA</a:t>
            </a:r>
          </a:p>
        </p:txBody>
      </p:sp>
      <p:sp>
        <p:nvSpPr>
          <p:cNvPr id="14" name="Rectangle 13">
            <a:extLst>
              <a:ext uri="{FF2B5EF4-FFF2-40B4-BE49-F238E27FC236}">
                <a16:creationId xmlns:a16="http://schemas.microsoft.com/office/drawing/2014/main" id="{2FE8C7AD-BC8C-4DE0-BB23-175C5B75D8C8}"/>
              </a:ext>
            </a:extLst>
          </p:cNvPr>
          <p:cNvSpPr>
            <a:spLocks noChangeArrowheads="1"/>
          </p:cNvSpPr>
          <p:nvPr/>
        </p:nvSpPr>
        <p:spPr bwMode="auto">
          <a:xfrm>
            <a:off x="2806514" y="1275227"/>
            <a:ext cx="1667120" cy="137222"/>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Arkkitehtuuriperiaatteet</a:t>
            </a:r>
          </a:p>
        </p:txBody>
      </p:sp>
      <p:sp>
        <p:nvSpPr>
          <p:cNvPr id="15" name="Rectangle 14">
            <a:extLst>
              <a:ext uri="{FF2B5EF4-FFF2-40B4-BE49-F238E27FC236}">
                <a16:creationId xmlns:a16="http://schemas.microsoft.com/office/drawing/2014/main" id="{3039DE94-139E-498E-AB3D-0DE278FDBB62}"/>
              </a:ext>
            </a:extLst>
          </p:cNvPr>
          <p:cNvSpPr>
            <a:spLocks noChangeArrowheads="1"/>
          </p:cNvSpPr>
          <p:nvPr/>
        </p:nvSpPr>
        <p:spPr bwMode="auto">
          <a:xfrm>
            <a:off x="2805005" y="719328"/>
            <a:ext cx="5336257" cy="134540"/>
          </a:xfrm>
          <a:prstGeom prst="rect">
            <a:avLst/>
          </a:prstGeom>
          <a:solidFill>
            <a:schemeClr val="accent6"/>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Rajaukset</a:t>
            </a:r>
          </a:p>
        </p:txBody>
      </p:sp>
      <p:sp>
        <p:nvSpPr>
          <p:cNvPr id="16" name="Rectangle 15">
            <a:extLst>
              <a:ext uri="{FF2B5EF4-FFF2-40B4-BE49-F238E27FC236}">
                <a16:creationId xmlns:a16="http://schemas.microsoft.com/office/drawing/2014/main" id="{EEF335E1-4C2C-4817-94E7-9FC98EFD2C96}"/>
              </a:ext>
            </a:extLst>
          </p:cNvPr>
          <p:cNvSpPr>
            <a:spLocks noChangeArrowheads="1"/>
          </p:cNvSpPr>
          <p:nvPr/>
        </p:nvSpPr>
        <p:spPr bwMode="auto">
          <a:xfrm>
            <a:off x="3900255" y="2140877"/>
            <a:ext cx="1026319" cy="135000"/>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Palvelut</a:t>
            </a:r>
          </a:p>
        </p:txBody>
      </p:sp>
      <p:sp>
        <p:nvSpPr>
          <p:cNvPr id="17" name="Rectangle 16">
            <a:extLst>
              <a:ext uri="{FF2B5EF4-FFF2-40B4-BE49-F238E27FC236}">
                <a16:creationId xmlns:a16="http://schemas.microsoft.com/office/drawing/2014/main" id="{BFE0EAB3-1868-4826-831C-A921E119CA93}"/>
              </a:ext>
            </a:extLst>
          </p:cNvPr>
          <p:cNvSpPr>
            <a:spLocks noChangeArrowheads="1"/>
          </p:cNvSpPr>
          <p:nvPr/>
        </p:nvSpPr>
        <p:spPr bwMode="auto">
          <a:xfrm>
            <a:off x="3893110" y="3057805"/>
            <a:ext cx="1026319" cy="134540"/>
          </a:xfrm>
          <a:prstGeom prst="rect">
            <a:avLst/>
          </a:prstGeom>
          <a:solidFill>
            <a:schemeClr val="accent6"/>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dirty="0">
                <a:solidFill>
                  <a:srgbClr val="D4D2D0">
                    <a:lumMod val="25000"/>
                  </a:srgbClr>
                </a:solidFill>
                <a:latin typeface="Arial Narrow" pitchFamily="34" charset="0"/>
              </a:rPr>
              <a:t>Prosessilista/-kartta</a:t>
            </a:r>
          </a:p>
        </p:txBody>
      </p:sp>
      <p:sp>
        <p:nvSpPr>
          <p:cNvPr id="18" name="Rectangle 17">
            <a:extLst>
              <a:ext uri="{FF2B5EF4-FFF2-40B4-BE49-F238E27FC236}">
                <a16:creationId xmlns:a16="http://schemas.microsoft.com/office/drawing/2014/main" id="{A62AB591-4DFA-4E1B-ADFC-CB52FCBE6FE8}"/>
              </a:ext>
            </a:extLst>
          </p:cNvPr>
          <p:cNvSpPr>
            <a:spLocks noChangeArrowheads="1"/>
          </p:cNvSpPr>
          <p:nvPr/>
        </p:nvSpPr>
        <p:spPr bwMode="auto">
          <a:xfrm>
            <a:off x="3900255" y="2300874"/>
            <a:ext cx="1026319" cy="135000"/>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Sidosryhmät</a:t>
            </a:r>
          </a:p>
        </p:txBody>
      </p:sp>
      <p:sp>
        <p:nvSpPr>
          <p:cNvPr id="19" name="Rectangle 18">
            <a:extLst>
              <a:ext uri="{FF2B5EF4-FFF2-40B4-BE49-F238E27FC236}">
                <a16:creationId xmlns:a16="http://schemas.microsoft.com/office/drawing/2014/main" id="{50D8A0EA-9FFE-4640-887A-05B676BB62E9}"/>
              </a:ext>
            </a:extLst>
          </p:cNvPr>
          <p:cNvSpPr>
            <a:spLocks noChangeArrowheads="1"/>
          </p:cNvSpPr>
          <p:nvPr/>
        </p:nvSpPr>
        <p:spPr bwMode="auto">
          <a:xfrm>
            <a:off x="4976580" y="1979008"/>
            <a:ext cx="1026319" cy="135000"/>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Ydinkäsitteistö</a:t>
            </a:r>
          </a:p>
        </p:txBody>
      </p:sp>
      <p:sp>
        <p:nvSpPr>
          <p:cNvPr id="20" name="Rectangle 19">
            <a:extLst>
              <a:ext uri="{FF2B5EF4-FFF2-40B4-BE49-F238E27FC236}">
                <a16:creationId xmlns:a16="http://schemas.microsoft.com/office/drawing/2014/main" id="{B1D90375-3742-4424-87A9-48BD579C275E}"/>
              </a:ext>
            </a:extLst>
          </p:cNvPr>
          <p:cNvSpPr>
            <a:spLocks noChangeArrowheads="1"/>
          </p:cNvSpPr>
          <p:nvPr/>
        </p:nvSpPr>
        <p:spPr bwMode="auto">
          <a:xfrm>
            <a:off x="4976580" y="4720270"/>
            <a:ext cx="1026319" cy="134540"/>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lnSpc>
                <a:spcPct val="90000"/>
              </a:lnSpc>
              <a:buClr>
                <a:srgbClr val="525252"/>
              </a:buClr>
              <a:defRPr/>
            </a:pPr>
            <a:r>
              <a:rPr lang="fi-FI" sz="900" kern="0">
                <a:solidFill>
                  <a:srgbClr val="D4D2D0">
                    <a:lumMod val="25000"/>
                  </a:srgbClr>
                </a:solidFill>
                <a:latin typeface="Arial Narrow" pitchFamily="34" charset="0"/>
              </a:rPr>
              <a:t>Koodistot</a:t>
            </a:r>
          </a:p>
        </p:txBody>
      </p:sp>
      <p:sp>
        <p:nvSpPr>
          <p:cNvPr id="21" name="Rectangle 20">
            <a:extLst>
              <a:ext uri="{FF2B5EF4-FFF2-40B4-BE49-F238E27FC236}">
                <a16:creationId xmlns:a16="http://schemas.microsoft.com/office/drawing/2014/main" id="{5474BD84-5611-4D2D-A1BF-A8B17886ED6D}"/>
              </a:ext>
            </a:extLst>
          </p:cNvPr>
          <p:cNvSpPr>
            <a:spLocks noChangeArrowheads="1"/>
          </p:cNvSpPr>
          <p:nvPr/>
        </p:nvSpPr>
        <p:spPr bwMode="auto">
          <a:xfrm>
            <a:off x="4976580" y="3219730"/>
            <a:ext cx="1026319" cy="134540"/>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Loogiset tietovarannot</a:t>
            </a:r>
          </a:p>
        </p:txBody>
      </p:sp>
      <p:sp>
        <p:nvSpPr>
          <p:cNvPr id="22" name="Rectangle 21">
            <a:extLst>
              <a:ext uri="{FF2B5EF4-FFF2-40B4-BE49-F238E27FC236}">
                <a16:creationId xmlns:a16="http://schemas.microsoft.com/office/drawing/2014/main" id="{998FB4C9-481D-4685-8107-7081940C45F6}"/>
              </a:ext>
            </a:extLst>
          </p:cNvPr>
          <p:cNvSpPr>
            <a:spLocks noChangeArrowheads="1"/>
          </p:cNvSpPr>
          <p:nvPr/>
        </p:nvSpPr>
        <p:spPr bwMode="auto">
          <a:xfrm>
            <a:off x="4976580" y="3057805"/>
            <a:ext cx="1026319" cy="134540"/>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lnSpc>
                <a:spcPct val="90000"/>
              </a:lnSpc>
              <a:buClr>
                <a:srgbClr val="525252"/>
              </a:buClr>
              <a:defRPr/>
            </a:pPr>
            <a:r>
              <a:rPr lang="fi-FI" sz="900" kern="0">
                <a:solidFill>
                  <a:srgbClr val="D4D2D0">
                    <a:lumMod val="25000"/>
                  </a:srgbClr>
                </a:solidFill>
                <a:latin typeface="Arial Narrow" pitchFamily="34" charset="0"/>
              </a:rPr>
              <a:t>Tietomallit</a:t>
            </a:r>
          </a:p>
        </p:txBody>
      </p:sp>
      <p:sp>
        <p:nvSpPr>
          <p:cNvPr id="23" name="Rectangle 22">
            <a:extLst>
              <a:ext uri="{FF2B5EF4-FFF2-40B4-BE49-F238E27FC236}">
                <a16:creationId xmlns:a16="http://schemas.microsoft.com/office/drawing/2014/main" id="{232B55D4-66FA-4241-A51B-17153F5A5F2C}"/>
              </a:ext>
            </a:extLst>
          </p:cNvPr>
          <p:cNvSpPr>
            <a:spLocks noChangeArrowheads="1"/>
          </p:cNvSpPr>
          <p:nvPr/>
        </p:nvSpPr>
        <p:spPr bwMode="auto">
          <a:xfrm>
            <a:off x="6056476" y="3057805"/>
            <a:ext cx="1026319" cy="305990"/>
          </a:xfrm>
          <a:prstGeom prst="rect">
            <a:avLst/>
          </a:prstGeom>
          <a:solidFill>
            <a:schemeClr val="accent6"/>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anose="020B0606020202030204" pitchFamily="34" charset="0"/>
              </a:rPr>
              <a:t>Toiminnallisuuskartta</a:t>
            </a:r>
          </a:p>
        </p:txBody>
      </p:sp>
      <p:sp>
        <p:nvSpPr>
          <p:cNvPr id="24" name="Rectangle 23">
            <a:extLst>
              <a:ext uri="{FF2B5EF4-FFF2-40B4-BE49-F238E27FC236}">
                <a16:creationId xmlns:a16="http://schemas.microsoft.com/office/drawing/2014/main" id="{EAB7A39C-B0D7-4ADA-B213-0BE19E7F476F}"/>
              </a:ext>
            </a:extLst>
          </p:cNvPr>
          <p:cNvSpPr>
            <a:spLocks noChangeArrowheads="1"/>
          </p:cNvSpPr>
          <p:nvPr/>
        </p:nvSpPr>
        <p:spPr bwMode="auto">
          <a:xfrm>
            <a:off x="6055286" y="1979008"/>
            <a:ext cx="1026319" cy="135000"/>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825" kern="0">
                <a:solidFill>
                  <a:srgbClr val="D4D2D0">
                    <a:lumMod val="25000"/>
                  </a:srgbClr>
                </a:solidFill>
                <a:latin typeface="Arial Narrow" pitchFamily="34" charset="0"/>
              </a:rPr>
              <a:t>Tietojärjestelmäpalvelut</a:t>
            </a:r>
          </a:p>
        </p:txBody>
      </p:sp>
      <p:sp>
        <p:nvSpPr>
          <p:cNvPr id="25" name="Rectangle 24">
            <a:extLst>
              <a:ext uri="{FF2B5EF4-FFF2-40B4-BE49-F238E27FC236}">
                <a16:creationId xmlns:a16="http://schemas.microsoft.com/office/drawing/2014/main" id="{86B5347C-646E-402C-A062-9950C2C3F805}"/>
              </a:ext>
            </a:extLst>
          </p:cNvPr>
          <p:cNvSpPr>
            <a:spLocks noChangeArrowheads="1"/>
          </p:cNvSpPr>
          <p:nvPr/>
        </p:nvSpPr>
        <p:spPr bwMode="auto">
          <a:xfrm>
            <a:off x="4976579" y="3787360"/>
            <a:ext cx="3186113" cy="134540"/>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Integraatiomalli</a:t>
            </a:r>
          </a:p>
        </p:txBody>
      </p:sp>
      <p:sp>
        <p:nvSpPr>
          <p:cNvPr id="26" name="Rectangle 25">
            <a:extLst>
              <a:ext uri="{FF2B5EF4-FFF2-40B4-BE49-F238E27FC236}">
                <a16:creationId xmlns:a16="http://schemas.microsoft.com/office/drawing/2014/main" id="{CE798A0E-64C9-4224-8D77-FE31F90E29F3}"/>
              </a:ext>
            </a:extLst>
          </p:cNvPr>
          <p:cNvSpPr>
            <a:spLocks noChangeArrowheads="1"/>
          </p:cNvSpPr>
          <p:nvPr/>
        </p:nvSpPr>
        <p:spPr bwMode="auto">
          <a:xfrm>
            <a:off x="5515932" y="3435846"/>
            <a:ext cx="1026319" cy="134541"/>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lnSpc>
                <a:spcPct val="90000"/>
              </a:lnSpc>
              <a:buClr>
                <a:srgbClr val="525252"/>
              </a:buClr>
              <a:defRPr/>
            </a:pPr>
            <a:r>
              <a:rPr lang="fi-FI" sz="788" kern="0">
                <a:solidFill>
                  <a:srgbClr val="D4D2D0">
                    <a:lumMod val="25000"/>
                  </a:srgbClr>
                </a:solidFill>
                <a:latin typeface="Arial Narrow" pitchFamily="34" charset="0"/>
              </a:rPr>
              <a:t>Roolit-</a:t>
            </a:r>
            <a:r>
              <a:rPr lang="fi-FI" sz="788" kern="0" err="1">
                <a:solidFill>
                  <a:srgbClr val="D4D2D0">
                    <a:lumMod val="25000"/>
                  </a:srgbClr>
                </a:solidFill>
                <a:latin typeface="Arial Narrow" pitchFamily="34" charset="0"/>
              </a:rPr>
              <a:t>tietojärj.palvelut</a:t>
            </a:r>
            <a:endParaRPr lang="fi-FI" sz="788" kern="0">
              <a:solidFill>
                <a:srgbClr val="D4D2D0">
                  <a:lumMod val="25000"/>
                </a:srgbClr>
              </a:solidFill>
              <a:latin typeface="Arial Narrow" pitchFamily="34" charset="0"/>
            </a:endParaRPr>
          </a:p>
        </p:txBody>
      </p:sp>
      <p:sp>
        <p:nvSpPr>
          <p:cNvPr id="27" name="Rectangle 26">
            <a:extLst>
              <a:ext uri="{FF2B5EF4-FFF2-40B4-BE49-F238E27FC236}">
                <a16:creationId xmlns:a16="http://schemas.microsoft.com/office/drawing/2014/main" id="{F11A2DED-9CDF-4E76-A45B-322D9C42DE90}"/>
              </a:ext>
            </a:extLst>
          </p:cNvPr>
          <p:cNvSpPr>
            <a:spLocks noChangeArrowheads="1"/>
          </p:cNvSpPr>
          <p:nvPr/>
        </p:nvSpPr>
        <p:spPr bwMode="auto">
          <a:xfrm>
            <a:off x="3893110" y="3219730"/>
            <a:ext cx="1026319" cy="134540"/>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Prosessikuvaukset*</a:t>
            </a:r>
          </a:p>
        </p:txBody>
      </p:sp>
      <p:sp>
        <p:nvSpPr>
          <p:cNvPr id="28" name="Rectangle 27">
            <a:extLst>
              <a:ext uri="{FF2B5EF4-FFF2-40B4-BE49-F238E27FC236}">
                <a16:creationId xmlns:a16="http://schemas.microsoft.com/office/drawing/2014/main" id="{0B89D9C7-FEE1-43E4-9CA4-955A77E931FC}"/>
              </a:ext>
            </a:extLst>
          </p:cNvPr>
          <p:cNvSpPr>
            <a:spLocks noChangeArrowheads="1"/>
          </p:cNvSpPr>
          <p:nvPr/>
        </p:nvSpPr>
        <p:spPr bwMode="auto">
          <a:xfrm>
            <a:off x="4976580" y="4495241"/>
            <a:ext cx="1026319" cy="134541"/>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lnSpc>
                <a:spcPct val="90000"/>
              </a:lnSpc>
              <a:buClr>
                <a:srgbClr val="525252"/>
              </a:buClr>
              <a:defRPr/>
            </a:pPr>
            <a:r>
              <a:rPr lang="fi-FI" sz="900" kern="0">
                <a:solidFill>
                  <a:srgbClr val="D4D2D0">
                    <a:lumMod val="25000"/>
                  </a:srgbClr>
                </a:solidFill>
                <a:latin typeface="Arial Narrow" pitchFamily="34" charset="0"/>
              </a:rPr>
              <a:t>Fyysiset tietovarannot</a:t>
            </a:r>
          </a:p>
        </p:txBody>
      </p:sp>
      <p:sp>
        <p:nvSpPr>
          <p:cNvPr id="29" name="Rectangle 28">
            <a:extLst>
              <a:ext uri="{FF2B5EF4-FFF2-40B4-BE49-F238E27FC236}">
                <a16:creationId xmlns:a16="http://schemas.microsoft.com/office/drawing/2014/main" id="{5B3DDAF8-CBF5-4EE9-B412-64D4319366B8}"/>
              </a:ext>
            </a:extLst>
          </p:cNvPr>
          <p:cNvSpPr>
            <a:spLocks noChangeArrowheads="1"/>
          </p:cNvSpPr>
          <p:nvPr/>
        </p:nvSpPr>
        <p:spPr bwMode="auto">
          <a:xfrm>
            <a:off x="4976580" y="4261879"/>
            <a:ext cx="2093119" cy="140494"/>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lnSpc>
                <a:spcPct val="90000"/>
              </a:lnSpc>
              <a:buClr>
                <a:srgbClr val="525252"/>
              </a:buClr>
              <a:defRPr/>
            </a:pPr>
            <a:r>
              <a:rPr lang="fi-FI" sz="900" kern="0">
                <a:solidFill>
                  <a:srgbClr val="D4D2D0">
                    <a:lumMod val="25000"/>
                  </a:srgbClr>
                </a:solidFill>
                <a:latin typeface="Arial Narrow" pitchFamily="34" charset="0"/>
              </a:rPr>
              <a:t>Rajapinnat ja liittymät**</a:t>
            </a:r>
          </a:p>
        </p:txBody>
      </p:sp>
      <p:sp>
        <p:nvSpPr>
          <p:cNvPr id="30" name="Rectangle 29">
            <a:extLst>
              <a:ext uri="{FF2B5EF4-FFF2-40B4-BE49-F238E27FC236}">
                <a16:creationId xmlns:a16="http://schemas.microsoft.com/office/drawing/2014/main" id="{90B348F5-61F9-4D8A-81C3-E7650705C1CE}"/>
              </a:ext>
            </a:extLst>
          </p:cNvPr>
          <p:cNvSpPr>
            <a:spLocks noChangeArrowheads="1"/>
          </p:cNvSpPr>
          <p:nvPr/>
        </p:nvSpPr>
        <p:spPr bwMode="auto">
          <a:xfrm>
            <a:off x="7136373" y="1979008"/>
            <a:ext cx="1025128" cy="135000"/>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lnSpc>
                <a:spcPct val="90000"/>
              </a:lnSpc>
              <a:buClr>
                <a:srgbClr val="525252"/>
              </a:buClr>
              <a:defRPr/>
            </a:pPr>
            <a:r>
              <a:rPr lang="fi-FI" sz="900" kern="0">
                <a:solidFill>
                  <a:srgbClr val="D4D2D0">
                    <a:lumMod val="25000"/>
                  </a:srgbClr>
                </a:solidFill>
                <a:latin typeface="Arial Narrow" pitchFamily="34" charset="0"/>
              </a:rPr>
              <a:t>Teknologiapalvelut</a:t>
            </a:r>
          </a:p>
        </p:txBody>
      </p:sp>
      <p:sp>
        <p:nvSpPr>
          <p:cNvPr id="31" name="Rectangle 30">
            <a:extLst>
              <a:ext uri="{FF2B5EF4-FFF2-40B4-BE49-F238E27FC236}">
                <a16:creationId xmlns:a16="http://schemas.microsoft.com/office/drawing/2014/main" id="{14C78EA0-74E9-4FD7-82B0-DA56660A0F4C}"/>
              </a:ext>
            </a:extLst>
          </p:cNvPr>
          <p:cNvSpPr>
            <a:spLocks noChangeArrowheads="1"/>
          </p:cNvSpPr>
          <p:nvPr/>
        </p:nvSpPr>
        <p:spPr bwMode="auto">
          <a:xfrm>
            <a:off x="6467393" y="1265685"/>
            <a:ext cx="1673690" cy="149714"/>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Tietoturva- ja tietosuojaperiaatteet</a:t>
            </a:r>
          </a:p>
        </p:txBody>
      </p:sp>
      <p:sp>
        <p:nvSpPr>
          <p:cNvPr id="32" name="Rectangle 31">
            <a:extLst>
              <a:ext uri="{FF2B5EF4-FFF2-40B4-BE49-F238E27FC236}">
                <a16:creationId xmlns:a16="http://schemas.microsoft.com/office/drawing/2014/main" id="{ECDD848B-5872-4CB7-BE0E-15F34C1A2414}"/>
              </a:ext>
            </a:extLst>
          </p:cNvPr>
          <p:cNvSpPr>
            <a:spLocks noChangeArrowheads="1"/>
          </p:cNvSpPr>
          <p:nvPr/>
        </p:nvSpPr>
        <p:spPr bwMode="auto">
          <a:xfrm>
            <a:off x="6056476" y="4495241"/>
            <a:ext cx="1026319" cy="134541"/>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lnSpc>
                <a:spcPct val="90000"/>
              </a:lnSpc>
              <a:buClr>
                <a:srgbClr val="525252"/>
              </a:buClr>
              <a:defRPr/>
            </a:pPr>
            <a:r>
              <a:rPr lang="fi-FI" sz="900" kern="0">
                <a:solidFill>
                  <a:srgbClr val="D4D2D0">
                    <a:lumMod val="25000"/>
                  </a:srgbClr>
                </a:solidFill>
                <a:latin typeface="Arial Narrow" pitchFamily="34" charset="0"/>
              </a:rPr>
              <a:t>Järjestelmäsalkku</a:t>
            </a:r>
          </a:p>
        </p:txBody>
      </p:sp>
      <p:sp>
        <p:nvSpPr>
          <p:cNvPr id="33" name="Rectangle 32">
            <a:extLst>
              <a:ext uri="{FF2B5EF4-FFF2-40B4-BE49-F238E27FC236}">
                <a16:creationId xmlns:a16="http://schemas.microsoft.com/office/drawing/2014/main" id="{B5FFD0B7-AFE7-400C-B414-AE9DC6A4F614}"/>
              </a:ext>
            </a:extLst>
          </p:cNvPr>
          <p:cNvSpPr>
            <a:spLocks noChangeArrowheads="1"/>
          </p:cNvSpPr>
          <p:nvPr/>
        </p:nvSpPr>
        <p:spPr bwMode="auto">
          <a:xfrm>
            <a:off x="6056476" y="4721461"/>
            <a:ext cx="2103835" cy="136922"/>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lnSpc>
                <a:spcPct val="90000"/>
              </a:lnSpc>
              <a:buClr>
                <a:srgbClr val="525252"/>
              </a:buClr>
              <a:defRPr/>
            </a:pPr>
            <a:r>
              <a:rPr lang="fi-FI" sz="900" kern="0">
                <a:solidFill>
                  <a:srgbClr val="D4D2D0">
                    <a:lumMod val="25000"/>
                  </a:srgbClr>
                </a:solidFill>
                <a:latin typeface="Arial Narrow" pitchFamily="34" charset="0"/>
              </a:rPr>
              <a:t>Palvelutasotavoitteet</a:t>
            </a:r>
          </a:p>
        </p:txBody>
      </p:sp>
      <p:sp>
        <p:nvSpPr>
          <p:cNvPr id="34" name="Rectangle 33">
            <a:extLst>
              <a:ext uri="{FF2B5EF4-FFF2-40B4-BE49-F238E27FC236}">
                <a16:creationId xmlns:a16="http://schemas.microsoft.com/office/drawing/2014/main" id="{D8806932-B4B7-44D6-AEC4-F1982E9B59E7}"/>
              </a:ext>
            </a:extLst>
          </p:cNvPr>
          <p:cNvSpPr>
            <a:spLocks noChangeArrowheads="1"/>
          </p:cNvSpPr>
          <p:nvPr/>
        </p:nvSpPr>
        <p:spPr bwMode="auto">
          <a:xfrm>
            <a:off x="7136373" y="4495241"/>
            <a:ext cx="1026319" cy="134541"/>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lnSpc>
                <a:spcPct val="90000"/>
              </a:lnSpc>
              <a:buClr>
                <a:srgbClr val="525252"/>
              </a:buClr>
              <a:defRPr/>
            </a:pPr>
            <a:r>
              <a:rPr lang="fi-FI" sz="900" kern="0">
                <a:solidFill>
                  <a:srgbClr val="D4D2D0">
                    <a:lumMod val="25000"/>
                  </a:srgbClr>
                </a:solidFill>
                <a:latin typeface="Arial Narrow" pitchFamily="34" charset="0"/>
              </a:rPr>
              <a:t>Fyysinen verkkokaavio</a:t>
            </a:r>
          </a:p>
        </p:txBody>
      </p:sp>
      <p:sp>
        <p:nvSpPr>
          <p:cNvPr id="35" name="Rectangle 34">
            <a:extLst>
              <a:ext uri="{FF2B5EF4-FFF2-40B4-BE49-F238E27FC236}">
                <a16:creationId xmlns:a16="http://schemas.microsoft.com/office/drawing/2014/main" id="{41EF2D8C-550F-4834-8383-07985B14FDFB}"/>
              </a:ext>
            </a:extLst>
          </p:cNvPr>
          <p:cNvSpPr>
            <a:spLocks noChangeArrowheads="1"/>
          </p:cNvSpPr>
          <p:nvPr/>
        </p:nvSpPr>
        <p:spPr bwMode="auto">
          <a:xfrm>
            <a:off x="7136373" y="3057805"/>
            <a:ext cx="1025128" cy="134540"/>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800" kern="0">
                <a:solidFill>
                  <a:srgbClr val="D4D2D0">
                    <a:lumMod val="25000"/>
                  </a:srgbClr>
                </a:solidFill>
                <a:latin typeface="Arial Narrow" pitchFamily="34" charset="0"/>
              </a:rPr>
              <a:t>Teknologiakomponentit</a:t>
            </a:r>
          </a:p>
        </p:txBody>
      </p:sp>
      <p:sp>
        <p:nvSpPr>
          <p:cNvPr id="36" name="Rectangle 35">
            <a:extLst>
              <a:ext uri="{FF2B5EF4-FFF2-40B4-BE49-F238E27FC236}">
                <a16:creationId xmlns:a16="http://schemas.microsoft.com/office/drawing/2014/main" id="{994AED30-6C86-4EED-AB5B-03E1BE80DC90}"/>
              </a:ext>
            </a:extLst>
          </p:cNvPr>
          <p:cNvSpPr>
            <a:spLocks noChangeArrowheads="1"/>
          </p:cNvSpPr>
          <p:nvPr/>
        </p:nvSpPr>
        <p:spPr bwMode="auto">
          <a:xfrm>
            <a:off x="7137563" y="3249495"/>
            <a:ext cx="1025129" cy="270272"/>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lnSpc>
                <a:spcPct val="90000"/>
              </a:lnSpc>
              <a:buClr>
                <a:srgbClr val="525252"/>
              </a:buClr>
              <a:defRPr/>
            </a:pPr>
            <a:r>
              <a:rPr lang="fi-FI" sz="900" kern="0">
                <a:solidFill>
                  <a:srgbClr val="D4D2D0">
                    <a:lumMod val="25000"/>
                  </a:srgbClr>
                </a:solidFill>
                <a:latin typeface="Arial Narrow" pitchFamily="34" charset="0"/>
              </a:rPr>
              <a:t>Valvonta- ja hallinta-</a:t>
            </a:r>
            <a:br>
              <a:rPr lang="fi-FI" sz="900" kern="0">
                <a:solidFill>
                  <a:srgbClr val="D4D2D0">
                    <a:lumMod val="25000"/>
                  </a:srgbClr>
                </a:solidFill>
                <a:latin typeface="Arial Narrow" pitchFamily="34" charset="0"/>
              </a:rPr>
            </a:br>
            <a:r>
              <a:rPr lang="fi-FI" sz="900" kern="0">
                <a:solidFill>
                  <a:srgbClr val="D4D2D0">
                    <a:lumMod val="25000"/>
                  </a:srgbClr>
                </a:solidFill>
                <a:latin typeface="Arial Narrow" pitchFamily="34" charset="0"/>
              </a:rPr>
              <a:t>arkkitehtuuri</a:t>
            </a:r>
          </a:p>
        </p:txBody>
      </p:sp>
      <p:sp>
        <p:nvSpPr>
          <p:cNvPr id="37" name="Rectangle 12">
            <a:extLst>
              <a:ext uri="{FF2B5EF4-FFF2-40B4-BE49-F238E27FC236}">
                <a16:creationId xmlns:a16="http://schemas.microsoft.com/office/drawing/2014/main" id="{EC36B79E-6BAF-48C3-BAF8-9049D3C2AF61}"/>
              </a:ext>
            </a:extLst>
          </p:cNvPr>
          <p:cNvSpPr>
            <a:spLocks noChangeArrowheads="1"/>
          </p:cNvSpPr>
          <p:nvPr/>
        </p:nvSpPr>
        <p:spPr bwMode="auto">
          <a:xfrm>
            <a:off x="2805005" y="908636"/>
            <a:ext cx="5336256" cy="134541"/>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Toimintaa ohjaavat määritykset - sidosarkkitehtuurit</a:t>
            </a:r>
          </a:p>
        </p:txBody>
      </p:sp>
      <p:sp>
        <p:nvSpPr>
          <p:cNvPr id="38" name="Rectangle 26">
            <a:extLst>
              <a:ext uri="{FF2B5EF4-FFF2-40B4-BE49-F238E27FC236}">
                <a16:creationId xmlns:a16="http://schemas.microsoft.com/office/drawing/2014/main" id="{A9FA262F-4582-4AF0-BBAA-199473FDCFA0}"/>
              </a:ext>
            </a:extLst>
          </p:cNvPr>
          <p:cNvSpPr>
            <a:spLocks noChangeArrowheads="1"/>
          </p:cNvSpPr>
          <p:nvPr/>
        </p:nvSpPr>
        <p:spPr bwMode="auto">
          <a:xfrm>
            <a:off x="5515932" y="3601478"/>
            <a:ext cx="1026319" cy="134541"/>
          </a:xfrm>
          <a:prstGeom prst="rect">
            <a:avLst/>
          </a:prstGeom>
          <a:solidFill>
            <a:srgbClr val="FFC000"/>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Keskeiset tietovirrat</a:t>
            </a:r>
          </a:p>
        </p:txBody>
      </p:sp>
      <p:sp>
        <p:nvSpPr>
          <p:cNvPr id="39" name="Rectangle 13">
            <a:extLst>
              <a:ext uri="{FF2B5EF4-FFF2-40B4-BE49-F238E27FC236}">
                <a16:creationId xmlns:a16="http://schemas.microsoft.com/office/drawing/2014/main" id="{6F352951-EADF-4855-9D72-547EE9EBF8C8}"/>
              </a:ext>
            </a:extLst>
          </p:cNvPr>
          <p:cNvSpPr>
            <a:spLocks noChangeArrowheads="1"/>
          </p:cNvSpPr>
          <p:nvPr/>
        </p:nvSpPr>
        <p:spPr bwMode="auto">
          <a:xfrm>
            <a:off x="3900255" y="1979009"/>
            <a:ext cx="1026319" cy="135000"/>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Tavoitteet</a:t>
            </a:r>
          </a:p>
        </p:txBody>
      </p:sp>
      <p:sp>
        <p:nvSpPr>
          <p:cNvPr id="40" name="Rectangle 36">
            <a:extLst>
              <a:ext uri="{FF2B5EF4-FFF2-40B4-BE49-F238E27FC236}">
                <a16:creationId xmlns:a16="http://schemas.microsoft.com/office/drawing/2014/main" id="{E14FADD7-6431-42E2-A0D3-A2922185B65E}"/>
              </a:ext>
            </a:extLst>
          </p:cNvPr>
          <p:cNvSpPr>
            <a:spLocks noChangeArrowheads="1"/>
          </p:cNvSpPr>
          <p:nvPr/>
        </p:nvSpPr>
        <p:spPr bwMode="auto">
          <a:xfrm>
            <a:off x="7123276" y="4269023"/>
            <a:ext cx="1026319" cy="134541"/>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lnSpc>
                <a:spcPct val="90000"/>
              </a:lnSpc>
              <a:buClr>
                <a:srgbClr val="525252"/>
              </a:buClr>
              <a:defRPr/>
            </a:pPr>
            <a:r>
              <a:rPr lang="fi-FI" sz="900" kern="0">
                <a:solidFill>
                  <a:srgbClr val="D4D2D0">
                    <a:lumMod val="25000"/>
                  </a:srgbClr>
                </a:solidFill>
                <a:latin typeface="Arial Narrow" pitchFamily="34" charset="0"/>
              </a:rPr>
              <a:t>Teknologiavalinnat</a:t>
            </a:r>
          </a:p>
        </p:txBody>
      </p:sp>
      <p:sp>
        <p:nvSpPr>
          <p:cNvPr id="41" name="Rectangle 40">
            <a:extLst>
              <a:ext uri="{FF2B5EF4-FFF2-40B4-BE49-F238E27FC236}">
                <a16:creationId xmlns:a16="http://schemas.microsoft.com/office/drawing/2014/main" id="{519475AB-E804-4CF9-8351-8909CDF6572D}"/>
              </a:ext>
            </a:extLst>
          </p:cNvPr>
          <p:cNvSpPr>
            <a:spLocks noChangeArrowheads="1"/>
          </p:cNvSpPr>
          <p:nvPr/>
        </p:nvSpPr>
        <p:spPr bwMode="auto">
          <a:xfrm>
            <a:off x="7149471" y="3600640"/>
            <a:ext cx="1026319" cy="134541"/>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lnSpc>
                <a:spcPct val="90000"/>
              </a:lnSpc>
              <a:buClr>
                <a:srgbClr val="525252"/>
              </a:buClr>
              <a:defRPr/>
            </a:pPr>
            <a:r>
              <a:rPr lang="fi-FI" sz="900" kern="0">
                <a:solidFill>
                  <a:srgbClr val="D4D2D0">
                    <a:lumMod val="25000"/>
                  </a:srgbClr>
                </a:solidFill>
                <a:latin typeface="Arial Narrow" pitchFamily="34" charset="0"/>
              </a:rPr>
              <a:t>Looginen verkkokaavio</a:t>
            </a:r>
          </a:p>
        </p:txBody>
      </p:sp>
      <p:sp>
        <p:nvSpPr>
          <p:cNvPr id="42" name="Rectangle 41">
            <a:extLst>
              <a:ext uri="{FF2B5EF4-FFF2-40B4-BE49-F238E27FC236}">
                <a16:creationId xmlns:a16="http://schemas.microsoft.com/office/drawing/2014/main" id="{9956F468-B9E6-42DF-9531-0651441C9C82}"/>
              </a:ext>
            </a:extLst>
          </p:cNvPr>
          <p:cNvSpPr>
            <a:spLocks noChangeArrowheads="1"/>
          </p:cNvSpPr>
          <p:nvPr/>
        </p:nvSpPr>
        <p:spPr bwMode="auto">
          <a:xfrm>
            <a:off x="2805323" y="1989986"/>
            <a:ext cx="1026000" cy="249021"/>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Asiakas- ja työntekijäkokemusvisio</a:t>
            </a:r>
          </a:p>
        </p:txBody>
      </p:sp>
      <p:sp>
        <p:nvSpPr>
          <p:cNvPr id="43" name="Rectangle 42">
            <a:extLst>
              <a:ext uri="{FF2B5EF4-FFF2-40B4-BE49-F238E27FC236}">
                <a16:creationId xmlns:a16="http://schemas.microsoft.com/office/drawing/2014/main" id="{0350B083-5DF2-4671-A76D-268074C46908}"/>
              </a:ext>
            </a:extLst>
          </p:cNvPr>
          <p:cNvSpPr>
            <a:spLocks noChangeArrowheads="1"/>
          </p:cNvSpPr>
          <p:nvPr/>
        </p:nvSpPr>
        <p:spPr bwMode="auto">
          <a:xfrm>
            <a:off x="2796242" y="2736719"/>
            <a:ext cx="5364069" cy="138552"/>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Kyvykkyydet</a:t>
            </a:r>
          </a:p>
        </p:txBody>
      </p:sp>
      <p:sp>
        <p:nvSpPr>
          <p:cNvPr id="44" name="Rectangle 43">
            <a:extLst>
              <a:ext uri="{FF2B5EF4-FFF2-40B4-BE49-F238E27FC236}">
                <a16:creationId xmlns:a16="http://schemas.microsoft.com/office/drawing/2014/main" id="{59B1C1A8-0A47-42F9-B20E-E20F63D0FA8A}"/>
              </a:ext>
            </a:extLst>
          </p:cNvPr>
          <p:cNvSpPr>
            <a:spLocks noChangeArrowheads="1"/>
          </p:cNvSpPr>
          <p:nvPr/>
        </p:nvSpPr>
        <p:spPr bwMode="auto">
          <a:xfrm>
            <a:off x="2792674" y="2463331"/>
            <a:ext cx="1026000" cy="155576"/>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Käyttäjäpersoonat*</a:t>
            </a:r>
          </a:p>
        </p:txBody>
      </p:sp>
      <p:sp>
        <p:nvSpPr>
          <p:cNvPr id="45" name="Rectangle 44">
            <a:extLst>
              <a:ext uri="{FF2B5EF4-FFF2-40B4-BE49-F238E27FC236}">
                <a16:creationId xmlns:a16="http://schemas.microsoft.com/office/drawing/2014/main" id="{C76B5FF3-E0AA-44B2-9D19-A84CDE8FDE9C}"/>
              </a:ext>
            </a:extLst>
          </p:cNvPr>
          <p:cNvSpPr>
            <a:spLocks noChangeArrowheads="1"/>
          </p:cNvSpPr>
          <p:nvPr/>
        </p:nvSpPr>
        <p:spPr bwMode="auto">
          <a:xfrm>
            <a:off x="3896682" y="4261879"/>
            <a:ext cx="1026319" cy="134540"/>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lnSpc>
                <a:spcPct val="90000"/>
              </a:lnSpc>
              <a:buClr>
                <a:srgbClr val="525252"/>
              </a:buClr>
              <a:defRPr/>
            </a:pPr>
            <a:r>
              <a:rPr lang="fi-FI" sz="900" kern="0">
                <a:solidFill>
                  <a:srgbClr val="D4D2D0">
                    <a:lumMod val="25000"/>
                  </a:srgbClr>
                </a:solidFill>
                <a:latin typeface="Arial Narrow" pitchFamily="34" charset="0"/>
              </a:rPr>
              <a:t>Toimipisteet</a:t>
            </a:r>
          </a:p>
        </p:txBody>
      </p:sp>
      <p:sp>
        <p:nvSpPr>
          <p:cNvPr id="46" name="Rectangle 45">
            <a:extLst>
              <a:ext uri="{FF2B5EF4-FFF2-40B4-BE49-F238E27FC236}">
                <a16:creationId xmlns:a16="http://schemas.microsoft.com/office/drawing/2014/main" id="{8FA9CD77-3F6C-4098-86F7-F8602C27162F}"/>
              </a:ext>
            </a:extLst>
          </p:cNvPr>
          <p:cNvSpPr>
            <a:spLocks noChangeArrowheads="1"/>
          </p:cNvSpPr>
          <p:nvPr/>
        </p:nvSpPr>
        <p:spPr bwMode="auto">
          <a:xfrm>
            <a:off x="3896682" y="4432214"/>
            <a:ext cx="1026319" cy="134540"/>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lnSpc>
                <a:spcPct val="90000"/>
              </a:lnSpc>
              <a:buClr>
                <a:srgbClr val="525252"/>
              </a:buClr>
              <a:defRPr/>
            </a:pPr>
            <a:r>
              <a:rPr lang="fi-FI" sz="900" kern="0">
                <a:solidFill>
                  <a:srgbClr val="D4D2D0">
                    <a:lumMod val="25000"/>
                  </a:srgbClr>
                </a:solidFill>
                <a:latin typeface="Arial Narrow" pitchFamily="34" charset="0"/>
              </a:rPr>
              <a:t>Tilat, pohjat</a:t>
            </a:r>
          </a:p>
        </p:txBody>
      </p:sp>
      <p:sp>
        <p:nvSpPr>
          <p:cNvPr id="47" name="Rectangle 46">
            <a:extLst>
              <a:ext uri="{FF2B5EF4-FFF2-40B4-BE49-F238E27FC236}">
                <a16:creationId xmlns:a16="http://schemas.microsoft.com/office/drawing/2014/main" id="{AD50085F-9D46-47A5-A8AE-E529922B5ADF}"/>
              </a:ext>
            </a:extLst>
          </p:cNvPr>
          <p:cNvSpPr>
            <a:spLocks noChangeArrowheads="1"/>
          </p:cNvSpPr>
          <p:nvPr/>
        </p:nvSpPr>
        <p:spPr bwMode="auto">
          <a:xfrm>
            <a:off x="2806514" y="3224606"/>
            <a:ext cx="1026000" cy="140103"/>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Palvelupolku/polut***</a:t>
            </a:r>
          </a:p>
        </p:txBody>
      </p:sp>
      <p:sp>
        <p:nvSpPr>
          <p:cNvPr id="48" name="Rectangle 47">
            <a:extLst>
              <a:ext uri="{FF2B5EF4-FFF2-40B4-BE49-F238E27FC236}">
                <a16:creationId xmlns:a16="http://schemas.microsoft.com/office/drawing/2014/main" id="{8F36E461-1003-48F3-85A4-226A1587B8E3}"/>
              </a:ext>
            </a:extLst>
          </p:cNvPr>
          <p:cNvSpPr>
            <a:spLocks noChangeArrowheads="1"/>
          </p:cNvSpPr>
          <p:nvPr/>
        </p:nvSpPr>
        <p:spPr bwMode="auto">
          <a:xfrm>
            <a:off x="2801432" y="3055336"/>
            <a:ext cx="1026000" cy="134540"/>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Arvolupaukset</a:t>
            </a:r>
          </a:p>
        </p:txBody>
      </p:sp>
      <p:sp>
        <p:nvSpPr>
          <p:cNvPr id="49" name="Rectangle 48">
            <a:extLst>
              <a:ext uri="{FF2B5EF4-FFF2-40B4-BE49-F238E27FC236}">
                <a16:creationId xmlns:a16="http://schemas.microsoft.com/office/drawing/2014/main" id="{2428D89D-8876-450E-80CD-3BE44BE41102}"/>
              </a:ext>
            </a:extLst>
          </p:cNvPr>
          <p:cNvSpPr>
            <a:spLocks noChangeArrowheads="1"/>
          </p:cNvSpPr>
          <p:nvPr/>
        </p:nvSpPr>
        <p:spPr bwMode="auto">
          <a:xfrm>
            <a:off x="2801432" y="3787360"/>
            <a:ext cx="1026000" cy="140103"/>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Muotoilumallit</a:t>
            </a:r>
          </a:p>
        </p:txBody>
      </p:sp>
      <p:sp>
        <p:nvSpPr>
          <p:cNvPr id="50" name="Rectangle 49">
            <a:extLst>
              <a:ext uri="{FF2B5EF4-FFF2-40B4-BE49-F238E27FC236}">
                <a16:creationId xmlns:a16="http://schemas.microsoft.com/office/drawing/2014/main" id="{FE1C387E-5430-4BC6-8B8C-7CDA9400165A}"/>
              </a:ext>
            </a:extLst>
          </p:cNvPr>
          <p:cNvSpPr>
            <a:spLocks noChangeArrowheads="1"/>
          </p:cNvSpPr>
          <p:nvPr/>
        </p:nvSpPr>
        <p:spPr bwMode="auto">
          <a:xfrm>
            <a:off x="3908079" y="2463332"/>
            <a:ext cx="1026319" cy="135000"/>
          </a:xfrm>
          <a:prstGeom prst="rect">
            <a:avLst/>
          </a:prstGeom>
          <a:solidFill>
            <a:srgbClr val="FFC000"/>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Roolit</a:t>
            </a:r>
          </a:p>
        </p:txBody>
      </p:sp>
      <p:sp>
        <p:nvSpPr>
          <p:cNvPr id="51" name="Rectangle 12">
            <a:extLst>
              <a:ext uri="{FF2B5EF4-FFF2-40B4-BE49-F238E27FC236}">
                <a16:creationId xmlns:a16="http://schemas.microsoft.com/office/drawing/2014/main" id="{A2816124-4E6E-4D2B-943A-919FC2C68407}"/>
              </a:ext>
            </a:extLst>
          </p:cNvPr>
          <p:cNvSpPr>
            <a:spLocks noChangeArrowheads="1"/>
          </p:cNvSpPr>
          <p:nvPr/>
        </p:nvSpPr>
        <p:spPr bwMode="auto">
          <a:xfrm>
            <a:off x="2806514" y="1092176"/>
            <a:ext cx="5330897" cy="134541"/>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Strategia</a:t>
            </a:r>
          </a:p>
        </p:txBody>
      </p:sp>
      <p:sp>
        <p:nvSpPr>
          <p:cNvPr id="52" name="Rectangle 51">
            <a:extLst>
              <a:ext uri="{FF2B5EF4-FFF2-40B4-BE49-F238E27FC236}">
                <a16:creationId xmlns:a16="http://schemas.microsoft.com/office/drawing/2014/main" id="{C3695FCC-3C60-48B5-A2D3-8050205625D0}"/>
              </a:ext>
            </a:extLst>
          </p:cNvPr>
          <p:cNvSpPr>
            <a:spLocks noChangeArrowheads="1"/>
          </p:cNvSpPr>
          <p:nvPr/>
        </p:nvSpPr>
        <p:spPr bwMode="auto">
          <a:xfrm>
            <a:off x="4979607" y="2137225"/>
            <a:ext cx="1026319" cy="147042"/>
          </a:xfrm>
          <a:prstGeom prst="rect">
            <a:avLst/>
          </a:prstGeom>
          <a:solidFill>
            <a:srgbClr val="FFC000"/>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Päätietoryhmät</a:t>
            </a:r>
          </a:p>
        </p:txBody>
      </p:sp>
      <p:sp>
        <p:nvSpPr>
          <p:cNvPr id="53" name="Rectangle 52">
            <a:extLst>
              <a:ext uri="{FF2B5EF4-FFF2-40B4-BE49-F238E27FC236}">
                <a16:creationId xmlns:a16="http://schemas.microsoft.com/office/drawing/2014/main" id="{A9DCC38C-922D-4E4C-9A12-20E0CCCAB779}"/>
              </a:ext>
            </a:extLst>
          </p:cNvPr>
          <p:cNvSpPr>
            <a:spLocks noChangeArrowheads="1"/>
          </p:cNvSpPr>
          <p:nvPr/>
        </p:nvSpPr>
        <p:spPr bwMode="auto">
          <a:xfrm>
            <a:off x="4636954" y="1275442"/>
            <a:ext cx="1667120" cy="137222"/>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Muotoiluperiaatteet</a:t>
            </a:r>
          </a:p>
        </p:txBody>
      </p:sp>
      <p:sp>
        <p:nvSpPr>
          <p:cNvPr id="54" name="Rectangle 53">
            <a:extLst>
              <a:ext uri="{FF2B5EF4-FFF2-40B4-BE49-F238E27FC236}">
                <a16:creationId xmlns:a16="http://schemas.microsoft.com/office/drawing/2014/main" id="{A85DC625-33BB-4E7C-BB05-2DBED0DEBD05}"/>
              </a:ext>
            </a:extLst>
          </p:cNvPr>
          <p:cNvSpPr/>
          <p:nvPr/>
        </p:nvSpPr>
        <p:spPr>
          <a:xfrm>
            <a:off x="117694" y="1262944"/>
            <a:ext cx="1334882" cy="104279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000" i="1" dirty="0">
                <a:solidFill>
                  <a:schemeClr val="tx1"/>
                </a:solidFill>
              </a:rPr>
              <a:t>Tässä dokumentissa on kuvattu keltaisella merkityt arkkitehtuurin osakuvaukset</a:t>
            </a:r>
          </a:p>
        </p:txBody>
      </p:sp>
      <p:sp>
        <p:nvSpPr>
          <p:cNvPr id="55" name="Rectangle 54">
            <a:extLst>
              <a:ext uri="{FF2B5EF4-FFF2-40B4-BE49-F238E27FC236}">
                <a16:creationId xmlns:a16="http://schemas.microsoft.com/office/drawing/2014/main" id="{DA048809-26B4-4100-A90F-FD2027E62FFB}"/>
              </a:ext>
            </a:extLst>
          </p:cNvPr>
          <p:cNvSpPr>
            <a:spLocks noChangeArrowheads="1"/>
          </p:cNvSpPr>
          <p:nvPr/>
        </p:nvSpPr>
        <p:spPr bwMode="auto">
          <a:xfrm>
            <a:off x="3900255" y="3399235"/>
            <a:ext cx="1026319" cy="134540"/>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Käyttötapaukset*</a:t>
            </a:r>
          </a:p>
        </p:txBody>
      </p:sp>
    </p:spTree>
    <p:extLst>
      <p:ext uri="{BB962C8B-B14F-4D97-AF65-F5344CB8AC3E}">
        <p14:creationId xmlns:p14="http://schemas.microsoft.com/office/powerpoint/2010/main" val="1256013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2">
            <a:lumMod val="50000"/>
          </a:schemeClr>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556D545-F4F3-414D-B5D0-DC0D6D94A3CC}"/>
              </a:ext>
            </a:extLst>
          </p:cNvPr>
          <p:cNvSpPr>
            <a:spLocks noGrp="1"/>
          </p:cNvSpPr>
          <p:nvPr>
            <p:ph type="title"/>
          </p:nvPr>
        </p:nvSpPr>
        <p:spPr/>
        <p:txBody>
          <a:bodyPr/>
          <a:lstStyle/>
          <a:p>
            <a:r>
              <a:rPr lang="fi-FI" dirty="0"/>
              <a:t>Arkkitehtuuriympäristö nykytilassa</a:t>
            </a:r>
          </a:p>
        </p:txBody>
      </p:sp>
      <p:sp>
        <p:nvSpPr>
          <p:cNvPr id="4" name="Slide Number Placeholder 3">
            <a:extLst>
              <a:ext uri="{FF2B5EF4-FFF2-40B4-BE49-F238E27FC236}">
                <a16:creationId xmlns:a16="http://schemas.microsoft.com/office/drawing/2014/main" id="{996D0868-7533-479E-96D9-BE0740512DD2}"/>
              </a:ext>
            </a:extLst>
          </p:cNvPr>
          <p:cNvSpPr>
            <a:spLocks noGrp="1"/>
          </p:cNvSpPr>
          <p:nvPr>
            <p:ph type="sldNum" sz="quarter" idx="12"/>
          </p:nvPr>
        </p:nvSpPr>
        <p:spPr/>
        <p:txBody>
          <a:bodyPr/>
          <a:lstStyle/>
          <a:p>
            <a:fld id="{6CAB7FB2-350C-4D14-9041-2392A9F69A4F}" type="slidenum">
              <a:rPr lang="en-GB" smtClean="0"/>
              <a:t>7</a:t>
            </a:fld>
            <a:endParaRPr lang="en-GB"/>
          </a:p>
        </p:txBody>
      </p:sp>
    </p:spTree>
    <p:extLst>
      <p:ext uri="{BB962C8B-B14F-4D97-AF65-F5344CB8AC3E}">
        <p14:creationId xmlns:p14="http://schemas.microsoft.com/office/powerpoint/2010/main" val="17150014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F147F9B-A3DE-44F9-BF82-1C5D069626F7}"/>
              </a:ext>
            </a:extLst>
          </p:cNvPr>
          <p:cNvSpPr>
            <a:spLocks noGrp="1"/>
          </p:cNvSpPr>
          <p:nvPr>
            <p:ph idx="1"/>
          </p:nvPr>
        </p:nvSpPr>
        <p:spPr/>
        <p:txBody>
          <a:bodyPr/>
          <a:lstStyle/>
          <a:p>
            <a:r>
              <a:rPr lang="fi-FI" dirty="0"/>
              <a:t>&lt;Tähän yleiskuva nykytilasta – sekä visuaalinen että sanallinen kuvaus. Voitte halutessanne hyödyntää tässä arkkitehtuuritiivistelmässä esiteltyjä esimerkkipohjia ja muokata niitä niin visuaalisesti kuin tiedoiltaan omaan toimintaanne sopiviksi.&gt;</a:t>
            </a:r>
          </a:p>
          <a:p>
            <a:endParaRPr lang="fi-FI" dirty="0"/>
          </a:p>
        </p:txBody>
      </p:sp>
      <p:sp>
        <p:nvSpPr>
          <p:cNvPr id="3" name="Slide Number Placeholder 2">
            <a:extLst>
              <a:ext uri="{FF2B5EF4-FFF2-40B4-BE49-F238E27FC236}">
                <a16:creationId xmlns:a16="http://schemas.microsoft.com/office/drawing/2014/main" id="{E86DBD98-7385-4DEB-899D-FAE9394B06D9}"/>
              </a:ext>
            </a:extLst>
          </p:cNvPr>
          <p:cNvSpPr>
            <a:spLocks noGrp="1"/>
          </p:cNvSpPr>
          <p:nvPr>
            <p:ph type="sldNum" sz="quarter" idx="12"/>
          </p:nvPr>
        </p:nvSpPr>
        <p:spPr/>
        <p:txBody>
          <a:bodyPr/>
          <a:lstStyle/>
          <a:p>
            <a:fld id="{DDE9422E-AB18-498F-A7FF-179425C9812D}" type="slidenum">
              <a:rPr lang="fi-FI" smtClean="0"/>
              <a:t>8</a:t>
            </a:fld>
            <a:endParaRPr lang="fi-FI"/>
          </a:p>
        </p:txBody>
      </p:sp>
      <p:sp>
        <p:nvSpPr>
          <p:cNvPr id="4" name="Title 3">
            <a:extLst>
              <a:ext uri="{FF2B5EF4-FFF2-40B4-BE49-F238E27FC236}">
                <a16:creationId xmlns:a16="http://schemas.microsoft.com/office/drawing/2014/main" id="{2855AFF2-3EFD-44B2-A375-F7CEE7E6E108}"/>
              </a:ext>
            </a:extLst>
          </p:cNvPr>
          <p:cNvSpPr>
            <a:spLocks noGrp="1"/>
          </p:cNvSpPr>
          <p:nvPr>
            <p:ph type="title"/>
          </p:nvPr>
        </p:nvSpPr>
        <p:spPr>
          <a:xfrm>
            <a:off x="143583" y="120655"/>
            <a:ext cx="8849277" cy="675000"/>
          </a:xfrm>
        </p:spPr>
        <p:txBody>
          <a:bodyPr>
            <a:normAutofit/>
          </a:bodyPr>
          <a:lstStyle/>
          <a:p>
            <a:pPr algn="ctr"/>
            <a:r>
              <a:rPr lang="fi-FI" sz="2000" dirty="0">
                <a:solidFill>
                  <a:schemeClr val="accent2">
                    <a:lumMod val="50000"/>
                  </a:schemeClr>
                </a:solidFill>
              </a:rPr>
              <a:t>Nykytilan yleiskuva</a:t>
            </a:r>
          </a:p>
        </p:txBody>
      </p:sp>
    </p:spTree>
    <p:extLst>
      <p:ext uri="{BB962C8B-B14F-4D97-AF65-F5344CB8AC3E}">
        <p14:creationId xmlns:p14="http://schemas.microsoft.com/office/powerpoint/2010/main" val="13705012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2">
            <a:lumMod val="50000"/>
          </a:schemeClr>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556D545-F4F3-414D-B5D0-DC0D6D94A3CC}"/>
              </a:ext>
            </a:extLst>
          </p:cNvPr>
          <p:cNvSpPr>
            <a:spLocks noGrp="1"/>
          </p:cNvSpPr>
          <p:nvPr>
            <p:ph type="title"/>
          </p:nvPr>
        </p:nvSpPr>
        <p:spPr/>
        <p:txBody>
          <a:bodyPr/>
          <a:lstStyle/>
          <a:p>
            <a:r>
              <a:rPr lang="fi-FI"/>
              <a:t>Tavoitearkkitehtuurin yleiskuvaukset</a:t>
            </a:r>
          </a:p>
        </p:txBody>
      </p:sp>
      <p:sp>
        <p:nvSpPr>
          <p:cNvPr id="4" name="Slide Number Placeholder 3">
            <a:extLst>
              <a:ext uri="{FF2B5EF4-FFF2-40B4-BE49-F238E27FC236}">
                <a16:creationId xmlns:a16="http://schemas.microsoft.com/office/drawing/2014/main" id="{996D0868-7533-479E-96D9-BE0740512DD2}"/>
              </a:ext>
            </a:extLst>
          </p:cNvPr>
          <p:cNvSpPr>
            <a:spLocks noGrp="1"/>
          </p:cNvSpPr>
          <p:nvPr>
            <p:ph type="sldNum" sz="quarter" idx="12"/>
          </p:nvPr>
        </p:nvSpPr>
        <p:spPr/>
        <p:txBody>
          <a:bodyPr/>
          <a:lstStyle/>
          <a:p>
            <a:fld id="{6CAB7FB2-350C-4D14-9041-2392A9F69A4F}" type="slidenum">
              <a:rPr lang="en-GB" smtClean="0"/>
              <a:t>9</a:t>
            </a:fld>
            <a:endParaRPr lang="en-GB"/>
          </a:p>
        </p:txBody>
      </p:sp>
    </p:spTree>
    <p:extLst>
      <p:ext uri="{BB962C8B-B14F-4D97-AF65-F5344CB8AC3E}">
        <p14:creationId xmlns:p14="http://schemas.microsoft.com/office/powerpoint/2010/main" val="4257989519"/>
      </p:ext>
    </p:extLst>
  </p:cSld>
  <p:clrMapOvr>
    <a:masterClrMapping/>
  </p:clrMapOvr>
</p:sld>
</file>

<file path=ppt/theme/theme1.xml><?xml version="1.0" encoding="utf-8"?>
<a:theme xmlns:a="http://schemas.openxmlformats.org/drawingml/2006/main" name="Espoon kaupunki EN">
  <a:themeElements>
    <a:clrScheme name="Espoon kaupunki">
      <a:dk1>
        <a:srgbClr val="000000"/>
      </a:dk1>
      <a:lt1>
        <a:sysClr val="window" lastClr="FFFFFF"/>
      </a:lt1>
      <a:dk2>
        <a:srgbClr val="0050BB"/>
      </a:dk2>
      <a:lt2>
        <a:srgbClr val="EEECE1"/>
      </a:lt2>
      <a:accent1>
        <a:srgbClr val="249FFF"/>
      </a:accent1>
      <a:accent2>
        <a:srgbClr val="0050BB"/>
      </a:accent2>
      <a:accent3>
        <a:srgbClr val="FF7300"/>
      </a:accent3>
      <a:accent4>
        <a:srgbClr val="C6DB00"/>
      </a:accent4>
      <a:accent5>
        <a:srgbClr val="DB0C41"/>
      </a:accent5>
      <a:accent6>
        <a:srgbClr val="FFCE00"/>
      </a:accent6>
      <a:hlink>
        <a:srgbClr val="0050BB"/>
      </a:hlink>
      <a:folHlink>
        <a:srgbClr val="800080"/>
      </a:folHlink>
    </a:clrScheme>
    <a:fontScheme name="Espoon kaupunki">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solidFill>
            <a:schemeClr val="tx2"/>
          </a:solidFill>
        </a:ln>
      </a:spPr>
      <a:bodyPr rtlCol="0" anchor="ctr"/>
      <a:lstStyle>
        <a:defPPr algn="ct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lgn="l">
          <a:defRPr sz="2000" dirty="0" err="1" smtClean="0">
            <a:solidFill>
              <a:schemeClr val="tx1"/>
            </a:solidFill>
          </a:defRPr>
        </a:defPPr>
      </a:lstStyle>
    </a:txDef>
  </a:objectDefaults>
  <a:extraClrSchemeLst/>
  <a:extLst>
    <a:ext uri="{05A4C25C-085E-4340-85A3-A5531E510DB2}">
      <thm15:themeFamily xmlns:thm15="http://schemas.microsoft.com/office/thememl/2012/main" name="Espoo esittelydiat englanniksi 16_9  -  Vain luku" id="{3DE94F61-9A36-469E-8FAC-0FAEFC0D5894}" vid="{6C8C835C-2BBF-4726-8959-E8FBD0919EEA}"/>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Asiakirja" ma:contentTypeID="0x01010050CC248DFC989E4D8A30888624962ED9" ma:contentTypeVersion="1" ma:contentTypeDescription="Luo uusi asiakirja." ma:contentTypeScope="" ma:versionID="fe1c2414fd9e89a6b76a0a3eb0189259">
  <xsd:schema xmlns:xsd="http://www.w3.org/2001/XMLSchema" xmlns:xs="http://www.w3.org/2001/XMLSchema" xmlns:p="http://schemas.microsoft.com/office/2006/metadata/properties" xmlns:ns2="ebb82943-49da-4504-a2f3-a33fb2eb95f1" targetNamespace="http://schemas.microsoft.com/office/2006/metadata/properties" ma:root="true" ma:fieldsID="a720671b8ad7b5ca374893aa99fcdfa6" ns2:_="">
    <xsd:import namespace="ebb82943-49da-4504-a2f3-a33fb2eb95f1"/>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b82943-49da-4504-a2f3-a33fb2eb95f1" elementFormDefault="qualified">
    <xsd:import namespace="http://schemas.microsoft.com/office/2006/documentManagement/types"/>
    <xsd:import namespace="http://schemas.microsoft.com/office/infopath/2007/PartnerControls"/>
    <xsd:element name="SharedWithUsers" ma:index="8"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F15B45A-11AB-430F-B635-E4885CF56CFC}"/>
</file>

<file path=customXml/itemProps2.xml><?xml version="1.0" encoding="utf-8"?>
<ds:datastoreItem xmlns:ds="http://schemas.openxmlformats.org/officeDocument/2006/customXml" ds:itemID="{420AADA0-F660-40F5-88FD-640219264963}"/>
</file>

<file path=customXml/itemProps3.xml><?xml version="1.0" encoding="utf-8"?>
<ds:datastoreItem xmlns:ds="http://schemas.openxmlformats.org/officeDocument/2006/customXml" ds:itemID="{24AD4CE2-8A5A-41E8-91EA-21D51C01DC2F}"/>
</file>

<file path=docProps/app.xml><?xml version="1.0" encoding="utf-8"?>
<Properties xmlns="http://schemas.openxmlformats.org/officeDocument/2006/extended-properties" xmlns:vt="http://schemas.openxmlformats.org/officeDocument/2006/docPropsVTypes">
  <Template/>
  <TotalTime>0</TotalTime>
  <Words>2270</Words>
  <Application>Microsoft Office PowerPoint</Application>
  <PresentationFormat>Näytössä katseltava esitys (16:9)</PresentationFormat>
  <Paragraphs>722</Paragraphs>
  <Slides>33</Slides>
  <Notes>3</Notes>
  <HiddenSlides>0</HiddenSlides>
  <MMClips>0</MMClips>
  <ScaleCrop>false</ScaleCrop>
  <HeadingPairs>
    <vt:vector size="6" baseType="variant">
      <vt:variant>
        <vt:lpstr>Käytetyt fontit</vt:lpstr>
      </vt:variant>
      <vt:variant>
        <vt:i4>6</vt:i4>
      </vt:variant>
      <vt:variant>
        <vt:lpstr>Teema</vt:lpstr>
      </vt:variant>
      <vt:variant>
        <vt:i4>1</vt:i4>
      </vt:variant>
      <vt:variant>
        <vt:lpstr>Dian otsikot</vt:lpstr>
      </vt:variant>
      <vt:variant>
        <vt:i4>33</vt:i4>
      </vt:variant>
    </vt:vector>
  </HeadingPairs>
  <TitlesOfParts>
    <vt:vector size="40" baseType="lpstr">
      <vt:lpstr>Arial</vt:lpstr>
      <vt:lpstr>Arial Narrow</vt:lpstr>
      <vt:lpstr>Calibri</vt:lpstr>
      <vt:lpstr>Calibri Light</vt:lpstr>
      <vt:lpstr>Segoe UI</vt:lpstr>
      <vt:lpstr>Tahoma</vt:lpstr>
      <vt:lpstr>Espoon kaupunki EN</vt:lpstr>
      <vt:lpstr>Liite 1.1, Arkkitehtuuritiivistelmä</vt:lpstr>
      <vt:lpstr>Sisältö</vt:lpstr>
      <vt:lpstr>Arkkitehtuuritiivistelmän tarkoitus</vt:lpstr>
      <vt:lpstr>Arkkitehtuuritiivistelmän tarkoitus</vt:lpstr>
      <vt:lpstr>Kuvatut kokonaisarkkitehtuurin osakuvaukset</vt:lpstr>
      <vt:lpstr>Kuvatut arkkitehtuurikuvaukset</vt:lpstr>
      <vt:lpstr>Arkkitehtuuriympäristö nykytilassa</vt:lpstr>
      <vt:lpstr>Nykytilan yleiskuva</vt:lpstr>
      <vt:lpstr>Tavoitearkkitehtuurin yleiskuvaukset</vt:lpstr>
      <vt:lpstr>Hankittavan järjestelmän rajaukset</vt:lpstr>
      <vt:lpstr>Esimerkki: Rajaukset (taloushallintojärjestelmä)</vt:lpstr>
      <vt:lpstr>Pääprosessit - prosessikartta</vt:lpstr>
      <vt:lpstr>Esimerkki: Kuntatietojärjestelmän prosessikartta tavoitetilassa</vt:lpstr>
      <vt:lpstr>Esimerkki: HR-prosessikartta</vt:lpstr>
      <vt:lpstr>Keskeiset käyttäjäroolit</vt:lpstr>
      <vt:lpstr>Esimerkki: hankintajärjestelmän roolikartta</vt:lpstr>
      <vt:lpstr>Järjestelmässä käsiteltävät päätietoryhmät / tietovarannot</vt:lpstr>
      <vt:lpstr>Esimerkki: Hankintatoimen päätietoryhmät / tietovarannot</vt:lpstr>
      <vt:lpstr>Esimerkki: Tavoitetilan loogiset tietovarannot</vt:lpstr>
      <vt:lpstr>Järjestelmän toiminnallisuuskartta (= tietojärjestelmäpalvelukartta) </vt:lpstr>
      <vt:lpstr>Esimerkki: Varhaiskasvatusjärjestelmän toiminnallisuuskartta</vt:lpstr>
      <vt:lpstr>Esimerkki: Kuntatietojärjestelmän toiminnallisuuskartta</vt:lpstr>
      <vt:lpstr>Esimerkki: Sote-digialustan toiminnallisuuskartta</vt:lpstr>
      <vt:lpstr>Esimerkki: tietojärjestelmäpalvelukartta + riippuvuudet</vt:lpstr>
      <vt:lpstr>Esimerkki: tietojärjestelmäpalvelukartta + riippuvuudet</vt:lpstr>
      <vt:lpstr>Integraatiot ja tietovirrat</vt:lpstr>
      <vt:lpstr>Tietovirtakartta</vt:lpstr>
      <vt:lpstr>Esimerkki: Integraatiotaulukko</vt:lpstr>
      <vt:lpstr>Esimerkki: Tietovirtakuvaus</vt:lpstr>
      <vt:lpstr>Esimerkki: Hankittavan järjestelmän integraatiot - lista</vt:lpstr>
      <vt:lpstr>Esimerkki: Integraatioiden ja liittymien sisältö</vt:lpstr>
      <vt:lpstr>Toimittajalta toimituksessa edellytettävät tarkemmat arkkitehtuurikuvaukset</vt:lpstr>
      <vt:lpstr>Toimittajan tulee osana järjestelmän toimitusta tuottaa Asiakkaalle seuraavat arkkitehtuurikuvaukset toimittamastaan järjestelmästä</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2023-07-17T07:43:31Z</dcterms:created>
  <dcterms:modified xsi:type="dcterms:W3CDTF">2023-07-17T08:00:12Z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0x01010050CC248DFC989E4D8A30888624962ED9</vt:lpwstr>
  </property>
</Properties>
</file>